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305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306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307" r:id="rId38"/>
    <p:sldId id="291" r:id="rId39"/>
    <p:sldId id="292" r:id="rId40"/>
    <p:sldId id="309" r:id="rId41"/>
    <p:sldId id="293" r:id="rId42"/>
    <p:sldId id="294" r:id="rId43"/>
    <p:sldId id="295" r:id="rId44"/>
    <p:sldId id="296" r:id="rId45"/>
    <p:sldId id="297" r:id="rId46"/>
    <p:sldId id="298" r:id="rId47"/>
    <p:sldId id="299" r:id="rId48"/>
    <p:sldId id="300" r:id="rId49"/>
    <p:sldId id="301" r:id="rId50"/>
    <p:sldId id="308" r:id="rId51"/>
    <p:sldId id="302" r:id="rId52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8" d="100"/>
          <a:sy n="68" d="100"/>
        </p:scale>
        <p:origin x="48" y="1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77329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8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2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8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2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8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2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8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2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62bbb649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34A8DA8-B481-4408-83B8-EB43D903C7E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第10讲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资产阶级民主革命与中华民国的建立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62bbb649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DE9427B-C03D-456F-8D81-93491222F8C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2a362007c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4c180bad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404d28a26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7e891050d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2a362007c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4c180badd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404d28a26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7e891050d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第10讲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资产阶级民主革命与中华民国的建立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62bbb649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76F3C6A-DA06-4743-A9A1-4E349759234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2a362007c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4c180bad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404d28a26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7e891050d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2a362007c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4c180badd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404d28a26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7e891050d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第10讲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资产阶级民主革命与中华民国的建立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history#pid=6731c7ec1f6855087e737621#tid=6747e4ee2bdb6800099b627b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25C2DA26-BFBD-71FD-E8D8-292B8CC8B824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6814EF95-1004-4480-9172-119349567BC9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F78E15A-DD0E-4A3B-9320-31D4C075D1F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B28B66D-4BB1-4C6B-89CD-52B3F5A4E8A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2a362007c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4c180bad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404d28a26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7e891050d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2a362007c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4c180badd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404d28a26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7e891050d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301E808-95B0-44CC-B95F-F4814645A42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2a362007c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4c180bad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404d28a26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7e891050d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2a362007c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4c180badd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404d28a26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7e891050d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jpeg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P_7_BD#e0aade319?colgroup=3,3,22&amp;vcp=1&amp;pid=4c8ad7c4b&amp;color=0,0,0&amp;vtp=1&amp;vaab=1&amp;bt=1&amp;bbb=1&amp;hb=1">
            <a:extLst>
              <a:ext uri="{FF2B5EF4-FFF2-40B4-BE49-F238E27FC236}">
                <a16:creationId xmlns:a16="http://schemas.microsoft.com/office/drawing/2014/main" id="{45FF915F-8E61-E3D0-4455-A6D688EC6A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385706"/>
              </p:ext>
            </p:extLst>
          </p:nvPr>
        </p:nvGraphicFramePr>
        <p:xfrm>
          <a:off x="539496" y="2964538"/>
          <a:ext cx="11100816" cy="1658684"/>
        </p:xfrm>
        <a:graphic>
          <a:graphicData uri="http://schemas.openxmlformats.org/drawingml/2006/table">
            <a:tbl>
              <a:tblPr/>
              <a:tblGrid>
                <a:gridCol w="14447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350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210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建立中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国同盟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第一个全国规模的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统一的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资产阶级革命政党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4654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使全国资产阶级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革命派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有了一个统一的领导和明确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的奋斗目标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大大推动了全国革命运动的发展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P_7_BD#e0aade319?colgroup=3,3,22&amp;vcp=1&amp;pid=4c8ad7c4b&amp;color=0,0,0&amp;vtp=1&amp;vaab=1&amp;bt=1&amp;bbb=1&amp;hb=1">
            <a:extLst>
              <a:ext uri="{FF2B5EF4-FFF2-40B4-BE49-F238E27FC236}">
                <a16:creationId xmlns:a16="http://schemas.microsoft.com/office/drawing/2014/main" id="{647576D9-F8CE-F6AD-E13F-C14168570D28}"/>
              </a:ext>
            </a:extLst>
          </p:cNvPr>
          <p:cNvSpPr txBox="1"/>
          <p:nvPr/>
        </p:nvSpPr>
        <p:spPr>
          <a:xfrm>
            <a:off x="9100312" y="2265448"/>
            <a:ext cx="2540000" cy="583878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  <p:extLst>
      <p:ext uri="{BB962C8B-B14F-4D97-AF65-F5344CB8AC3E}">
        <p14:creationId xmlns:p14="http://schemas.microsoft.com/office/powerpoint/2010/main" val="1644103167"/>
      </p:ext>
    </p:extLst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P_7_BD#e0aade319?colgroup=3,3,22&amp;vcp=1&amp;pid=4c8ad7c4b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9838861"/>
              </p:ext>
            </p:extLst>
          </p:nvPr>
        </p:nvGraphicFramePr>
        <p:xfrm>
          <a:off x="539496" y="2660078"/>
          <a:ext cx="11100816" cy="2242440"/>
        </p:xfrm>
        <a:graphic>
          <a:graphicData uri="http://schemas.openxmlformats.org/drawingml/2006/table">
            <a:tbl>
              <a:tblPr/>
              <a:tblGrid>
                <a:gridCol w="14447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350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210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三民主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孙中山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《民报》发刊词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将同盟会的政治纲领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阐发为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“民族”“民权”“民生”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三大主义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合称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“三民主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成为孙中山领导资产阶级革命的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指导思想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e0aade319?colgroup=3,3,22&amp;vcp=1&amp;pid=4c8ad7c4b&amp;color=0,0,0&amp;vtp=1&amp;vaab=1&amp;bt=1&amp;bbb=1">
            <a:extLst>
              <a:ext uri="{FF2B5EF4-FFF2-40B4-BE49-F238E27FC236}">
                <a16:creationId xmlns:a16="http://schemas.microsoft.com/office/drawing/2014/main" id="{4BB22F5D-CC13-11B6-4834-B35137724728}"/>
              </a:ext>
            </a:extLst>
          </p:cNvPr>
          <p:cNvSpPr txBox="1"/>
          <p:nvPr/>
        </p:nvSpPr>
        <p:spPr>
          <a:xfrm>
            <a:off x="10922167" y="195167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244f6b30d?vcp=1&amp;pid=9e6fd5886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01db52b30?sp=1&amp;vcp=1&amp;pid=244f6b30d&amp;color=0,0,0&amp;vtp=1&amp;vaab=1&amp;bbb=1"/>
          <p:cNvSpPr/>
          <p:nvPr/>
        </p:nvSpPr>
        <p:spPr>
          <a:xfrm>
            <a:off x="539496" y="104214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三民主义的内涵与局限性</a:t>
            </a:r>
            <a:endParaRPr lang="en-US" altLang="zh-CN" sz="2800" dirty="0"/>
          </a:p>
        </p:txBody>
      </p:sp>
      <p:graphicFrame>
        <p:nvGraphicFramePr>
          <p:cNvPr id="12" name="P_7_BD#01db52b30?colgroup=2,2,7,3,2,8&amp;vcp=1&amp;pid=244f6b30d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3306626"/>
              </p:ext>
            </p:extLst>
          </p:nvPr>
        </p:nvGraphicFramePr>
        <p:xfrm>
          <a:off x="548640" y="1595800"/>
          <a:ext cx="11100816" cy="4456812"/>
        </p:xfrm>
        <a:graphic>
          <a:graphicData uri="http://schemas.openxmlformats.org/drawingml/2006/table">
            <a:tbl>
              <a:tblPr/>
              <a:tblGrid>
                <a:gridCol w="12070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978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614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361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978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200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三民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同盟会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纲领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局限性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民族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民族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推翻清朝统治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反对民族压迫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驱除鞑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恢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复中华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前提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没有鲜明地提出反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帝主张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民权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政治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推翻君主专制统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建立资产阶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级共和国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创立民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核心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P_7_BD#01db52b30?colgroup=2,2,7,3,2,8&amp;vcp=1&amp;pid=244f6b30d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2819415"/>
              </p:ext>
            </p:extLst>
          </p:nvPr>
        </p:nvGraphicFramePr>
        <p:xfrm>
          <a:off x="539496" y="2396172"/>
          <a:ext cx="11100816" cy="2780856"/>
        </p:xfrm>
        <a:graphic>
          <a:graphicData uri="http://schemas.openxmlformats.org/drawingml/2006/table">
            <a:tbl>
              <a:tblPr/>
              <a:tblGrid>
                <a:gridCol w="12070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978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614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361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978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200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三民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同盟会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纲领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局限性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民生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社会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核定地价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国民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共享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平均地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补充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和发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没有触动封建土地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所有制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不能满足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农民对土地的要求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01db52b30?colgroup=2,2,7,3,2,8&amp;vcp=1&amp;pid=244f6b30d&amp;color=0,0,0&amp;vtp=1&amp;vaab=1&amp;bt=1&amp;bbb=1">
            <a:extLst>
              <a:ext uri="{FF2B5EF4-FFF2-40B4-BE49-F238E27FC236}">
                <a16:creationId xmlns:a16="http://schemas.microsoft.com/office/drawing/2014/main" id="{9D834CA9-F3F1-CE8C-B9EC-B15C9A2AE4E5}"/>
              </a:ext>
            </a:extLst>
          </p:cNvPr>
          <p:cNvSpPr txBox="1"/>
          <p:nvPr/>
        </p:nvSpPr>
        <p:spPr>
          <a:xfrm>
            <a:off x="10922167" y="168776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a3c1a894?vcp=1&amp;pid=9e6fd5886&amp;color=0,0,0&amp;vtp=1&amp;vaab=1&amp;bt=1&amp;bbb=1"/>
          <p:cNvSpPr/>
          <p:nvPr/>
        </p:nvSpPr>
        <p:spPr>
          <a:xfrm>
            <a:off x="539496" y="554400"/>
            <a:ext cx="11109960" cy="5099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图说历史</a:t>
            </a:r>
            <a:endParaRPr lang="en-US" altLang="zh-CN" sz="3000" dirty="0"/>
          </a:p>
        </p:txBody>
      </p:sp>
      <p:pic>
        <p:nvPicPr>
          <p:cNvPr id="3" name="P_7_BD#2970a26c7?iti=1&amp;vcp=1&amp;pid=6a3c1a89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57601" y="1201210"/>
            <a:ext cx="4425893" cy="1945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7_BD#2970a26c7?iti=1&amp;vcp=1&amp;pid=6a3c1a894&amp;color=0,0,0&amp;vtp=1&amp;vaab=1&amp;bbb=1"/>
          <p:cNvSpPr/>
          <p:nvPr/>
        </p:nvSpPr>
        <p:spPr>
          <a:xfrm>
            <a:off x="1652066" y="3273564"/>
            <a:ext cx="3636962" cy="4709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孙中山（1866—1925）</a:t>
            </a:r>
            <a:endParaRPr lang="en-US" altLang="zh-CN" sz="2800" dirty="0"/>
          </a:p>
        </p:txBody>
      </p:sp>
      <p:pic>
        <p:nvPicPr>
          <p:cNvPr id="5" name="P_7_BD#2970a26c7?iti=2&amp;vcp=1&amp;pid=6a3c1a894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2294"/>
          <a:stretch>
            <a:fillRect/>
          </a:stretch>
        </p:blipFill>
        <p:spPr>
          <a:xfrm>
            <a:off x="7746011" y="1227626"/>
            <a:ext cx="2874342" cy="2045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P_7_BD#2970a26c7?iti=2&amp;vcp=1&amp;pid=6a3c1a894&amp;color=0,0,0&amp;vtp=1&amp;vaab=1&amp;bbb=1"/>
          <p:cNvSpPr/>
          <p:nvPr/>
        </p:nvSpPr>
        <p:spPr>
          <a:xfrm>
            <a:off x="7746011" y="3273564"/>
            <a:ext cx="1503362" cy="4709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《民报》</a:t>
            </a:r>
            <a:endParaRPr lang="en-US" altLang="zh-CN" sz="2800" dirty="0"/>
          </a:p>
        </p:txBody>
      </p:sp>
      <p:pic>
        <p:nvPicPr>
          <p:cNvPr id="7" name="图片 6" descr="民报.jp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400800" y="1227626"/>
            <a:ext cx="1549506" cy="2116062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8131222d?vcp=1&amp;pid=4c180badd&amp;color=199,134,85&amp;vtp=1&amp;vaab=1&amp;bt=1&amp;bbb=1"/>
          <p:cNvSpPr/>
          <p:nvPr/>
        </p:nvSpPr>
        <p:spPr>
          <a:xfrm>
            <a:off x="539496" y="554400"/>
            <a:ext cx="11109960" cy="8036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考点2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辛亥革命（2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考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中华民国的创建</a:t>
            </a:r>
            <a:endParaRPr lang="en-US" altLang="zh-CN" sz="3200" dirty="0"/>
          </a:p>
        </p:txBody>
      </p:sp>
      <p:sp>
        <p:nvSpPr>
          <p:cNvPr id="3" name="C_6_BD#6bd25baf9?vcp=1&amp;pid=88131222d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20f074c55?vcp=1&amp;pid=6bd25baf9&amp;color=0,0,0&amp;vtp=1&amp;vaab=1&amp;bbb=1&amp;hb=1"/>
          <p:cNvSpPr/>
          <p:nvPr/>
        </p:nvSpPr>
        <p:spPr>
          <a:xfrm>
            <a:off x="539496" y="19389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通过了解武昌起义及中华民国成立的史事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认识辛亥革命的历史意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义及局限性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861556df?vcp=1&amp;pid=88131222d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16" name="P_7_BD#29c7a1919?colgroup=1,28&amp;vcp=1&amp;pid=a861556df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34568"/>
              </p:ext>
            </p:extLst>
          </p:nvPr>
        </p:nvGraphicFramePr>
        <p:xfrm>
          <a:off x="539496" y="1295191"/>
          <a:ext cx="11113133" cy="4453192"/>
        </p:xfrm>
        <a:graphic>
          <a:graphicData uri="http://schemas.openxmlformats.org/drawingml/2006/table">
            <a:tbl>
              <a:tblPr/>
              <a:tblGrid>
                <a:gridCol w="13048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855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命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准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萍浏醴起义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（1906年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刘道一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蔡绍南）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安庆起义（1907年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徐锡麟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绍兴起义（1907年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秋瑾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广西起义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（1907年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孙中山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黄兴）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黄花岗起义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（1911年4月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孙中山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黄兴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黄花岗七十二烈士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0376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导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阶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资产阶级革命派：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孙中山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黄兴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宋教仁等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P_7_BD#29c7a1919?colgroup=1,2,26&amp;vcp=1&amp;pid=a861556df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9169520"/>
              </p:ext>
            </p:extLst>
          </p:nvPr>
        </p:nvGraphicFramePr>
        <p:xfrm>
          <a:off x="181069" y="1865598"/>
          <a:ext cx="11437335" cy="2743200"/>
        </p:xfrm>
        <a:graphic>
          <a:graphicData uri="http://schemas.openxmlformats.org/drawingml/2006/table">
            <a:tbl>
              <a:tblPr/>
              <a:tblGrid>
                <a:gridCol w="11226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25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121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高潮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武昌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起义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1911年10月10日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武昌城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内新军工程营的革命党人首先起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占领武昌城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革命在武汉三镇取得胜利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10月11日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起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义军成立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湖北军政府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推举黎元洪为都督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956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各省纷纷响应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宣布独立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支持革命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29c7a1919?colgroup=1,2,26&amp;vcp=1&amp;pid=a861556df&amp;color=0,0,0&amp;vtp=1&amp;vaab=1&amp;bt=1&amp;bbb=1">
            <a:extLst>
              <a:ext uri="{FF2B5EF4-FFF2-40B4-BE49-F238E27FC236}">
                <a16:creationId xmlns:a16="http://schemas.microsoft.com/office/drawing/2014/main" id="{95CF8F93-5BC2-FC51-0D71-96152F500B82}"/>
              </a:ext>
            </a:extLst>
          </p:cNvPr>
          <p:cNvSpPr txBox="1"/>
          <p:nvPr/>
        </p:nvSpPr>
        <p:spPr>
          <a:xfrm>
            <a:off x="10913023" y="115719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P_7_BD#29c7a1919?colgroup=1,2,26&amp;vcp=1&amp;pid=a861556df&amp;color=0,0,0&amp;vtp=1&amp;vaab=1&amp;bt=1&amp;bbb=1&amp;hb=1">
            <a:extLst>
              <a:ext uri="{FF2B5EF4-FFF2-40B4-BE49-F238E27FC236}">
                <a16:creationId xmlns:a16="http://schemas.microsoft.com/office/drawing/2014/main" id="{79AAFE70-4450-449C-3AA5-66D1ECD814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2312582"/>
              </p:ext>
            </p:extLst>
          </p:nvPr>
        </p:nvGraphicFramePr>
        <p:xfrm>
          <a:off x="539496" y="2693044"/>
          <a:ext cx="11091672" cy="2209800"/>
        </p:xfrm>
        <a:graphic>
          <a:graphicData uri="http://schemas.openxmlformats.org/drawingml/2006/table">
            <a:tbl>
              <a:tblPr/>
              <a:tblGrid>
                <a:gridCol w="5394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52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124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3446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46544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命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中华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1912年1月1日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孙中山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南京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宣誓就职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宣告中华民国临时政府成立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1912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年为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民国元年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改用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阳历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9429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是孙中山领导的资产阶级民主革命的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重要成果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P_7_BD#29c7a1919?colgroup=1,2,26&amp;vcp=1&amp;pid=a861556df&amp;color=0,0,0&amp;vtp=1&amp;vaab=1&amp;bt=1&amp;bbb=1&amp;hb=1">
            <a:extLst>
              <a:ext uri="{FF2B5EF4-FFF2-40B4-BE49-F238E27FC236}">
                <a16:creationId xmlns:a16="http://schemas.microsoft.com/office/drawing/2014/main" id="{7AD10894-E0E9-8D5B-D871-0D8B5953A8B9}"/>
              </a:ext>
            </a:extLst>
          </p:cNvPr>
          <p:cNvSpPr txBox="1"/>
          <p:nvPr/>
        </p:nvSpPr>
        <p:spPr>
          <a:xfrm>
            <a:off x="9091168" y="1993954"/>
            <a:ext cx="2540000" cy="583878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  <p:extLst>
      <p:ext uri="{BB962C8B-B14F-4D97-AF65-F5344CB8AC3E}">
        <p14:creationId xmlns:p14="http://schemas.microsoft.com/office/powerpoint/2010/main" val="1842417004"/>
      </p:ext>
    </p:extLst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P_7_BD#29c7a1919?colgroup=1,2,1,24&amp;vcp=1&amp;pid=a861556df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8057438"/>
              </p:ext>
            </p:extLst>
          </p:nvPr>
        </p:nvGraphicFramePr>
        <p:xfrm>
          <a:off x="539496" y="1052648"/>
          <a:ext cx="11091672" cy="5308600"/>
        </p:xfrm>
        <a:graphic>
          <a:graphicData uri="http://schemas.openxmlformats.org/drawingml/2006/table">
            <a:tbl>
              <a:tblPr/>
              <a:tblGrid>
                <a:gridCol w="5394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52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20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348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22704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</a:t>
                      </a: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命</a:t>
                      </a: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清帝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退位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1912年2月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宣统帝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下诏退位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清朝260多年的统治结束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70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颁布</a:t>
                      </a: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《中</a:t>
                      </a: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华民</a:t>
                      </a: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国临</a:t>
                      </a: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时约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1912年3月11日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由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孙中山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颁布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77933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</a:t>
                      </a: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</a:t>
                      </a: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（1）中华民国的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主权属于全体国民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（2）国民不分种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族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阶级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宗教信仰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一律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平等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国民有人身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居住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言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出版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集会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结社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宗教信仰及请愿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考试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选举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参政等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自由和权利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（3）参议院行使立法权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国务员辅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佐临时大总统行使行政权并负其责任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司法独立等（三权分立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29c7a1919?colgroup=1,2,1,24&amp;vcp=1&amp;pid=a861556df&amp;color=0,0,0&amp;vtp=1&amp;vaab=1&amp;bt=1&amp;bbb=1">
            <a:extLst>
              <a:ext uri="{FF2B5EF4-FFF2-40B4-BE49-F238E27FC236}">
                <a16:creationId xmlns:a16="http://schemas.microsoft.com/office/drawing/2014/main" id="{485342AD-1AF9-8EAE-0BAB-4D5EDDBD20E3}"/>
              </a:ext>
            </a:extLst>
          </p:cNvPr>
          <p:cNvSpPr txBox="1"/>
          <p:nvPr/>
        </p:nvSpPr>
        <p:spPr>
          <a:xfrm>
            <a:off x="10913023" y="554400"/>
            <a:ext cx="718145" cy="48769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a7158468d.fixed?vcp=1&amp;pid=baad7d692&amp;color=199,134,85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5000" b="1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b="1" dirty="0">
              <a:solidFill>
                <a:srgbClr val="C78655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</p:txBody>
      </p:sp>
      <p:sp>
        <p:nvSpPr>
          <p:cNvPr id="3" name="C_2#a7158468d.fixed?vcp=1&amp;pid=baad7d692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a7158468d.fixed?vcp=1&amp;pid=baad7d692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中国近代史（八年级上册）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P_7_BD#29c7a1919?colgroup=1,2,1,24&amp;vcp=1&amp;pid=a861556df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3946221"/>
              </p:ext>
            </p:extLst>
          </p:nvPr>
        </p:nvGraphicFramePr>
        <p:xfrm>
          <a:off x="539496" y="1550606"/>
          <a:ext cx="11091672" cy="4461384"/>
        </p:xfrm>
        <a:graphic>
          <a:graphicData uri="http://schemas.openxmlformats.org/drawingml/2006/table">
            <a:tbl>
              <a:tblPr/>
              <a:tblGrid>
                <a:gridCol w="5394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52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20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348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命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颁布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《中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华民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国临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时约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它是中国历史上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第一部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具有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资产阶级共和国宪法性质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的重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要文件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肯定了资产阶级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民主共和制度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民主自由原则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是辛亥革命的重要成果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420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局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限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在当时的历史条件下难有实际的约束效力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1912年4月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临时政府迁往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北京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辛亥革命的胜利果实被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袁世凯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窃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29c7a1919?colgroup=1,2,1,24&amp;vcp=1&amp;pid=a861556df&amp;color=0,0,0&amp;vtp=1&amp;vaab=1&amp;bt=1&amp;bbb=1">
            <a:extLst>
              <a:ext uri="{FF2B5EF4-FFF2-40B4-BE49-F238E27FC236}">
                <a16:creationId xmlns:a16="http://schemas.microsoft.com/office/drawing/2014/main" id="{C3977BFE-2D41-AA08-779E-4622DA6DB857}"/>
              </a:ext>
            </a:extLst>
          </p:cNvPr>
          <p:cNvSpPr txBox="1"/>
          <p:nvPr/>
        </p:nvSpPr>
        <p:spPr>
          <a:xfrm>
            <a:off x="10913023" y="8422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P_7_BD#29c7a1919?colgroup=1,28&amp;vcp=1&amp;pid=a861556df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9817440"/>
              </p:ext>
            </p:extLst>
          </p:nvPr>
        </p:nvGraphicFramePr>
        <p:xfrm>
          <a:off x="539496" y="1267364"/>
          <a:ext cx="11113133" cy="5027868"/>
        </p:xfrm>
        <a:graphic>
          <a:graphicData uri="http://schemas.openxmlformats.org/drawingml/2006/table">
            <a:tbl>
              <a:tblPr/>
              <a:tblGrid>
                <a:gridCol w="5345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557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（1）辛亥革命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推翻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了清王朝的反动统治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宣告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了中国两千多年君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主专制制度的终结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（2）它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拉开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了中国完全意义上的近代民族民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主革命的序幕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（3）极大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了中华民族的思想解放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打开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了中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国进步潮流的闸门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局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限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没有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提出彻底的反帝反封建的革命纲领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资产阶级革命派具有软弱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性和妥协性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没有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发动人民群众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没有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完成反帝反封建的革命任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没有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改变中国半殖民地半封建的社会性质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认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资产阶级不能领导中国革命取得成功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资产阶级民主共和国的方案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在中国行不通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29c7a1919?colgroup=1,28&amp;vcp=1&amp;pid=a861556df&amp;color=0,0,0&amp;vtp=1&amp;vaab=1&amp;bt=1&amp;bbb=1">
            <a:extLst>
              <a:ext uri="{FF2B5EF4-FFF2-40B4-BE49-F238E27FC236}">
                <a16:creationId xmlns:a16="http://schemas.microsoft.com/office/drawing/2014/main" id="{93F7156B-AE31-21E1-ECCE-3674971E5C4E}"/>
              </a:ext>
            </a:extLst>
          </p:cNvPr>
          <p:cNvSpPr txBox="1"/>
          <p:nvPr/>
        </p:nvSpPr>
        <p:spPr>
          <a:xfrm>
            <a:off x="10934484" y="55895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20e9b147a?vcp=1&amp;pid=88131222d&amp;color=0,0,0&amp;vtp=1&amp;vaab=1&amp;bt=1&amp;bbb=1"/>
          <p:cNvSpPr/>
          <p:nvPr/>
        </p:nvSpPr>
        <p:spPr>
          <a:xfrm>
            <a:off x="539496" y="554400"/>
            <a:ext cx="11109960" cy="51676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b83638bee?sp=1&amp;vcp=1&amp;pid=20e9b147a&amp;color=0,0,0&amp;vtp=1&amp;vaab=1&amp;bbb=1"/>
          <p:cNvSpPr/>
          <p:nvPr/>
        </p:nvSpPr>
        <p:spPr>
          <a:xfrm>
            <a:off x="539496" y="1045250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纪年方式及计算历史年代的方法</a:t>
            </a:r>
            <a:endParaRPr lang="en-US" altLang="zh-CN" sz="2800" dirty="0"/>
          </a:p>
        </p:txBody>
      </p:sp>
      <p:graphicFrame>
        <p:nvGraphicFramePr>
          <p:cNvPr id="21" name="P_7_BD#b83638bee?colgroup=3,26&amp;vcp=1&amp;pid=20e9b147a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5843608"/>
              </p:ext>
            </p:extLst>
          </p:nvPr>
        </p:nvGraphicFramePr>
        <p:xfrm>
          <a:off x="539496" y="1611172"/>
          <a:ext cx="11109960" cy="4581208"/>
        </p:xfrm>
        <a:graphic>
          <a:graphicData uri="http://schemas.openxmlformats.org/drawingml/2006/table">
            <a:tbl>
              <a:tblPr/>
              <a:tblGrid>
                <a:gridCol w="13350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74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方法和示例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干支纪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用天干和地支组合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每增加一年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天干和地支各向后推一位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每60年一个轮回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采用干支纪年的事件：甲午中日战争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戊戌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变法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《辛丑条约》的签订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辛亥革命等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13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公元纪</a:t>
                      </a:r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年与世</a:t>
                      </a:r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纪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</a:t>
                      </a:r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代的换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100年为一个世纪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由公元纪年换算为世纪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取纪年的百位</a:t>
                      </a:r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数字再加1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纪年十位上的数字成为年代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通常把每个世纪前</a:t>
                      </a:r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30年称作某世纪初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后30年称为某世纪末（公元前相反）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如</a:t>
                      </a:r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1926年为20世纪20年代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1898年为19世纪末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公元前221年为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公元前3世纪末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公元前771年为公元前8世纪初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P_7_BD#b83638bee?colgroup=3,26&amp;vcp=1&amp;pid=20e9b147a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5564131"/>
              </p:ext>
            </p:extLst>
          </p:nvPr>
        </p:nvGraphicFramePr>
        <p:xfrm>
          <a:off x="539496" y="1069076"/>
          <a:ext cx="11109960" cy="5213033"/>
        </p:xfrm>
        <a:graphic>
          <a:graphicData uri="http://schemas.openxmlformats.org/drawingml/2006/table">
            <a:tbl>
              <a:tblPr/>
              <a:tblGrid>
                <a:gridCol w="13350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74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方法和示例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78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公元纪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年与年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号纪年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的换算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年号元年的公元纪年+年号xx年-1=公元xx年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如道光元年是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楷体" pitchFamily="49" charset="-122"/>
                        <a:ea typeface="楷体" pitchFamily="49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1821年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道光二十年是公元多少年？1821+20-1=1840年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639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公元纪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年与民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国纪年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的换算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1912年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中华民国成立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以1912年为民国元年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民国纪年与公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元纪年相差1911年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即民国xx年+1911=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公元xx年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公元xx年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-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1911=民国xx年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如民国十五年是公元多少年？15+1911=1926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年（1949年中华人民共和国成立后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采用公元纪年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不再使用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民国纪年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b83638bee?colgroup=3,26&amp;vcp=1&amp;pid=20e9b147a&amp;color=0,0,0&amp;vtp=1&amp;vaab=1&amp;bt=1&amp;bbb=1">
            <a:extLst>
              <a:ext uri="{FF2B5EF4-FFF2-40B4-BE49-F238E27FC236}">
                <a16:creationId xmlns:a16="http://schemas.microsoft.com/office/drawing/2014/main" id="{5C7BF2A3-1313-29C3-3A08-11DF4F0A8563}"/>
              </a:ext>
            </a:extLst>
          </p:cNvPr>
          <p:cNvSpPr txBox="1"/>
          <p:nvPr/>
        </p:nvSpPr>
        <p:spPr>
          <a:xfrm>
            <a:off x="10931311" y="554400"/>
            <a:ext cx="718145" cy="48769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P_7_BD#b83638bee?colgroup=3,26&amp;vcp=1&amp;pid=20e9b147a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1444088"/>
              </p:ext>
            </p:extLst>
          </p:nvPr>
        </p:nvGraphicFramePr>
        <p:xfrm>
          <a:off x="539496" y="1822862"/>
          <a:ext cx="11109960" cy="3923412"/>
        </p:xfrm>
        <a:graphic>
          <a:graphicData uri="http://schemas.openxmlformats.org/drawingml/2006/table">
            <a:tbl>
              <a:tblPr/>
              <a:tblGrid>
                <a:gridCol w="13350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74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方法和示例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886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周年计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不跨公元元年的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直接相减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如2025年是中华人民共和国成立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多少周年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？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2025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1949=76年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886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跨公元元年的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两个年代相加再减1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如2025年是秦朝建立多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少周年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？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2025+221-1=2245年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b83638bee?colgroup=3,26&amp;vcp=1&amp;pid=20e9b147a&amp;color=0,0,0&amp;vtp=1&amp;vaab=1&amp;bt=1&amp;bbb=1">
            <a:extLst>
              <a:ext uri="{FF2B5EF4-FFF2-40B4-BE49-F238E27FC236}">
                <a16:creationId xmlns:a16="http://schemas.microsoft.com/office/drawing/2014/main" id="{47C23A36-DA83-449D-5A40-8860D9A239EF}"/>
              </a:ext>
            </a:extLst>
          </p:cNvPr>
          <p:cNvSpPr txBox="1"/>
          <p:nvPr/>
        </p:nvSpPr>
        <p:spPr>
          <a:xfrm>
            <a:off x="10931311" y="111445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caec54d33?vcp=1&amp;pid=88131222d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图说历史</a:t>
            </a:r>
            <a:endParaRPr lang="en-US" altLang="zh-CN" sz="3000" dirty="0"/>
          </a:p>
        </p:txBody>
      </p:sp>
      <p:pic>
        <p:nvPicPr>
          <p:cNvPr id="3" name="P_7_BD#401d9dd59?iti=3&amp;vcp=1&amp;pid=caec54d3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2467"/>
          <a:stretch>
            <a:fillRect/>
          </a:stretch>
        </p:blipFill>
        <p:spPr>
          <a:xfrm>
            <a:off x="3528959" y="2286172"/>
            <a:ext cx="2916471" cy="1728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7_BD#401d9dd59?iti=3&amp;vcp=1&amp;pid=caec54d33&amp;color=0,0,0&amp;vtp=1&amp;vaab=1&amp;bbb=1"/>
          <p:cNvSpPr/>
          <p:nvPr/>
        </p:nvSpPr>
        <p:spPr>
          <a:xfrm>
            <a:off x="2061433" y="4146087"/>
            <a:ext cx="22145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清帝退位诏书</a:t>
            </a:r>
            <a:endParaRPr lang="en-US" altLang="zh-CN" sz="2800" dirty="0"/>
          </a:p>
        </p:txBody>
      </p:sp>
      <p:pic>
        <p:nvPicPr>
          <p:cNvPr id="5" name="P_7_BD#401d9dd59?iti=4&amp;vcp=1&amp;pid=caec54d33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284"/>
          <a:stretch>
            <a:fillRect/>
          </a:stretch>
        </p:blipFill>
        <p:spPr>
          <a:xfrm>
            <a:off x="9035512" y="2286172"/>
            <a:ext cx="2613944" cy="1901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P_7_BD#401d9dd59?iti=4&amp;vcp=1&amp;pid=caec54d33&amp;color=0,0,0&amp;vtp=1&amp;vaab=1&amp;bbb=1"/>
          <p:cNvSpPr/>
          <p:nvPr/>
        </p:nvSpPr>
        <p:spPr>
          <a:xfrm>
            <a:off x="7174178" y="4188124"/>
            <a:ext cx="36369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《中华民国临时约法》</a:t>
            </a:r>
            <a:endParaRPr lang="en-US" altLang="zh-CN" sz="2800" dirty="0"/>
          </a:p>
        </p:txBody>
      </p:sp>
      <p:pic>
        <p:nvPicPr>
          <p:cNvPr id="7" name="图片 6" descr="清帝退位诏书.pn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05166" y="2401996"/>
            <a:ext cx="3200710" cy="1612392"/>
          </a:xfrm>
          <a:prstGeom prst="rect">
            <a:avLst/>
          </a:prstGeom>
        </p:spPr>
      </p:pic>
      <p:pic>
        <p:nvPicPr>
          <p:cNvPr id="8" name="图片 7" descr="临时约法.jpg"/>
          <p:cNvPicPr/>
          <p:nvPr/>
        </p:nvPicPr>
        <p:blipFill>
          <a:blip r:embed="rId6"/>
          <a:srcRect l="9410" t="12383" r="10886" b="11820"/>
          <a:stretch>
            <a:fillRect/>
          </a:stretch>
        </p:blipFill>
        <p:spPr>
          <a:xfrm>
            <a:off x="7634345" y="2286172"/>
            <a:ext cx="1401167" cy="1901952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3f14295e?vcp=1&amp;pid=88131222d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ab0d8c6f9?sp=1&amp;vcp=1&amp;pid=b3f14295e&amp;color=0,0,0&amp;vtp=1&amp;vaab=1&amp;bbb=1&amp;hb=1"/>
          <p:cNvSpPr/>
          <p:nvPr/>
        </p:nvSpPr>
        <p:spPr>
          <a:xfrm>
            <a:off x="539496" y="1233469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民国纪年取代年号纪年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代表五族共和的五色旗取代具有专制色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彩的黄龙旗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反映了民主观念对君主专制的否定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也蕴含了从专制到民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主的历史潮流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辛亥革命推翻了封建君主专制制度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而不是封建制度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封建制度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包括经济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政治和思想文化制度等层面的制度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辛亥革命只是推翻了君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主专制制度这一基本政治制度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6b7ef6bd?vcp=1&amp;pid=4c180badd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考点3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北洋政府的统治与军阀割据</a:t>
            </a:r>
            <a:endParaRPr lang="en-US" altLang="zh-CN" sz="3200" dirty="0"/>
          </a:p>
        </p:txBody>
      </p:sp>
      <p:sp>
        <p:nvSpPr>
          <p:cNvPr id="3" name="C_6_BD#6a77cfa82?vcp=1&amp;pid=46b7ef6bd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532ec6c98?vcp=1&amp;pid=6a77cfa82&amp;color=0,0,0&amp;vtp=1&amp;vaab=1&amp;bbb=1"/>
          <p:cNvSpPr/>
          <p:nvPr/>
        </p:nvSpPr>
        <p:spPr>
          <a:xfrm>
            <a:off x="539496" y="194422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知道民国初期北洋军阀的统治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2cd4b1ede?vcp=1&amp;pid=46b7ef6bd&amp;color=0,0,0&amp;vtp=1&amp;vaab=1&amp;bt=1&amp;bbb=1"/>
          <p:cNvSpPr/>
          <p:nvPr/>
        </p:nvSpPr>
        <p:spPr>
          <a:xfrm>
            <a:off x="539496" y="554400"/>
            <a:ext cx="1110996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27" name="P_7_BD#5d79379ff?colgroup=1,3,13,10&amp;vcp=1&amp;pid=2cd4b1ede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7621577"/>
              </p:ext>
            </p:extLst>
          </p:nvPr>
        </p:nvGraphicFramePr>
        <p:xfrm>
          <a:off x="539496" y="1137917"/>
          <a:ext cx="11100816" cy="5232400"/>
        </p:xfrm>
        <a:graphic>
          <a:graphicData uri="http://schemas.openxmlformats.org/drawingml/2006/table">
            <a:tbl>
              <a:tblPr/>
              <a:tblGrid>
                <a:gridCol w="7680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4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017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86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9792">
                <a:tc rowSpan="4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袁</a:t>
                      </a: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</a:t>
                      </a: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凯</a:t>
                      </a: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独</a:t>
                      </a: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裁</a:t>
                      </a: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统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事件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革命党人的抗争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835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1912年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袁世凯破坏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责任内阁制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宋教仁组成国民党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第一届国会选举中占据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优势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693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1913年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宋教仁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遇刺身亡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袁世凯以武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力镇压国民党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解散国民党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孙中山和黄兴领导发动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二次革命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很快被镇压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977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1914年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袁世凯解散国会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废除《中华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民国临时约法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颁布《中华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民国约法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改责任内阁制为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总统制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000"/>
                        </a:lnSpc>
                      </a:pP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</a:t>
                      </a:r>
                      <a:endParaRPr lang="en-US" altLang="zh-CN" sz="1200" b="0" dirty="0"/>
                    </a:p>
                  </a:txBody>
                  <a:tcPr marL="72000" marR="7200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P_7_BD#5d79379ff?colgroup=1,3,13,10&amp;vcp=1&amp;pid=2cd4b1ede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3858142"/>
              </p:ext>
            </p:extLst>
          </p:nvPr>
        </p:nvGraphicFramePr>
        <p:xfrm>
          <a:off x="539496" y="1556480"/>
          <a:ext cx="11100816" cy="4449636"/>
        </p:xfrm>
        <a:graphic>
          <a:graphicData uri="http://schemas.openxmlformats.org/drawingml/2006/table">
            <a:tbl>
              <a:tblPr/>
              <a:tblGrid>
                <a:gridCol w="7680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4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017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86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230692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袁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凯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独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裁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统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1915年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袁世凯接受日本旨在灭亡中国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二十一条</a:t>
                      </a:r>
                      <a:r>
                        <a:rPr lang="zh-CN" altLang="en-US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下令以1916年为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中华帝国洪宪元年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准备在元旦举行登基大典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孙中山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发表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《讨袁檄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号召维护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共和制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度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蔡锷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李烈钧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唐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继尧在云南宣告独立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组织护国军北上讨袁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护国战争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爆发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1894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1916年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袁世凯纠集重兵围剿护国军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但节节败退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被迫宣布取消帝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在绝望中死去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5d79379ff?colgroup=1,3,13,10&amp;vcp=1&amp;pid=2cd4b1ede&amp;color=0,0,0&amp;vtp=1&amp;vaab=1&amp;bt=1&amp;bbb=1">
            <a:extLst>
              <a:ext uri="{FF2B5EF4-FFF2-40B4-BE49-F238E27FC236}">
                <a16:creationId xmlns:a16="http://schemas.microsoft.com/office/drawing/2014/main" id="{F4ABA035-9BE7-B685-C76E-BE1B91218E46}"/>
              </a:ext>
            </a:extLst>
          </p:cNvPr>
          <p:cNvSpPr txBox="1"/>
          <p:nvPr/>
        </p:nvSpPr>
        <p:spPr>
          <a:xfrm>
            <a:off x="10922167" y="84807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2a362007c.fixed?vcp=1&amp;pid=62bbb649d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第10讲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资产阶级民主革命与中华民国的建立</a:t>
            </a:r>
            <a:endParaRPr lang="en-US" altLang="zh-CN" sz="4000" dirty="0"/>
          </a:p>
        </p:txBody>
      </p:sp>
      <p:sp>
        <p:nvSpPr>
          <p:cNvPr id="3" name="C_4_BD#2a362007c.fixed?vcp=1&amp;pid=62bbb649d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P_7_BD#5d79379ff?colgroup=1,3,24&amp;vcp=1&amp;pid=2cd4b1ede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0810705"/>
              </p:ext>
            </p:extLst>
          </p:nvPr>
        </p:nvGraphicFramePr>
        <p:xfrm>
          <a:off x="539497" y="1833848"/>
          <a:ext cx="11112760" cy="3894900"/>
        </p:xfrm>
        <a:graphic>
          <a:graphicData uri="http://schemas.openxmlformats.org/drawingml/2006/table">
            <a:tbl>
              <a:tblPr/>
              <a:tblGrid>
                <a:gridCol w="7621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6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95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洋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军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阀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混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袁世凯死后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北洋军阀分裂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出现直系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皖系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奉系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滇系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桂系等军阀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他们为争夺地盘和巩固政权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不惜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出卖国家利益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依附帝国主义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连年混战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1894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中国陷入了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军阀割据纷争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的动乱之中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5d79379ff?colgroup=1,3,24&amp;vcp=1&amp;pid=2cd4b1ede&amp;color=0,0,0&amp;vtp=1&amp;vaab=1&amp;bt=1&amp;bbb=1">
            <a:extLst>
              <a:ext uri="{FF2B5EF4-FFF2-40B4-BE49-F238E27FC236}">
                <a16:creationId xmlns:a16="http://schemas.microsoft.com/office/drawing/2014/main" id="{B825E10A-4C88-000B-47A1-D94C673F97CA}"/>
              </a:ext>
            </a:extLst>
          </p:cNvPr>
          <p:cNvSpPr txBox="1"/>
          <p:nvPr/>
        </p:nvSpPr>
        <p:spPr>
          <a:xfrm>
            <a:off x="10934112" y="112544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73903a7d?vcp=1&amp;pid=46b7ef6bd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dfe0aa53c?sp=1&amp;vcp=1&amp;pid=973903a7d&amp;color=0,0,0&amp;vtp=1&amp;vaab=1&amp;bbb=1&amp;hb=1"/>
          <p:cNvSpPr/>
          <p:nvPr/>
        </p:nvSpPr>
        <p:spPr>
          <a:xfrm>
            <a:off x="539496" y="1233469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辛亥革命后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民主共和的观念逐渐深入人心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人民的民主思想觉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悟提高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复辟帝制缺乏思想基础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北洋军阀割据局面的出现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根源是近代中国半殖民地半封建的社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会性质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是中国具有分散性的自然经济的产物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帝国主义分而治之的侵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略政策也是该局面出现的重要原因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404d28a26.fixed?vcp=1&amp;pid=62bbb649d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第10讲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资产阶级民主革命与中华民国的建立</a:t>
            </a:r>
            <a:endParaRPr lang="en-US" altLang="zh-CN" sz="4000" dirty="0"/>
          </a:p>
        </p:txBody>
      </p:sp>
      <p:sp>
        <p:nvSpPr>
          <p:cNvPr id="3" name="C_4_BD#404d28a26.fixed?vcp=1&amp;pid=62bbb649d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_1#fe901bb18?vaa=1&amp;vcp=1&amp;vis=1&amp;pid=404d28a26&amp;color=0,0,0&amp;vtp=1&amp;vaab=1&amp;bt=1&amp;bbb=1&amp;hb=1"/>
          <p:cNvSpPr/>
          <p:nvPr/>
        </p:nvSpPr>
        <p:spPr>
          <a:xfrm>
            <a:off x="539496" y="801180"/>
            <a:ext cx="11109960" cy="2903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【一题多变】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1.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辛亥革命是伟大的思想解放运动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以共和民主取代皇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权帝制，是中国历史上了不起的转折和成就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中国人以巨大的热情拥抱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新思想和新观念，组党结社，抒发己见，思想空前活跃，民意空前旺盛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随后发生的新文化运动和五四运动顺理成章，马克思主义的传播蔚为潮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流。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材料中的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新思想和新观念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3_1#fe901bb18.bracket?vaa=1&amp;vcp=1&amp;vis=1&amp;pid=404d28a26&amp;color=0,0,0&amp;vpa=1&amp;vtp=1&amp;vaab=1"/>
          <p:cNvSpPr/>
          <p:nvPr/>
        </p:nvSpPr>
        <p:spPr>
          <a:xfrm>
            <a:off x="7083694" y="3184145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C</a:t>
            </a:r>
            <a:endParaRPr lang="en-US" altLang="zh-CN" sz="2800" dirty="0"/>
          </a:p>
        </p:txBody>
      </p:sp>
      <p:sp>
        <p:nvSpPr>
          <p:cNvPr id="4" name="QC_5_BD.1_2#fe901bb18.choices?vaa=1&amp;vcp=1&amp;vis=1&amp;pid=404d28a26&amp;color=0,0,0&amp;vtp=1&amp;vaab=1&amp;bbb=1"/>
          <p:cNvSpPr/>
          <p:nvPr/>
        </p:nvSpPr>
        <p:spPr>
          <a:xfrm>
            <a:off x="539496" y="3758502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.中体西用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B.变法图存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C.民主共和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.民主科学</a:t>
            </a:r>
            <a:endParaRPr lang="en-US" altLang="zh-CN" sz="2800" dirty="0"/>
          </a:p>
        </p:txBody>
      </p:sp>
      <p:sp>
        <p:nvSpPr>
          <p:cNvPr id="5" name="QC_5_AS.1_1#fe901bb18?vaa=1&amp;vcp=1&amp;vis=1&amp;pid=404d28a26&amp;color=0,0,0&amp;vtp=1&amp;vaab=1&amp;bbb=1&amp;hb=1"/>
          <p:cNvSpPr/>
          <p:nvPr/>
        </p:nvSpPr>
        <p:spPr>
          <a:xfrm>
            <a:off x="539496" y="4337304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根据材料关键信息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辛亥革命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”“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拥抱新思想和新观念”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并结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合所学知识可知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辛亥革命以三民主义为指导思想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提倡民主共和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故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C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项符合题意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5_1#c1680857c?sp=1&amp;vaa=1&amp;vcp=1&amp;vis=1&amp;pid=404d28a26&amp;color=0,0,0&amp;vtp=1&amp;vaab=1&amp;bt=1&amp;bbb=1&amp;hb=1"/>
          <p:cNvSpPr/>
          <p:nvPr/>
        </p:nvSpPr>
        <p:spPr>
          <a:xfrm>
            <a:off x="539496" y="8861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【变题型】</a:t>
            </a:r>
            <a:r>
              <a:rPr lang="en-US" altLang="zh-CN" sz="2800" b="1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）阅读材料，回答问题。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辛亥革命是伟大的思想解放运动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以共和民主取代皇权帝制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是中国历史上了不起的转折和成就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中国人以巨大的热情拥抱新思想和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新观念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组党结社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抒发己见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思想空前活跃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民意空前旺盛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随后发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生的新文化运动和五四运动顺理成章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马克思主义的传播蔚为潮流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摘编自张海鹏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为什么党和国家这样重视纪念辛亥革命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？》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根据材料并结合所学知识，论证观点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辛亥革命是伟大的思想解放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运动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的合理性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AS.1_1#c1680857c?vaa=1&amp;vcp=1&amp;vis=1&amp;pid=404d28a26&amp;color=0,0,0&amp;vtp=1&amp;vaab=1&amp;bt=1&amp;bbb=1&amp;hb=1"/>
          <p:cNvSpPr/>
          <p:nvPr/>
        </p:nvSpPr>
        <p:spPr>
          <a:xfrm>
            <a:off x="539496" y="100739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本题为变式题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题目要求回答辛亥革命在思想解放方面的意义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可从民主共和政体的建立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、《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中华民国临时约法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的颁布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辛亥革命的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作用等方面回答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5_AN.2_1#c1680857c?vaa=1&amp;vcp=1&amp;vis=1&amp;pid=404d28a26&amp;color=0,0,0&amp;vtp=1&amp;vaab=1&amp;bbb=1&amp;hb=1"/>
          <p:cNvSpPr/>
          <p:nvPr/>
        </p:nvSpPr>
        <p:spPr>
          <a:xfrm>
            <a:off x="539496" y="314725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示例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论证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辛亥革命创建了中华民国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颁布了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中华民国临时约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法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促进了民主自由思想的传播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极大推动了中华民族的思想解放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使民主共和观念深入人心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为新文化运动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五四运动及马克思主义的传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播奠定了基础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。（3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9080ca2c?vcp=1&amp;pid=404d28a26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方法点拨</a:t>
            </a:r>
            <a:endParaRPr lang="en-US" altLang="zh-CN" sz="3000" dirty="0"/>
          </a:p>
        </p:txBody>
      </p:sp>
      <p:sp>
        <p:nvSpPr>
          <p:cNvPr id="3" name="P_6_BD#026646c01?vcp=1&amp;pid=79080ca2c&amp;color=0,0,0&amp;vtp=1&amp;vaab=1&amp;bbb=1&amp;hb=1"/>
          <p:cNvSpPr/>
          <p:nvPr/>
        </p:nvSpPr>
        <p:spPr>
          <a:xfrm>
            <a:off x="539496" y="1233469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变式题是一种通过变换题目的类型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设问等来培养学生发散思维和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创新能力的题型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解题时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首先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深入理解原题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仔细分析原题的材料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将材料与具体的考点联系起来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注意审题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分析变式题的设问角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最后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从材料中提取关键信息并结合所学知识回答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08F1302-23D8-9492-BDC4-5845FCFDAF0C}"/>
              </a:ext>
            </a:extLst>
          </p:cNvPr>
          <p:cNvSpPr txBox="1"/>
          <p:nvPr/>
        </p:nvSpPr>
        <p:spPr>
          <a:xfrm>
            <a:off x="3047999" y="3103301"/>
            <a:ext cx="6798365" cy="6513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请完成第243—244页［备考练习］习题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466199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7e891050d.fixed?vcp=1&amp;pid=62bbb649d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600"/>
              </a:lnSpc>
            </a:pPr>
            <a:r>
              <a:rPr lang="en-US" altLang="zh-CN" sz="37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第10讲</a:t>
            </a:r>
            <a:r>
              <a:rPr lang="en-US" altLang="zh-CN" sz="37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7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资产阶级民主革命与中华民国的建立</a:t>
            </a:r>
            <a:endParaRPr lang="en-US" altLang="zh-CN" sz="3700" dirty="0"/>
          </a:p>
        </p:txBody>
      </p:sp>
      <p:sp>
        <p:nvSpPr>
          <p:cNvPr id="3" name="C_4_BD#7e891050d.fixed?vcp=1&amp;pid=62bbb649d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600"/>
              </a:lnSpc>
            </a:pPr>
            <a:r>
              <a:rPr lang="en-US" altLang="zh-CN" sz="37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r>
              <a:rPr lang="en-US" altLang="zh-CN" sz="37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7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第10讲</a:t>
            </a:r>
            <a:r>
              <a:rPr lang="en-US" altLang="zh-CN" sz="37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7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资产阶级民主革命与中华民国的建立</a:t>
            </a:r>
            <a:endParaRPr lang="en-US" altLang="zh-CN" sz="3700" dirty="0"/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a5a1a55b?vcp=1&amp;pid=7e891050d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6_BD.8_1#dfbcc89c3?vaa=1&amp;vcp=1&amp;vis=1&amp;pid=aa5a1a55b&amp;color=0,0,0&amp;vtp=1&amp;vaab=1&amp;bbb=1"/>
          <p:cNvSpPr/>
          <p:nvPr/>
        </p:nvSpPr>
        <p:spPr>
          <a:xfrm>
            <a:off x="539496" y="1275833"/>
            <a:ext cx="113966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1.某城市将道路命名为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“民族路”“民生路”“民权路”，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这是为了纪念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1_1#dfbcc89c3.bracket?vaa=1&amp;vcp=1&amp;vis=1&amp;pid=aa5a1a55b&amp;color=0,0,0&amp;vpa=2&amp;vtp=1&amp;vaab=1"/>
          <p:cNvSpPr/>
          <p:nvPr/>
        </p:nvSpPr>
        <p:spPr>
          <a:xfrm>
            <a:off x="729066" y="188605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C</a:t>
            </a:r>
            <a:endParaRPr lang="en-US" altLang="zh-CN" sz="2800" dirty="0"/>
          </a:p>
        </p:txBody>
      </p:sp>
      <p:sp>
        <p:nvSpPr>
          <p:cNvPr id="5" name="QC_6_BD.8_2#dfbcc89c3.choices?vaa=1&amp;vcp=1&amp;vis=1&amp;pid=aa5a1a55b&amp;color=0,0,0&amp;vtp=1&amp;vaab=1&amp;bbb=1"/>
          <p:cNvSpPr/>
          <p:nvPr/>
        </p:nvSpPr>
        <p:spPr>
          <a:xfrm>
            <a:off x="539496" y="245387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A.康有为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B.陈独秀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C.孙中山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D.张謇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8a796c2c?vcp=1&amp;pid=2a362007c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时空坐标</a:t>
            </a:r>
            <a:endParaRPr lang="en-US" altLang="zh-CN" sz="3000" dirty="0"/>
          </a:p>
        </p:txBody>
      </p:sp>
      <p:pic>
        <p:nvPicPr>
          <p:cNvPr id="3" name="P_6_BD#6d527e162?vcp=1&amp;pid=98a796c2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295191"/>
            <a:ext cx="11064240" cy="3456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QC_6_BD.10_1#56f44cbfc?vaa=1&amp;vcp=1&amp;vis=1&amp;pid=aa5a1a55b&amp;color=0,0,0&amp;vtp=1&amp;vaab=1&amp;bbb=1&amp;hb=1"/>
          <p:cNvSpPr/>
          <p:nvPr/>
        </p:nvSpPr>
        <p:spPr>
          <a:xfrm>
            <a:off x="539496" y="196270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2.（2024·广西·中考）有学者评论中国近代某一历史事件时认为：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推翻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君主专制制度，建立共和政体，它的意义不只是政治制度上的一大进步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而且牵动着整个社会以至思想文化等方面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该事件是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6_AN.11_1#56f44cbfc.bracket?vaa=1&amp;vcp=1&amp;vis=1&amp;pid=aa5a1a55b&amp;color=0,0,0&amp;vpa=3&amp;vtp=1&amp;vaab=1"/>
          <p:cNvSpPr/>
          <p:nvPr/>
        </p:nvSpPr>
        <p:spPr>
          <a:xfrm>
            <a:off x="9400128" y="324394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6_BD.10_2#56f44cbfc.choices?vaa=1&amp;vcp=1&amp;vis=1&amp;pid=aa5a1a55b&amp;color=0,0,0&amp;vtp=1&amp;vaab=1&amp;bbb=1"/>
          <p:cNvSpPr/>
          <p:nvPr/>
        </p:nvSpPr>
        <p:spPr>
          <a:xfrm>
            <a:off x="539496" y="389862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A.废除科举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B.辛亥革命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C.五四运动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D.北伐战争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2_1#3cb5f623a?vaa=1&amp;vcp=1&amp;vis=1&amp;pid=aa5a1a55b&amp;color=0,0,0&amp;vtp=1&amp;vaab=1&amp;bt=1&amp;bbb=1&amp;hb=1"/>
          <p:cNvSpPr/>
          <p:nvPr/>
        </p:nvSpPr>
        <p:spPr>
          <a:xfrm>
            <a:off x="539496" y="185724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3.（2024·广西贺州·模拟）有学者指出：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辛亥革命使中国人抛弃了对皇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帝的崇拜，促使人们敢于发表以前不敢说的主张，民众心理有了巨大变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化。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这反映了辛亥革命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3_1#3cb5f623a.bracket?vaa=1&amp;vcp=1&amp;vis=1&amp;pid=aa5a1a55b&amp;color=0,0,0&amp;vpa=4&amp;vtp=1&amp;vaab=1"/>
          <p:cNvSpPr/>
          <p:nvPr/>
        </p:nvSpPr>
        <p:spPr>
          <a:xfrm>
            <a:off x="4529677" y="313931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C</a:t>
            </a:r>
            <a:endParaRPr lang="en-US" altLang="zh-CN" sz="2800" dirty="0"/>
          </a:p>
        </p:txBody>
      </p:sp>
      <p:sp>
        <p:nvSpPr>
          <p:cNvPr id="4" name="QC_6_BD.12_2#3cb5f623a.choices?vaa=1&amp;vcp=1&amp;vis=1&amp;pid=aa5a1a55b&amp;color=0,0,0&amp;vtp=1&amp;vaab=1&amp;bbb=1"/>
          <p:cNvSpPr/>
          <p:nvPr/>
        </p:nvSpPr>
        <p:spPr>
          <a:xfrm>
            <a:off x="539496" y="37809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A.推翻了封建制度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B.弘扬了民主、科学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C.推动了思想解放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D.实现了自强、求富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60495732?vcp=1&amp;pid=7e891050d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提分练</a:t>
            </a:r>
            <a:endParaRPr lang="en-US" altLang="zh-CN" sz="3200" dirty="0"/>
          </a:p>
        </p:txBody>
      </p:sp>
      <p:sp>
        <p:nvSpPr>
          <p:cNvPr id="3" name="QC_6_BD.14_1#e289f8e17?vaa=1&amp;vcp=1&amp;vis=1&amp;pid=660495732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4.（2024·广西柳州·模拟）兴中会会员谢缵泰曾为《时局图》配诗：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沉酣睡我中华，哪知爱国即爱家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国民知醒宜今醒，莫待土分裂似瓜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这首诗反映了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15_1#e289f8e17.bracket?vaa=1&amp;vcp=1&amp;vis=1&amp;pid=660495732&amp;color=0,0,0&amp;vpa=5&amp;vtp=1&amp;vaab=1"/>
          <p:cNvSpPr/>
          <p:nvPr/>
        </p:nvSpPr>
        <p:spPr>
          <a:xfrm>
            <a:off x="2950114" y="25493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6_BD.14_2#e289f8e17.choices?vaa=1&amp;vcp=1&amp;vis=1&amp;pid=660495732&amp;color=0,0,0&amp;vtp=1&amp;vaab=1&amp;bbb=1"/>
          <p:cNvSpPr/>
          <p:nvPr/>
        </p:nvSpPr>
        <p:spPr>
          <a:xfrm>
            <a:off x="539496" y="319136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A.中华民族团结反帝的局面已经形成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B.作者呼吁中华民族觉醒的爱国之情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C.清政府已成为列强统治中国的工具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D.帝国主义放松了对中国的经济侵略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6_1#f8433e084?vaa=1&amp;vcp=1&amp;vis=1&amp;pid=660495732&amp;color=0,0,0&amp;vtp=1&amp;vaab=1&amp;bt=1&amp;bbb=1&amp;hb=1"/>
          <p:cNvSpPr/>
          <p:nvPr/>
        </p:nvSpPr>
        <p:spPr>
          <a:xfrm>
            <a:off x="539496" y="120446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5.（2024·广西崇左·模拟）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打响辛亥革命第一枪的是那些青年军官，他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们本来应该在科举的道路上攀爬，但因为科举制度被废除，他们只能进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军事学校，并在后来成为辛亥革命的重要推动力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材料表明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7_1#f8433e084.bracket?vaa=1&amp;vcp=1&amp;vis=1&amp;pid=660495732&amp;color=0,0,0&amp;vpa=6&amp;vtp=1&amp;vaab=1"/>
          <p:cNvSpPr/>
          <p:nvPr/>
        </p:nvSpPr>
        <p:spPr>
          <a:xfrm>
            <a:off x="10219278" y="248653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A</a:t>
            </a:r>
            <a:endParaRPr lang="en-US" altLang="zh-CN" sz="2800" dirty="0"/>
          </a:p>
        </p:txBody>
      </p:sp>
      <p:sp>
        <p:nvSpPr>
          <p:cNvPr id="4" name="QC_6_BD.16_2#f8433e084.choices?vaa=1&amp;vcp=1&amp;vis=1&amp;pid=660495732&amp;color=0,0,0&amp;vtp=1&amp;vaab=1&amp;bbb=1"/>
          <p:cNvSpPr/>
          <p:nvPr/>
        </p:nvSpPr>
        <p:spPr>
          <a:xfrm>
            <a:off x="539496" y="312820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A.废除科举制为辛亥革命爆发提供条件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.辛亥革命直接造成科举制的废除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.科举制的废除没有任何积极作用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.废除科举制与辛亥革命毫无关联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8_1#c42d07ffd?vaa=1&amp;vcp=1&amp;vis=1&amp;pid=660495732&amp;color=0,0,0&amp;vtp=1&amp;vaab=1&amp;bt=1&amp;bbb=1&amp;hb=1"/>
          <p:cNvSpPr/>
          <p:nvPr/>
        </p:nvSpPr>
        <p:spPr>
          <a:xfrm>
            <a:off x="539496" y="185724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6.（2024·北京·中考）1911年，上海的一首竹枝词写道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武昌起义众心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惊，报馆齐张革命声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。争向门前探捷报，望平街上路难行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但看某城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光复矣，眉飞色舞竟忘餐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这表现出民众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9_1#c42d07ffd.bracket?vaa=1&amp;vcp=1&amp;vis=1&amp;pid=660495732&amp;color=0,0,0&amp;vpa=7&amp;vtp=1&amp;vaab=1"/>
          <p:cNvSpPr/>
          <p:nvPr/>
        </p:nvSpPr>
        <p:spPr>
          <a:xfrm>
            <a:off x="7579317" y="313931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18_2#c42d07ffd.choices?vaa=1&amp;vcp=1&amp;vis=1&amp;pid=660495732&amp;color=0,0,0&amp;vtp=1&amp;vaab=1&amp;bbb=1"/>
          <p:cNvSpPr/>
          <p:nvPr/>
        </p:nvSpPr>
        <p:spPr>
          <a:xfrm>
            <a:off x="539496" y="378097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A.推动了义和团运动的发展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B.支持辛亥革命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C.反对袁世凯窃取革命果实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D.声援北伐战争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0_1#da53901a1?sp=1&amp;vaa=1&amp;vcp=1&amp;vis=1&amp;pid=660495732&amp;color=0,0,0&amp;vtp=1&amp;vaab=1&amp;bt=1&amp;bbb=1&amp;hb=1"/>
          <p:cNvSpPr/>
          <p:nvPr/>
        </p:nvSpPr>
        <p:spPr>
          <a:xfrm>
            <a:off x="539496" y="55440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7.（2024·山东烟台·中考）维恩图是一种关系型图表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，可以很好地用其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比较历史事件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。如下图所示，重叠部分是两个历史事件的共同点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，应填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21_1#da53901a1.bracket?vaa=1&amp;vcp=1&amp;vis=1&amp;pid=660495732&amp;color=0,0,0&amp;vpa=8&amp;vtp=1&amp;vaab=1"/>
          <p:cNvSpPr/>
          <p:nvPr/>
        </p:nvSpPr>
        <p:spPr>
          <a:xfrm>
            <a:off x="1172115" y="183646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4" name="QC_6_BD.20_2#da53901a1?vaa=1&amp;vcp=1&amp;vis=1&amp;pid=66049573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2404282"/>
            <a:ext cx="5458968" cy="3118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6_BD.20_3#da53901a1.choices?vaa=1&amp;vcp=1&amp;vis=1&amp;pid=660495732&amp;color=0,0,0&amp;vtp=1&amp;vaab=1&amp;bbb=1"/>
          <p:cNvSpPr/>
          <p:nvPr/>
        </p:nvSpPr>
        <p:spPr>
          <a:xfrm>
            <a:off x="539496" y="578324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.救亡图存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B.自强求富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C.扶清灭洋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.三民主义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2_1#c6ffb7623?sp=1&amp;vaa=1&amp;vcp=1&amp;vis=1&amp;pid=660495732&amp;color=0,0,0&amp;vtp=1&amp;vaab=1&amp;bt=1&amp;bbb=1&amp;hb=1"/>
          <p:cNvSpPr/>
          <p:nvPr/>
        </p:nvSpPr>
        <p:spPr>
          <a:xfrm>
            <a:off x="539496" y="55440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8.（2024·湖北武汉·中考）下图是1912年四川军政府铸造的银币，银币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背面上方铸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“中华民国元年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”，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中间铸刻的篆书“汉”字取代了惯例使</a:t>
            </a:r>
            <a:endParaRPr lang="en-US" altLang="zh-CN" sz="2800" b="0" i="0" dirty="0">
              <a:solidFill>
                <a:srgbClr val="00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用的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代表封建帝制皇权的蟠龙图案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这一变化可以佐证辛亥革命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23_1#c6ffb7623.bracket?vaa=1&amp;vcp=1&amp;vis=1&amp;pid=660495732&amp;color=0,0,0&amp;vpa=9&amp;vtp=1&amp;vaab=1"/>
          <p:cNvSpPr/>
          <p:nvPr/>
        </p:nvSpPr>
        <p:spPr>
          <a:xfrm>
            <a:off x="10578052" y="183564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A</a:t>
            </a:r>
            <a:endParaRPr lang="en-US" altLang="zh-CN" sz="2800" dirty="0"/>
          </a:p>
        </p:txBody>
      </p:sp>
      <p:pic>
        <p:nvPicPr>
          <p:cNvPr id="4" name="QC_6_BD.22_2#c6ffb7623?vaa=1&amp;vcp=1&amp;vis=1&amp;pid=66049573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94129" y="2532044"/>
            <a:ext cx="5173799" cy="2395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6_BD.22_3#c6ffb7623.choices?vaa=1&amp;vcp=1&amp;vis=1&amp;pid=660495732&amp;color=0,0,0&amp;vtp=1&amp;vaab=1&amp;bbb=1"/>
          <p:cNvSpPr/>
          <p:nvPr/>
        </p:nvSpPr>
        <p:spPr>
          <a:xfrm>
            <a:off x="539496" y="505934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A.追求民主共和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B.掀起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实业救国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热潮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C.废除科举制度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D.推翻北洋军阀统治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4_1#44e24cb03?vaa=1&amp;vcp=1&amp;vis=1&amp;pid=660495732&amp;color=0,0,0&amp;vtp=1&amp;vaab=1&amp;bt=1&amp;bbb=1&amp;hb=1"/>
          <p:cNvSpPr/>
          <p:nvPr/>
        </p:nvSpPr>
        <p:spPr>
          <a:xfrm>
            <a:off x="539496" y="185724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9.（2024·广东深圳·中考）袁世凯就职大总统后，不断破坏责任制内阁，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一度解散国民党和国会，废除《中华民国临时约法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甚至公然复辟帝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制。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这反映了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25_1#44e24cb03.bracket?vaa=1&amp;vcp=1&amp;vis=1&amp;pid=660495732&amp;color=0,0,0&amp;vpa=10&amp;vtp=1&amp;vaab=1"/>
          <p:cNvSpPr/>
          <p:nvPr/>
        </p:nvSpPr>
        <p:spPr>
          <a:xfrm>
            <a:off x="2950114" y="313931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24_2#44e24cb03.choices?vaa=1&amp;vcp=1&amp;vis=1&amp;pid=660495732&amp;color=0,0,0&amp;vtp=1&amp;vaab=1&amp;bbb=1"/>
          <p:cNvSpPr/>
          <p:nvPr/>
        </p:nvSpPr>
        <p:spPr>
          <a:xfrm>
            <a:off x="539496" y="37809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.戊戌变法的局限性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.辛亥革命的必要性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C.民主革命的艰巨性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.五四运动的广泛性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01e25009?vcp=1&amp;pid=7e891050d&amp;color=199,134,85&amp;vtp=1&amp;vaab=1&amp;bt=1&amp;bbb=1"/>
          <p:cNvSpPr/>
          <p:nvPr/>
        </p:nvSpPr>
        <p:spPr>
          <a:xfrm>
            <a:off x="539496" y="554400"/>
            <a:ext cx="11109960" cy="6097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2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冲刺练</a:t>
            </a:r>
            <a:endParaRPr lang="en-US" altLang="zh-CN" sz="3200" dirty="0"/>
          </a:p>
        </p:txBody>
      </p:sp>
      <p:sp>
        <p:nvSpPr>
          <p:cNvPr id="3" name="QO_6_BD.26_1#1010f8fda?sp=1&amp;vaa=1&amp;vcp=1&amp;vis=1&amp;pid=e01e25009&amp;color=0,0,0&amp;vtp=1&amp;vaab=1&amp;bbb=1&amp;hb=1"/>
          <p:cNvSpPr/>
          <p:nvPr/>
        </p:nvSpPr>
        <p:spPr>
          <a:xfrm>
            <a:off x="539496" y="1373945"/>
            <a:ext cx="11109960" cy="40969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（2024·河南·中考，有改动）阅读下列材料，回答问题。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材料一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1919年，孙中山在其撰写的《实业计划》中提出了关于中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国现代化的系统构想，其中包括中国实业发展的宏观规划：建设10万英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里铁路、100万英里碎石路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即公路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在全国普遍建设电报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电话以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及无线电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在沿海沿江建设商埠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商港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渔港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发展钢铁业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水泥业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矿业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农业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等等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摘编自张海鹏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论孙中山的发展观及其思想史意义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29_1#5122045a6?sp=1&amp;vaa=1&amp;vcp=1&amp;vis=1&amp;pid=1010f8fda&amp;color=0,0,0&amp;vtp=1&amp;vaab=1&amp;bt=1&amp;bbb=1"/>
          <p:cNvSpPr/>
          <p:nvPr/>
        </p:nvSpPr>
        <p:spPr>
          <a:xfrm>
            <a:off x="539496" y="310717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（2）根据材料一，概括孙中山在实业发展规划中，对哪些领域提出了现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代化构想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7_AN.1_1#5122045a6?vaa=1&amp;vcp=1&amp;vis=1&amp;pid=1010f8fda&amp;color=0,0,0&amp;vtp=1&amp;vaab=1&amp;bbb=1"/>
          <p:cNvSpPr/>
          <p:nvPr/>
        </p:nvSpPr>
        <p:spPr>
          <a:xfrm>
            <a:off x="539496" y="458535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领域：交通、通信、商贸、工业、农业。</a:t>
            </a:r>
            <a:endParaRPr lang="en-US" altLang="zh-CN" sz="2800" dirty="0"/>
          </a:p>
        </p:txBody>
      </p:sp>
      <p:sp>
        <p:nvSpPr>
          <p:cNvPr id="4" name="QO_7_BD.27_1#fe479644f?vaa=1&amp;vcp=1&amp;vis=1&amp;pid=1010f8fda&amp;color=0,0,0&amp;vtp=1&amp;vaab=1&amp;bbb=1"/>
          <p:cNvSpPr/>
          <p:nvPr/>
        </p:nvSpPr>
        <p:spPr>
          <a:xfrm>
            <a:off x="539496" y="1239864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（1）材料一中的内容是孙中山对三民主义中哪一思想的发展？</a:t>
            </a:r>
            <a:endParaRPr lang="en-US" altLang="zh-CN" sz="2800" dirty="0"/>
          </a:p>
        </p:txBody>
      </p:sp>
      <p:sp>
        <p:nvSpPr>
          <p:cNvPr id="5" name="QO_7_AN.1_1#fe479644f?vaa=1&amp;vcp=1&amp;vis=1&amp;pid=1010f8fda&amp;color=0,0,0&amp;vtp=1&amp;vaab=1&amp;bbb=1"/>
          <p:cNvSpPr/>
          <p:nvPr/>
        </p:nvSpPr>
        <p:spPr>
          <a:xfrm>
            <a:off x="539496" y="1880987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思想：民生主义。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09643d14?vcp=1&amp;pid=2a362007c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阶段分析</a:t>
            </a:r>
            <a:endParaRPr lang="en-US" altLang="zh-CN" sz="3000" dirty="0"/>
          </a:p>
        </p:txBody>
      </p:sp>
      <p:graphicFrame>
        <p:nvGraphicFramePr>
          <p:cNvPr id="6" name="P_6_BD#d0bc63fea?colgroup=4,25&amp;vcp=1&amp;pid=309643d14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0372146"/>
              </p:ext>
            </p:extLst>
          </p:nvPr>
        </p:nvGraphicFramePr>
        <p:xfrm>
          <a:off x="539496" y="1295191"/>
          <a:ext cx="11100816" cy="2808924"/>
        </p:xfrm>
        <a:graphic>
          <a:graphicData uri="http://schemas.openxmlformats.org/drawingml/2006/table">
            <a:tbl>
              <a:tblPr/>
              <a:tblGrid>
                <a:gridCol w="18836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171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辛亥革命推翻封建君主专制制度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但没有改变中国半殖民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地半封建的社会性质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袁世凯窃取辛亥革命的胜利果实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中国陷入军阀混战的局面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民族资本主义发展迅速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出现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短暂的春天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思想文化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民主共和观念逐渐深入人心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_7_BD#222ee3b7b?vcp=1&amp;vis=1&amp;pid=1010f8fda&amp;color=0,0,0&amp;vtp=1&amp;vaab=1&amp;bbb=1&amp;hb=1"/>
          <p:cNvSpPr/>
          <p:nvPr/>
        </p:nvSpPr>
        <p:spPr>
          <a:xfrm>
            <a:off x="539496" y="142431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抚今追昔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孙中山先生振兴中华的深切夙愿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辛亥革命先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驱对中华民族发展的美好憧憬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近代以来中国人民梦寐以求并为之奋斗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的伟大梦想已经或正在成为现实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endParaRPr lang="en-US" altLang="zh-CN" sz="2800" dirty="0">
              <a:latin typeface="SimSun" panose="02010600030101010101" pitchFamily="2" charset="-122"/>
            </a:endParaRPr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习近平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在纪念辛亥革命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周年大会上的讲话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  <p:sp>
        <p:nvSpPr>
          <p:cNvPr id="3" name="QO_7_BD.31_1#0ec1acf87?vaa=1&amp;vcp=1&amp;vis=1&amp;pid=1010f8fda&amp;color=0,0,0&amp;vtp=1&amp;vaab=1&amp;bt=1&amp;bbb=1&amp;hb=1"/>
          <p:cNvSpPr/>
          <p:nvPr/>
        </p:nvSpPr>
        <p:spPr>
          <a:xfrm>
            <a:off x="539496" y="425404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（3）综上所述，运用新中国成立以来取得的相关成就说明材料二中的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419674585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O_7_AN.1_1#0ec1acf87?vaa=1&amp;vcp=1&amp;vis=1&amp;pid=1010f8fda&amp;color=0,0,0&amp;vtp=1&amp;vaab=1&amp;bbb=1&amp;hb=1"/>
          <p:cNvSpPr/>
          <p:nvPr/>
        </p:nvSpPr>
        <p:spPr>
          <a:xfrm>
            <a:off x="539496" y="179780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示例一】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说明：我国的电信网络规模和用户数均居全球第一，发展速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度也位居世界前列，孙中山先生对中国通信事业发展的构想已成为现实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示例二】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说明：我国实现了第一个百年奋斗目标，全面建成小康社会</a:t>
            </a:r>
            <a:r>
              <a:rPr lang="en-US" altLang="zh-CN" sz="2800" b="0" i="0" spc="-1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中华民族近代以来最伟大的梦想</a:t>
            </a:r>
            <a:r>
              <a:rPr lang="en-US" altLang="zh-CN" sz="2800" b="0" i="0" spc="-1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——实现中华民族伟大复兴正在成为现实。</a:t>
            </a:r>
            <a:endParaRPr lang="en-US" altLang="zh-CN" sz="2800" spc="-1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4c180badd.fixed?vcp=1&amp;pid=62bbb649d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第10讲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资产阶级民主革命与中华民国的建立</a:t>
            </a:r>
            <a:endParaRPr lang="en-US" altLang="zh-CN" sz="4000" dirty="0"/>
          </a:p>
        </p:txBody>
      </p:sp>
      <p:sp>
        <p:nvSpPr>
          <p:cNvPr id="3" name="C_4_BD#4c180badd.fixed?vcp=1&amp;pid=62bbb649d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e6fd5886?vcp=1&amp;pid=4c180badd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考点1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革命先行者孙中山</a:t>
            </a:r>
            <a:endParaRPr lang="en-US" altLang="zh-CN" sz="3200" dirty="0"/>
          </a:p>
        </p:txBody>
      </p:sp>
      <p:sp>
        <p:nvSpPr>
          <p:cNvPr id="3" name="C_6_BD#1bdf13e24?vcp=1&amp;pid=9e6fd5886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a3ed5940d?vcp=1&amp;pid=1bdf13e24&amp;color=0,0,0&amp;vtp=1&amp;vaab=1&amp;bbb=1&amp;hb=1"/>
          <p:cNvSpPr/>
          <p:nvPr/>
        </p:nvSpPr>
        <p:spPr>
          <a:xfrm>
            <a:off x="539496" y="19389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通过了解孙中山等民主革命先行者早年的革命活动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认识辛亥革命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的历史意义及局限性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c8ad7c4b?vcp=1&amp;pid=9e6fd5886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9" name="P_7_BD#e0aade319?colgroup=3,3,22&amp;vcp=1&amp;pid=4c8ad7c4b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5040776"/>
              </p:ext>
            </p:extLst>
          </p:nvPr>
        </p:nvGraphicFramePr>
        <p:xfrm>
          <a:off x="539496" y="1295191"/>
          <a:ext cx="11100816" cy="4461320"/>
        </p:xfrm>
        <a:graphic>
          <a:graphicData uri="http://schemas.openxmlformats.org/drawingml/2006/table">
            <a:tbl>
              <a:tblPr/>
              <a:tblGrid>
                <a:gridCol w="14447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350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210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成立兴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1894年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11月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孙中山在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檀香山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联合华侨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u="none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成立兴中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u="none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提出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“振兴中华”的宗旨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号召“驱除鞑虏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恢复中国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创立合众政府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广州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起义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1895年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孙中山回到香港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准备在广州发动武装起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10月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起义失败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4903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建立中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国同盟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1905年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8月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日本东京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P_7_BD#e0aade319?colgroup=3,3,22&amp;vcp=1&amp;pid=4c8ad7c4b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338617"/>
              </p:ext>
            </p:extLst>
          </p:nvPr>
        </p:nvGraphicFramePr>
        <p:xfrm>
          <a:off x="539496" y="1621694"/>
          <a:ext cx="11100816" cy="4439984"/>
        </p:xfrm>
        <a:graphic>
          <a:graphicData uri="http://schemas.openxmlformats.org/drawingml/2006/table">
            <a:tbl>
              <a:tblPr/>
              <a:tblGrid>
                <a:gridCol w="14447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350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210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582736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建立中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国同盟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背景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《辛丑条约》签订后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国内革命情绪高涨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资产阶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级革命思想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迅速传播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（章炳麟的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驳康有为论革命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书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邹容的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《革命军》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陈天华的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《猛回头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警世钟》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革命团体纷纷成立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（华兴会和光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复会等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孙中山成为革命党公认的领袖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目的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集中革命力量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建立统一的革命组织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196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纲领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机关报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驱除鞑虏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恢复中华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创立民国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平均地权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</a:p>
                    <a:p>
                      <a:pPr marL="0" lv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民报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e0aade319?colgroup=3,3,22&amp;vcp=1&amp;pid=4c8ad7c4b&amp;color=0,0,0&amp;vtp=1&amp;vaab=1&amp;bt=1&amp;bbb=1">
            <a:extLst>
              <a:ext uri="{FF2B5EF4-FFF2-40B4-BE49-F238E27FC236}">
                <a16:creationId xmlns:a16="http://schemas.microsoft.com/office/drawing/2014/main" id="{F26CAF72-F908-B1A1-5D13-2006315A9182}"/>
              </a:ext>
            </a:extLst>
          </p:cNvPr>
          <p:cNvSpPr txBox="1"/>
          <p:nvPr/>
        </p:nvSpPr>
        <p:spPr>
          <a:xfrm>
            <a:off x="10922167" y="91328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1775</Words>
  <Application>Microsoft Office PowerPoint</Application>
  <PresentationFormat>宽屏</PresentationFormat>
  <Paragraphs>532</Paragraphs>
  <Slides>51</Slides>
  <Notes>47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51</vt:i4>
      </vt:variant>
    </vt:vector>
  </HeadingPairs>
  <TitlesOfParts>
    <vt:vector size="62" baseType="lpstr">
      <vt:lpstr>Arial (正文)</vt:lpstr>
      <vt:lpstr>等线</vt:lpstr>
      <vt:lpstr>华文隶书</vt:lpstr>
      <vt:lpstr>楷体</vt:lpstr>
      <vt:lpstr>宋体</vt:lpstr>
      <vt:lpstr>宋体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ssm</cp:lastModifiedBy>
  <cp:revision>13</cp:revision>
  <dcterms:created xsi:type="dcterms:W3CDTF">2024-11-28T05:56:34Z</dcterms:created>
  <dcterms:modified xsi:type="dcterms:W3CDTF">2025-07-28T01:02:33Z</dcterms:modified>
  <cp:category/>
  <cp:contentStatus/>
</cp:coreProperties>
</file>