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5"/>
  </p:handoutMasterIdLst>
  <p:sldIdLst>
    <p:sldId id="391" r:id="rId3"/>
    <p:sldId id="411" r:id="rId5"/>
    <p:sldId id="759" r:id="rId6"/>
    <p:sldId id="713" r:id="rId7"/>
    <p:sldId id="778" r:id="rId8"/>
    <p:sldId id="785" r:id="rId9"/>
    <p:sldId id="786" r:id="rId10"/>
    <p:sldId id="787" r:id="rId11"/>
    <p:sldId id="788" r:id="rId12"/>
    <p:sldId id="789" r:id="rId13"/>
    <p:sldId id="790" r:id="rId14"/>
    <p:sldId id="791" r:id="rId15"/>
    <p:sldId id="792" r:id="rId16"/>
    <p:sldId id="779" r:id="rId17"/>
    <p:sldId id="793" r:id="rId18"/>
    <p:sldId id="798" r:id="rId19"/>
    <p:sldId id="799" r:id="rId20"/>
    <p:sldId id="800" r:id="rId21"/>
    <p:sldId id="783" r:id="rId22"/>
    <p:sldId id="784" r:id="rId23"/>
    <p:sldId id="761" r:id="rId24"/>
  </p:sldIdLst>
  <p:sldSz cx="9144000" cy="5143500" type="screen16x9"/>
  <p:notesSz cx="6858000" cy="9144000"/>
  <p:custDataLst>
    <p:tags r:id="rId29"/>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D9F"/>
    <a:srgbClr val="D6854B"/>
    <a:srgbClr val="FF974D"/>
    <a:srgbClr val="E56C19"/>
    <a:srgbClr val="BDD6EE"/>
    <a:srgbClr val="EAF0FA"/>
    <a:srgbClr val="E4EBB3"/>
    <a:srgbClr val="CFDEF3"/>
    <a:srgbClr val="D9D9D9"/>
    <a:srgbClr val="ABC5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22" autoAdjust="0"/>
    <p:restoredTop sz="86449" autoAdjust="0"/>
  </p:normalViewPr>
  <p:slideViewPr>
    <p:cSldViewPr showGuides="1">
      <p:cViewPr varScale="1">
        <p:scale>
          <a:sx n="78" d="100"/>
          <a:sy n="78" d="100"/>
        </p:scale>
        <p:origin x="-1024" y="-64"/>
      </p:cViewPr>
      <p:guideLst>
        <p:guide orient="horz" pos="1706"/>
        <p:guide pos="28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8" d="100"/>
          <a:sy n="68" d="100"/>
        </p:scale>
        <p:origin x="-2856" y="-108"/>
      </p:cViewPr>
      <p:guideLst>
        <p:guide orient="horz" pos="3032"/>
        <p:guide pos="2142"/>
      </p:guideLst>
    </p:cSldViewPr>
  </p:notes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 typeface="Arial" panose="020B0604020202020204" pitchFamily="34" charset="0"/>
              <a:buNone/>
              <a:defRPr sz="1200"/>
            </a:lvl1pPr>
          </a:lstStyle>
          <a:p>
            <a:pPr>
              <a:defRPr/>
            </a:pPr>
            <a:fld id="{6A9BBCEB-A6EB-4CB6-BCF6-8F5CA44A1DC1}"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 typeface="Arial" panose="020B0604020202020204"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a:lvl1pPr>
          </a:lstStyle>
          <a:p>
            <a:pPr>
              <a:defRPr/>
            </a:pPr>
            <a:fld id="{88DC97E6-8DB8-4DE9-8729-4F1A43F66A13}"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noChangeArrowheads="1"/>
          </p:cNvSpPr>
          <p:nvPr>
            <p:ph type="hdr" sz="quarter" idx="4294967295"/>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a:defRPr/>
            </a:pPr>
            <a:endParaRPr lang="zh-CN" altLang="zh-CN"/>
          </a:p>
        </p:txBody>
      </p:sp>
      <p:sp>
        <p:nvSpPr>
          <p:cNvPr id="4099"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anose="020B0604020202020204" pitchFamily="34" charset="0"/>
              <a:buNone/>
              <a:defRPr/>
            </a:lvl1pPr>
          </a:lstStyle>
          <a:p>
            <a:pPr>
              <a:defRPr/>
            </a:pPr>
            <a:fld id="{CC1DB3D5-2CA8-4B8F-B421-571B6BD8B95C}" type="datetime1">
              <a:rPr lang="zh-CN" altLang="en-US"/>
            </a:fld>
            <a:endParaRPr lang="zh-CN" altLang="en-US" sz="1200"/>
          </a:p>
        </p:txBody>
      </p:sp>
      <p:sp>
        <p:nvSpPr>
          <p:cNvPr id="10244"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149"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defRPr>
                <a:solidFill>
                  <a:schemeClr val="tx1"/>
                </a:solidFill>
                <a:latin typeface="Arial" panose="020B0604020202020204" pitchFamily="34" charset="0"/>
                <a:ea typeface="宋体" pitchFamily="2" charset="-122"/>
              </a:defRPr>
            </a:lvl1pPr>
            <a:lvl2pPr marL="742950" indent="-285750" defTabSz="0" eaLnBrk="0" hangingPunct="0">
              <a:defRPr>
                <a:solidFill>
                  <a:schemeClr val="tx1"/>
                </a:solidFill>
                <a:latin typeface="Arial" panose="020B0604020202020204" pitchFamily="34" charset="0"/>
                <a:ea typeface="宋体" pitchFamily="2" charset="-122"/>
              </a:defRPr>
            </a:lvl2pPr>
            <a:lvl3pPr marL="1143000" indent="-228600" defTabSz="0" eaLnBrk="0" hangingPunct="0">
              <a:defRPr>
                <a:solidFill>
                  <a:schemeClr val="tx1"/>
                </a:solidFill>
                <a:latin typeface="Arial" panose="020B0604020202020204" pitchFamily="34" charset="0"/>
                <a:ea typeface="宋体" pitchFamily="2" charset="-122"/>
              </a:defRPr>
            </a:lvl3pPr>
            <a:lvl4pPr marL="1600200" indent="-228600" defTabSz="0" eaLnBrk="0" hangingPunct="0">
              <a:defRPr>
                <a:solidFill>
                  <a:schemeClr val="tx1"/>
                </a:solidFill>
                <a:latin typeface="Arial" panose="020B0604020202020204" pitchFamily="34" charset="0"/>
                <a:ea typeface="宋体" pitchFamily="2" charset="-122"/>
              </a:defRPr>
            </a:lvl4pPr>
            <a:lvl5pPr marL="2057400" indent="-228600" defTabSz="0" eaLnBrk="0" hangingPunct="0">
              <a:defRPr>
                <a:solidFill>
                  <a:schemeClr val="tx1"/>
                </a:solidFill>
                <a:latin typeface="Arial" panose="020B0604020202020204" pitchFamily="34" charset="0"/>
                <a:ea typeface="宋体" pitchFamily="2" charset="-122"/>
              </a:defRPr>
            </a:lvl5pPr>
            <a:lvl6pPr marL="25146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6pPr>
            <a:lvl7pPr marL="29718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7pPr>
            <a:lvl8pPr marL="34290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8pPr>
            <a:lvl9pPr marL="38862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9pPr>
          </a:lstStyle>
          <a:p>
            <a:pPr>
              <a:spcBef>
                <a:spcPct val="30000"/>
              </a:spcBef>
              <a:defRPr/>
            </a:pPr>
            <a:r>
              <a:rPr lang="zh-CN" altLang="zh-CN" sz="1200"/>
              <a:t>单击此处编辑母版文本样式</a:t>
            </a:r>
            <a:endParaRPr lang="zh-CN" altLang="zh-CN" sz="1200"/>
          </a:p>
          <a:p>
            <a:pPr>
              <a:spcBef>
                <a:spcPct val="30000"/>
              </a:spcBef>
              <a:defRPr/>
            </a:pPr>
            <a:r>
              <a:rPr lang="zh-CN" altLang="zh-CN" sz="1200"/>
              <a:t>第二级</a:t>
            </a:r>
            <a:endParaRPr lang="zh-CN" altLang="zh-CN" sz="1200"/>
          </a:p>
          <a:p>
            <a:pPr>
              <a:spcBef>
                <a:spcPct val="30000"/>
              </a:spcBef>
              <a:defRPr/>
            </a:pPr>
            <a:r>
              <a:rPr lang="zh-CN" altLang="zh-CN" sz="1200"/>
              <a:t>第三级</a:t>
            </a:r>
            <a:endParaRPr lang="zh-CN" altLang="zh-CN" sz="1200"/>
          </a:p>
          <a:p>
            <a:pPr>
              <a:spcBef>
                <a:spcPct val="30000"/>
              </a:spcBef>
              <a:defRPr/>
            </a:pPr>
            <a:r>
              <a:rPr lang="zh-CN" altLang="zh-CN" sz="1200"/>
              <a:t>第四级</a:t>
            </a:r>
            <a:endParaRPr lang="zh-CN" altLang="zh-CN" sz="1200"/>
          </a:p>
          <a:p>
            <a:pPr>
              <a:spcBef>
                <a:spcPct val="30000"/>
              </a:spcBef>
              <a:defRPr/>
            </a:pPr>
            <a:r>
              <a:rPr lang="zh-CN" altLang="zh-CN" sz="1200"/>
              <a:t>第五级</a:t>
            </a:r>
            <a:endParaRPr lang="zh-CN" altLang="zh-CN" sz="1200"/>
          </a:p>
        </p:txBody>
      </p:sp>
      <p:sp>
        <p:nvSpPr>
          <p:cNvPr id="4102"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a:defRPr/>
            </a:pPr>
            <a:endParaRPr lang="zh-CN" altLang="zh-CN"/>
          </a:p>
        </p:txBody>
      </p:sp>
      <p:sp>
        <p:nvSpPr>
          <p:cNvPr id="4103"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eaLnBrk="1" hangingPunct="1">
              <a:buFont typeface="Arial" panose="020B0604020202020204" pitchFamily="34" charset="0"/>
              <a:buNone/>
              <a:defRPr/>
            </a:lvl1pPr>
          </a:lstStyle>
          <a:p>
            <a:pPr>
              <a:defRPr/>
            </a:pPr>
            <a:fld id="{EF3CB808-3130-4D77-A222-D2649ED14188}" type="slidenum">
              <a:rPr lang="zh-CN" altLang="en-US"/>
            </a:fld>
            <a:endParaRPr lang="zh-CN" altLang="en-US" sz="1200"/>
          </a:p>
        </p:txBody>
      </p:sp>
    </p:spTree>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16" name="日期占位符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fld id="{7DBEA543-A537-481B-86F6-550196B60E05}" type="datetime1">
              <a:rPr lang="zh-CN" altLang="en-US" smtClean="0"/>
            </a:fld>
            <a:endParaRPr lang="zh-CN" altLang="en-US" sz="1200"/>
          </a:p>
        </p:txBody>
      </p:sp>
      <p:sp>
        <p:nvSpPr>
          <p:cNvPr id="13317" name="灯片编号占位符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fld id="{38A860A5-30BF-464D-BED0-513EB1F1AF6E}" type="slidenum">
              <a:rPr lang="zh-CN" altLang="en-US" smtClean="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64" name="日期占位符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fld id="{1B68AF36-8280-4718-BE0E-DA5FDBE1639F}" type="datetime1">
              <a:rPr lang="zh-CN" altLang="en-US" smtClean="0"/>
            </a:fld>
            <a:endParaRPr lang="zh-CN" altLang="en-US" sz="1200"/>
          </a:p>
        </p:txBody>
      </p:sp>
      <p:sp>
        <p:nvSpPr>
          <p:cNvPr id="15365" name="灯片编号占位符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fld id="{09C1EF5B-9FA9-4427-ACE6-D13AF319A848}" type="slidenum">
              <a:rPr lang="zh-CN" altLang="en-US" smtClean="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userDrawn="1"/>
        </p:nvSpPr>
        <p:spPr>
          <a:xfrm>
            <a:off x="764086" y="158227"/>
            <a:ext cx="196410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传感器技术应用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255" y="34260"/>
            <a:ext cx="648045" cy="648045"/>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6"/>
          <p:cNvCxnSpPr/>
          <p:nvPr userDrawn="1"/>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userDrawn="1"/>
        </p:nvSpPr>
        <p:spPr>
          <a:xfrm>
            <a:off x="6966008" y="113477"/>
            <a:ext cx="2232155" cy="400110"/>
          </a:xfrm>
          <a:prstGeom prst="rect">
            <a:avLst/>
          </a:prstGeom>
          <a:noFill/>
        </p:spPr>
        <p:txBody>
          <a:bodyPr wrap="square" rtlCol="0">
            <a:spAutoFit/>
          </a:bodyPr>
          <a:lstStyle/>
          <a:p>
            <a:r>
              <a:rPr lang="zh-CN" altLang="en-US" sz="2000" b="1" dirty="0" smtClean="0">
                <a:solidFill>
                  <a:srgbClr val="004D9F"/>
                </a:solidFill>
                <a:latin typeface="微软雅黑" panose="020B0503020204020204" pitchFamily="34" charset="-122"/>
                <a:ea typeface="微软雅黑" panose="020B0503020204020204" pitchFamily="34" charset="-122"/>
              </a:rPr>
              <a:t>传感器技术应用</a:t>
            </a:r>
            <a:endParaRPr lang="zh-CN" altLang="en-US" sz="2000" dirty="0">
              <a:solidFill>
                <a:srgbClr val="004D9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文本框 6"/>
          <p:cNvSpPr txBox="1"/>
          <p:nvPr userDrawn="1"/>
        </p:nvSpPr>
        <p:spPr>
          <a:xfrm>
            <a:off x="2483855" y="1563680"/>
            <a:ext cx="4251649"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8000" b="1" dirty="0">
                <a:solidFill>
                  <a:schemeClr val="bg1"/>
                </a:solidFill>
                <a:latin typeface="微软雅黑" panose="020B0503020204020204" pitchFamily="34" charset="-122"/>
                <a:ea typeface="微软雅黑" panose="020B0503020204020204" pitchFamily="34" charset="-122"/>
              </a:rPr>
              <a:t>谢 谢</a:t>
            </a:r>
            <a:endParaRPr lang="zh-CN" altLang="en-US" sz="1400" dirty="0">
              <a:latin typeface="微软雅黑" panose="020B0503020204020204" pitchFamily="34" charset="-122"/>
              <a:ea typeface="微软雅黑" panose="020B0503020204020204" pitchFamily="34" charset="-122"/>
            </a:endParaRPr>
          </a:p>
        </p:txBody>
      </p:sp>
      <p:sp>
        <p:nvSpPr>
          <p:cNvPr id="3" name="文本框 2"/>
          <p:cNvSpPr txBox="1"/>
          <p:nvPr userDrawn="1"/>
        </p:nvSpPr>
        <p:spPr>
          <a:xfrm>
            <a:off x="608587" y="96243"/>
            <a:ext cx="196410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传感器技术应用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255" y="34260"/>
            <a:ext cx="524077" cy="524077"/>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81075" y="2067560"/>
            <a:ext cx="7182485" cy="876935"/>
          </a:xfrm>
          <a:prstGeom prst="rect">
            <a:avLst/>
          </a:prstGeom>
          <a:solidFill>
            <a:schemeClr val="bg1">
              <a:alpha val="10000"/>
            </a:schemeClr>
          </a:solidFill>
          <a:ln>
            <a:noFill/>
          </a:ln>
          <a:effectLst>
            <a:glow rad="101600">
              <a:schemeClr val="bg1">
                <a:alpha val="6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3200" b="1"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任务</a:t>
            </a:r>
            <a:r>
              <a:rPr lang="zh-CN" altLang="en-US" sz="3200" b="1"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三</a:t>
            </a:r>
            <a:r>
              <a:rPr lang="zh-CN" altLang="zh-CN" sz="3200" b="1"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zh-CN" altLang="zh-CN" sz="3200" b="1"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汽车</a:t>
            </a:r>
            <a:r>
              <a:rPr lang="zh-CN" altLang="zh-CN" sz="3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机油压力传感器应用</a:t>
            </a:r>
            <a:endParaRPr lang="zh-CN" altLang="zh-CN" sz="3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
        <p:nvSpPr>
          <p:cNvPr id="2" name="文本框 1"/>
          <p:cNvSpPr txBox="1"/>
          <p:nvPr/>
        </p:nvSpPr>
        <p:spPr>
          <a:xfrm>
            <a:off x="2701925" y="1347470"/>
            <a:ext cx="3740785" cy="460375"/>
          </a:xfrm>
          <a:prstGeom prst="rect">
            <a:avLst/>
          </a:prstGeom>
          <a:noFill/>
        </p:spPr>
        <p:txBody>
          <a:bodyPr wrap="square" rtlCol="0">
            <a:spAutoFit/>
          </a:bodyPr>
          <a:lstStyle/>
          <a:p>
            <a:r>
              <a:rPr lang="zh-CN" altLang="zh-CN" sz="2400" b="1" dirty="0">
                <a:solidFill>
                  <a:schemeClr val="bg1"/>
                </a:solidFill>
                <a:latin typeface="微软雅黑" panose="020B0503020204020204" pitchFamily="34" charset="-122"/>
                <a:ea typeface="微软雅黑" panose="020B0503020204020204" pitchFamily="34" charset="-122"/>
              </a:rPr>
              <a:t>项目六 压力传感器的应用</a:t>
            </a:r>
            <a:endParaRPr lang="zh-CN" altLang="zh-CN"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endParaRPr lang="zh-CN" altLang="en-US" sz="2400" b="1" dirty="0">
              <a:solidFill>
                <a:schemeClr val="accent5">
                  <a:lumMod val="50000"/>
                </a:schemeClr>
              </a:solidFill>
              <a:latin typeface="+mn-ea"/>
              <a:ea typeface="+mn-ea"/>
            </a:endParaRPr>
          </a:p>
        </p:txBody>
      </p:sp>
      <p:sp>
        <p:nvSpPr>
          <p:cNvPr id="3" name="矩形 2"/>
          <p:cNvSpPr/>
          <p:nvPr/>
        </p:nvSpPr>
        <p:spPr>
          <a:xfrm>
            <a:off x="470326" y="699620"/>
            <a:ext cx="2877711" cy="369332"/>
          </a:xfrm>
          <a:prstGeom prst="rect">
            <a:avLst/>
          </a:prstGeom>
        </p:spPr>
        <p:txBody>
          <a:bodyPr wrap="none">
            <a:spAutoFit/>
          </a:bodyPr>
          <a:lstStyle/>
          <a:p>
            <a:r>
              <a:rPr lang="en-US" altLang="zh-CN" dirty="0"/>
              <a:t>(</a:t>
            </a:r>
            <a:r>
              <a:rPr lang="zh-CN" altLang="en-US" dirty="0"/>
              <a:t>四</a:t>
            </a:r>
            <a:r>
              <a:rPr lang="en-US" altLang="zh-CN" dirty="0"/>
              <a:t>)</a:t>
            </a:r>
            <a:r>
              <a:rPr lang="zh-CN" altLang="en-US" dirty="0"/>
              <a:t>压力传感器的工作原理</a:t>
            </a:r>
            <a:endParaRPr lang="zh-CN" altLang="en-US" dirty="0"/>
          </a:p>
        </p:txBody>
      </p:sp>
      <p:sp>
        <p:nvSpPr>
          <p:cNvPr id="4" name="矩形 3"/>
          <p:cNvSpPr/>
          <p:nvPr/>
        </p:nvSpPr>
        <p:spPr>
          <a:xfrm>
            <a:off x="755736" y="1140589"/>
            <a:ext cx="7704534" cy="1477328"/>
          </a:xfrm>
          <a:prstGeom prst="rect">
            <a:avLst/>
          </a:prstGeom>
        </p:spPr>
        <p:txBody>
          <a:bodyPr wrap="square">
            <a:spAutoFit/>
          </a:bodyPr>
          <a:lstStyle/>
          <a:p>
            <a:r>
              <a:rPr lang="en-US" altLang="zh-CN" dirty="0"/>
              <a:t>2.</a:t>
            </a:r>
            <a:r>
              <a:rPr lang="zh-CN" altLang="en-US" dirty="0"/>
              <a:t>扩散硅压力传感器的工作原理</a:t>
            </a:r>
            <a:endParaRPr lang="zh-CN" altLang="en-US" dirty="0"/>
          </a:p>
          <a:p>
            <a:r>
              <a:rPr lang="zh-CN" altLang="en-US" dirty="0" smtClean="0"/>
              <a:t>        扩散</a:t>
            </a:r>
            <a:r>
              <a:rPr lang="zh-CN" altLang="en-US" dirty="0"/>
              <a:t>硅压力传感器是基于压阻效应原理</a:t>
            </a:r>
            <a:r>
              <a:rPr lang="en-US" altLang="zh-CN" dirty="0"/>
              <a:t>,</a:t>
            </a:r>
            <a:r>
              <a:rPr lang="zh-CN" altLang="en-US" dirty="0"/>
              <a:t>被测介质</a:t>
            </a:r>
            <a:r>
              <a:rPr lang="zh-CN" altLang="en-US" dirty="0" smtClean="0"/>
              <a:t>的压力</a:t>
            </a:r>
            <a:r>
              <a:rPr lang="zh-CN" altLang="en-US" dirty="0"/>
              <a:t>直接作用于传感器的不锈钢膜片或陶瓷膜片上</a:t>
            </a:r>
            <a:r>
              <a:rPr lang="en-US" altLang="zh-CN" dirty="0"/>
              <a:t>,</a:t>
            </a:r>
            <a:r>
              <a:rPr lang="zh-CN" altLang="en-US" dirty="0"/>
              <a:t>使</a:t>
            </a:r>
            <a:r>
              <a:rPr lang="zh-CN" altLang="en-US" dirty="0" smtClean="0"/>
              <a:t>膜片</a:t>
            </a:r>
            <a:r>
              <a:rPr lang="zh-CN" altLang="en-US" dirty="0"/>
              <a:t>产生与介质压力成正比的微位移</a:t>
            </a:r>
            <a:r>
              <a:rPr lang="en-US" altLang="zh-CN" dirty="0"/>
              <a:t>,</a:t>
            </a:r>
            <a:r>
              <a:rPr lang="zh-CN" altLang="en-US" dirty="0"/>
              <a:t>并使传感器的电</a:t>
            </a:r>
            <a:r>
              <a:rPr lang="zh-CN" altLang="en-US" dirty="0" smtClean="0"/>
              <a:t>阻值发生</a:t>
            </a:r>
            <a:r>
              <a:rPr lang="zh-CN" altLang="en-US" dirty="0"/>
              <a:t>变化</a:t>
            </a:r>
            <a:r>
              <a:rPr lang="en-US" altLang="zh-CN" dirty="0"/>
              <a:t>,</a:t>
            </a:r>
            <a:r>
              <a:rPr lang="zh-CN" altLang="en-US" dirty="0"/>
              <a:t>再转换输出一个对应于这一压力的标准</a:t>
            </a:r>
            <a:r>
              <a:rPr lang="zh-CN" altLang="en-US" dirty="0" smtClean="0"/>
              <a:t>测量信号</a:t>
            </a:r>
            <a:r>
              <a:rPr lang="zh-CN" altLang="en-US" dirty="0"/>
              <a:t>。</a:t>
            </a: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endParaRPr lang="zh-CN" altLang="en-US" sz="2400" b="1" dirty="0">
              <a:solidFill>
                <a:schemeClr val="accent5">
                  <a:lumMod val="50000"/>
                </a:schemeClr>
              </a:solidFill>
              <a:latin typeface="+mn-ea"/>
              <a:ea typeface="+mn-ea"/>
            </a:endParaRPr>
          </a:p>
        </p:txBody>
      </p:sp>
      <p:sp>
        <p:nvSpPr>
          <p:cNvPr id="3" name="矩形 2"/>
          <p:cNvSpPr/>
          <p:nvPr/>
        </p:nvSpPr>
        <p:spPr>
          <a:xfrm>
            <a:off x="470326" y="699620"/>
            <a:ext cx="2877711" cy="369332"/>
          </a:xfrm>
          <a:prstGeom prst="rect">
            <a:avLst/>
          </a:prstGeom>
        </p:spPr>
        <p:txBody>
          <a:bodyPr wrap="none">
            <a:spAutoFit/>
          </a:bodyPr>
          <a:lstStyle/>
          <a:p>
            <a:r>
              <a:rPr lang="en-US" altLang="zh-CN" dirty="0"/>
              <a:t>(</a:t>
            </a:r>
            <a:r>
              <a:rPr lang="zh-CN" altLang="en-US" dirty="0"/>
              <a:t>四</a:t>
            </a:r>
            <a:r>
              <a:rPr lang="en-US" altLang="zh-CN" dirty="0"/>
              <a:t>)</a:t>
            </a:r>
            <a:r>
              <a:rPr lang="zh-CN" altLang="en-US" dirty="0"/>
              <a:t>压力传感器的工作原理</a:t>
            </a:r>
            <a:endParaRPr lang="zh-CN" altLang="en-US" dirty="0"/>
          </a:p>
        </p:txBody>
      </p:sp>
      <p:sp>
        <p:nvSpPr>
          <p:cNvPr id="4" name="矩形 3"/>
          <p:cNvSpPr/>
          <p:nvPr/>
        </p:nvSpPr>
        <p:spPr>
          <a:xfrm>
            <a:off x="683730" y="1275660"/>
            <a:ext cx="3816265" cy="2308324"/>
          </a:xfrm>
          <a:prstGeom prst="rect">
            <a:avLst/>
          </a:prstGeom>
        </p:spPr>
        <p:txBody>
          <a:bodyPr wrap="square">
            <a:spAutoFit/>
          </a:bodyPr>
          <a:lstStyle/>
          <a:p>
            <a:r>
              <a:rPr lang="en-US" altLang="zh-CN" dirty="0"/>
              <a:t>2.</a:t>
            </a:r>
            <a:r>
              <a:rPr lang="zh-CN" altLang="en-US" dirty="0"/>
              <a:t>扩散硅压力传感器的工作原理</a:t>
            </a:r>
            <a:endParaRPr lang="zh-CN" altLang="en-US" dirty="0"/>
          </a:p>
          <a:p>
            <a:r>
              <a:rPr lang="zh-CN" altLang="en-US" dirty="0" smtClean="0"/>
              <a:t>        扩散</a:t>
            </a:r>
            <a:r>
              <a:rPr lang="zh-CN" altLang="en-US" dirty="0"/>
              <a:t>硅压力传感器是采用高精密半导体电阻</a:t>
            </a:r>
            <a:r>
              <a:rPr lang="zh-CN" altLang="en-US" dirty="0" smtClean="0"/>
              <a:t>应变</a:t>
            </a:r>
            <a:r>
              <a:rPr lang="zh-CN" altLang="en-US" dirty="0"/>
              <a:t>片组成的惠斯通电桥作为力与电变换测量电路</a:t>
            </a:r>
            <a:r>
              <a:rPr lang="en-US" altLang="zh-CN" dirty="0"/>
              <a:t>,</a:t>
            </a:r>
            <a:r>
              <a:rPr lang="zh-CN" altLang="en-US" dirty="0" smtClean="0"/>
              <a:t>具有</a:t>
            </a:r>
            <a:r>
              <a:rPr lang="zh-CN" altLang="en-US" dirty="0"/>
              <a:t>较高的测量精度、较低的功耗和极低的成本。</a:t>
            </a:r>
            <a:r>
              <a:rPr lang="zh-CN" altLang="en-US" dirty="0" smtClean="0"/>
              <a:t>惠斯通电桥</a:t>
            </a:r>
            <a:r>
              <a:rPr lang="zh-CN" altLang="en-US" dirty="0"/>
              <a:t>的压阻式压力传感器</a:t>
            </a:r>
            <a:r>
              <a:rPr lang="en-US" altLang="zh-CN" dirty="0"/>
              <a:t>,</a:t>
            </a:r>
            <a:r>
              <a:rPr lang="zh-CN" altLang="en-US" dirty="0"/>
              <a:t>在无压力变化时其</a:t>
            </a:r>
            <a:r>
              <a:rPr lang="zh-CN" altLang="en-US" dirty="0" smtClean="0"/>
              <a:t>输出为</a:t>
            </a:r>
            <a:r>
              <a:rPr lang="zh-CN" altLang="en-US" dirty="0"/>
              <a:t>零</a:t>
            </a:r>
            <a:r>
              <a:rPr lang="en-US" altLang="zh-CN" dirty="0"/>
              <a:t>,</a:t>
            </a:r>
            <a:r>
              <a:rPr lang="zh-CN" altLang="en-US" dirty="0"/>
              <a:t>几乎不耗电</a:t>
            </a:r>
            <a:r>
              <a:rPr lang="zh-CN" altLang="en-US" dirty="0" smtClean="0"/>
              <a:t>。</a:t>
            </a:r>
            <a:endParaRPr lang="zh-CN" altLang="en-US" dirty="0"/>
          </a:p>
        </p:txBody>
      </p:sp>
      <p:pic>
        <p:nvPicPr>
          <p:cNvPr id="4098" name="Picture 2" descr="E:\编书\传感器技术应用\图6-3-6（左）.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15881" y="1068952"/>
            <a:ext cx="3238500" cy="3238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endParaRPr lang="zh-CN" altLang="en-US" sz="2400" b="1" dirty="0">
              <a:solidFill>
                <a:schemeClr val="accent5">
                  <a:lumMod val="50000"/>
                </a:schemeClr>
              </a:solidFill>
              <a:latin typeface="+mn-ea"/>
              <a:ea typeface="+mn-ea"/>
            </a:endParaRPr>
          </a:p>
        </p:txBody>
      </p:sp>
      <p:sp>
        <p:nvSpPr>
          <p:cNvPr id="3" name="矩形 2"/>
          <p:cNvSpPr/>
          <p:nvPr/>
        </p:nvSpPr>
        <p:spPr>
          <a:xfrm>
            <a:off x="470326" y="699620"/>
            <a:ext cx="2877711" cy="369332"/>
          </a:xfrm>
          <a:prstGeom prst="rect">
            <a:avLst/>
          </a:prstGeom>
        </p:spPr>
        <p:txBody>
          <a:bodyPr wrap="none">
            <a:spAutoFit/>
          </a:bodyPr>
          <a:lstStyle/>
          <a:p>
            <a:r>
              <a:rPr lang="en-US" altLang="zh-CN" dirty="0"/>
              <a:t>(</a:t>
            </a:r>
            <a:r>
              <a:rPr lang="zh-CN" altLang="en-US" dirty="0"/>
              <a:t>四</a:t>
            </a:r>
            <a:r>
              <a:rPr lang="en-US" altLang="zh-CN" dirty="0"/>
              <a:t>)</a:t>
            </a:r>
            <a:r>
              <a:rPr lang="zh-CN" altLang="en-US" dirty="0"/>
              <a:t>压力传感器的工作原理</a:t>
            </a:r>
            <a:endParaRPr lang="zh-CN" altLang="en-US" dirty="0"/>
          </a:p>
        </p:txBody>
      </p:sp>
      <p:sp>
        <p:nvSpPr>
          <p:cNvPr id="4" name="矩形 3"/>
          <p:cNvSpPr/>
          <p:nvPr/>
        </p:nvSpPr>
        <p:spPr>
          <a:xfrm>
            <a:off x="683730" y="1131650"/>
            <a:ext cx="7488520" cy="1200329"/>
          </a:xfrm>
          <a:prstGeom prst="rect">
            <a:avLst/>
          </a:prstGeom>
        </p:spPr>
        <p:txBody>
          <a:bodyPr wrap="square">
            <a:spAutoFit/>
          </a:bodyPr>
          <a:lstStyle/>
          <a:p>
            <a:r>
              <a:rPr lang="en-US" altLang="zh-CN" dirty="0"/>
              <a:t>2.</a:t>
            </a:r>
            <a:r>
              <a:rPr lang="zh-CN" altLang="en-US" dirty="0"/>
              <a:t>扩散硅压力传感器的工作原理</a:t>
            </a:r>
            <a:endParaRPr lang="zh-CN" altLang="en-US" dirty="0"/>
          </a:p>
          <a:p>
            <a:r>
              <a:rPr lang="zh-CN" altLang="en-US" dirty="0" smtClean="0"/>
              <a:t>       在</a:t>
            </a:r>
            <a:r>
              <a:rPr lang="zh-CN" altLang="en-US" dirty="0"/>
              <a:t>硅膜片上有</a:t>
            </a:r>
            <a:r>
              <a:rPr lang="en-US" altLang="zh-CN" dirty="0"/>
              <a:t>4 </a:t>
            </a:r>
            <a:r>
              <a:rPr lang="zh-CN" altLang="en-US" dirty="0"/>
              <a:t>个电阻</a:t>
            </a:r>
            <a:r>
              <a:rPr lang="en-US" altLang="zh-CN" dirty="0"/>
              <a:t>,</a:t>
            </a:r>
            <a:r>
              <a:rPr lang="zh-CN" altLang="en-US" dirty="0"/>
              <a:t>其中</a:t>
            </a:r>
            <a:r>
              <a:rPr lang="en-US" altLang="zh-CN" dirty="0"/>
              <a:t>R1 </a:t>
            </a:r>
            <a:r>
              <a:rPr lang="zh-CN" altLang="en-US" dirty="0"/>
              <a:t>和</a:t>
            </a:r>
            <a:r>
              <a:rPr lang="en-US" altLang="zh-CN" dirty="0"/>
              <a:t>R3 </a:t>
            </a:r>
            <a:r>
              <a:rPr lang="zh-CN" altLang="en-US" dirty="0"/>
              <a:t>与硅膜</a:t>
            </a:r>
            <a:r>
              <a:rPr lang="zh-CN" altLang="en-US" dirty="0" smtClean="0"/>
              <a:t>边平行</a:t>
            </a:r>
            <a:r>
              <a:rPr lang="en-US" altLang="zh-CN" dirty="0"/>
              <a:t>,R2 </a:t>
            </a:r>
            <a:r>
              <a:rPr lang="zh-CN" altLang="en-US" dirty="0"/>
              <a:t>和</a:t>
            </a:r>
            <a:r>
              <a:rPr lang="en-US" altLang="zh-CN" dirty="0"/>
              <a:t>R4 </a:t>
            </a:r>
            <a:r>
              <a:rPr lang="zh-CN" altLang="en-US" dirty="0"/>
              <a:t>与硅膜边垂直。当有压力作用于硅</a:t>
            </a:r>
            <a:r>
              <a:rPr lang="zh-CN" altLang="en-US" dirty="0" smtClean="0"/>
              <a:t>膜片</a:t>
            </a:r>
            <a:r>
              <a:rPr lang="zh-CN" altLang="en-US" dirty="0"/>
              <a:t>时</a:t>
            </a:r>
            <a:r>
              <a:rPr lang="en-US" altLang="zh-CN" dirty="0"/>
              <a:t>,R2 </a:t>
            </a:r>
            <a:r>
              <a:rPr lang="zh-CN" altLang="en-US" dirty="0"/>
              <a:t>和</a:t>
            </a:r>
            <a:r>
              <a:rPr lang="en-US" altLang="zh-CN" dirty="0"/>
              <a:t>R3 </a:t>
            </a:r>
            <a:r>
              <a:rPr lang="zh-CN" altLang="en-US" dirty="0"/>
              <a:t>的阻值将增大</a:t>
            </a:r>
            <a:r>
              <a:rPr lang="en-US" altLang="zh-CN" dirty="0"/>
              <a:t>,</a:t>
            </a:r>
            <a:r>
              <a:rPr lang="zh-CN" altLang="en-US" dirty="0"/>
              <a:t>另外</a:t>
            </a:r>
            <a:r>
              <a:rPr lang="en-US" altLang="zh-CN" dirty="0"/>
              <a:t>R1 </a:t>
            </a:r>
            <a:r>
              <a:rPr lang="zh-CN" altLang="en-US" dirty="0"/>
              <a:t>和</a:t>
            </a:r>
            <a:r>
              <a:rPr lang="en-US" altLang="zh-CN" dirty="0"/>
              <a:t>R4 </a:t>
            </a:r>
            <a:r>
              <a:rPr lang="zh-CN" altLang="en-US" dirty="0"/>
              <a:t>的阻值</a:t>
            </a:r>
            <a:r>
              <a:rPr lang="zh-CN" altLang="en-US" dirty="0" smtClean="0"/>
              <a:t>将减小</a:t>
            </a:r>
            <a:r>
              <a:rPr lang="en-US" altLang="zh-CN" dirty="0"/>
              <a:t>,</a:t>
            </a:r>
            <a:r>
              <a:rPr lang="zh-CN" altLang="en-US" dirty="0"/>
              <a:t>并且其增大量与减小量应该</a:t>
            </a:r>
            <a:r>
              <a:rPr lang="zh-CN" altLang="en-US" dirty="0" smtClean="0"/>
              <a:t>相等</a:t>
            </a:r>
            <a:r>
              <a:rPr lang="zh-CN" altLang="en-US" dirty="0"/>
              <a:t>。</a:t>
            </a:r>
            <a:endParaRPr lang="zh-CN" altLang="en-US" dirty="0"/>
          </a:p>
        </p:txBody>
      </p:sp>
      <p:pic>
        <p:nvPicPr>
          <p:cNvPr id="5122" name="Picture 2" descr="E:\编书\传感器技术应用\图6-3-6（右）.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55860" y="2331979"/>
            <a:ext cx="4304656" cy="24138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705" y="843630"/>
            <a:ext cx="3108543" cy="369332"/>
          </a:xfrm>
          <a:prstGeom prst="rect">
            <a:avLst/>
          </a:prstGeom>
        </p:spPr>
        <p:txBody>
          <a:bodyPr wrap="none">
            <a:spAutoFit/>
          </a:bodyPr>
          <a:lstStyle/>
          <a:p>
            <a:r>
              <a:rPr lang="en-US" altLang="zh-CN" dirty="0"/>
              <a:t>(</a:t>
            </a:r>
            <a:r>
              <a:rPr lang="zh-CN" altLang="en-US" dirty="0"/>
              <a:t>五</a:t>
            </a:r>
            <a:r>
              <a:rPr lang="en-US" altLang="zh-CN" dirty="0"/>
              <a:t>)</a:t>
            </a:r>
            <a:r>
              <a:rPr lang="zh-CN" altLang="en-US" dirty="0"/>
              <a:t>汽车机油压力指示灯电路</a:t>
            </a:r>
            <a:endParaRPr lang="zh-CN" altLang="en-US" dirty="0"/>
          </a:p>
        </p:txBody>
      </p:sp>
      <p:sp>
        <p:nvSpPr>
          <p:cNvPr id="3" name="TextBox 2"/>
          <p:cNvSpPr txBox="1"/>
          <p:nvPr/>
        </p:nvSpPr>
        <p:spPr>
          <a:xfrm>
            <a:off x="539721" y="1347665"/>
            <a:ext cx="4464309" cy="2862322"/>
          </a:xfrm>
          <a:prstGeom prst="rect">
            <a:avLst/>
          </a:prstGeom>
          <a:noFill/>
        </p:spPr>
        <p:txBody>
          <a:bodyPr wrap="square" rtlCol="0">
            <a:spAutoFit/>
          </a:bodyPr>
          <a:lstStyle/>
          <a:p>
            <a:r>
              <a:rPr lang="zh-CN" altLang="en-US" dirty="0" smtClean="0"/>
              <a:t>       汽车</a:t>
            </a:r>
            <a:r>
              <a:rPr lang="zh-CN" altLang="en-US" dirty="0"/>
              <a:t>机油压力指示灯由汽车机油压力开关直接控制电源负极</a:t>
            </a:r>
            <a:r>
              <a:rPr lang="en-US" altLang="zh-CN" dirty="0"/>
              <a:t>,</a:t>
            </a:r>
            <a:r>
              <a:rPr lang="zh-CN" altLang="en-US" dirty="0"/>
              <a:t>点火开关控制电源</a:t>
            </a:r>
            <a:r>
              <a:rPr lang="zh-CN" altLang="en-US" dirty="0" smtClean="0"/>
              <a:t>正极</a:t>
            </a:r>
            <a:r>
              <a:rPr lang="zh-CN" altLang="en-US" dirty="0"/>
              <a:t>。机油压力开关安装在主油道上</a:t>
            </a:r>
            <a:r>
              <a:rPr lang="en-US" altLang="zh-CN" dirty="0"/>
              <a:t>,</a:t>
            </a:r>
            <a:r>
              <a:rPr lang="zh-CN" altLang="en-US" dirty="0"/>
              <a:t>机油压力开关是一个常闭开关</a:t>
            </a:r>
            <a:r>
              <a:rPr lang="en-US" altLang="zh-CN" dirty="0"/>
              <a:t>,</a:t>
            </a:r>
            <a:r>
              <a:rPr lang="zh-CN" altLang="en-US" dirty="0"/>
              <a:t>机油压力指示灯</a:t>
            </a:r>
            <a:r>
              <a:rPr lang="zh-CN" altLang="en-US" dirty="0" smtClean="0"/>
              <a:t>连接</a:t>
            </a:r>
            <a:r>
              <a:rPr lang="zh-CN" altLang="en-US" dirty="0"/>
              <a:t>电源负极。当发动机机油绝对压力下降</a:t>
            </a:r>
            <a:r>
              <a:rPr lang="zh-CN" altLang="en-US" dirty="0" smtClean="0"/>
              <a:t>至</a:t>
            </a:r>
            <a:r>
              <a:rPr lang="en-US" altLang="zh-CN" dirty="0" smtClean="0"/>
              <a:t>120~148 </a:t>
            </a:r>
            <a:r>
              <a:rPr lang="en-US" altLang="zh-CN" dirty="0" err="1"/>
              <a:t>kPa</a:t>
            </a:r>
            <a:r>
              <a:rPr lang="en-US" altLang="zh-CN" dirty="0"/>
              <a:t> </a:t>
            </a:r>
            <a:r>
              <a:rPr lang="zh-CN" altLang="en-US" dirty="0"/>
              <a:t>时</a:t>
            </a:r>
            <a:r>
              <a:rPr lang="en-US" altLang="zh-CN" dirty="0"/>
              <a:t>,</a:t>
            </a:r>
            <a:r>
              <a:rPr lang="zh-CN" altLang="en-US" dirty="0"/>
              <a:t>机油压力指示灯就会</a:t>
            </a:r>
            <a:r>
              <a:rPr lang="zh-CN" altLang="en-US" dirty="0" smtClean="0"/>
              <a:t>点亮</a:t>
            </a:r>
            <a:r>
              <a:rPr lang="zh-CN" altLang="en-US" dirty="0"/>
              <a:t>。因此</a:t>
            </a:r>
            <a:r>
              <a:rPr lang="en-US" altLang="zh-CN" dirty="0"/>
              <a:t>,</a:t>
            </a:r>
            <a:r>
              <a:rPr lang="zh-CN" altLang="en-US" dirty="0"/>
              <a:t>点火开关置于</a:t>
            </a:r>
            <a:r>
              <a:rPr lang="en-US" altLang="zh-CN" dirty="0"/>
              <a:t>ON </a:t>
            </a:r>
            <a:r>
              <a:rPr lang="zh-CN" altLang="en-US" dirty="0"/>
              <a:t>时</a:t>
            </a:r>
            <a:r>
              <a:rPr lang="en-US" altLang="zh-CN" dirty="0"/>
              <a:t>,</a:t>
            </a:r>
            <a:r>
              <a:rPr lang="zh-CN" altLang="en-US" dirty="0"/>
              <a:t>发动机不启动</a:t>
            </a:r>
            <a:r>
              <a:rPr lang="en-US" altLang="zh-CN" dirty="0"/>
              <a:t>,</a:t>
            </a:r>
            <a:r>
              <a:rPr lang="zh-CN" altLang="en-US" dirty="0"/>
              <a:t>机油泵不工作</a:t>
            </a:r>
            <a:r>
              <a:rPr lang="en-US" altLang="zh-CN" dirty="0"/>
              <a:t>,</a:t>
            </a:r>
            <a:r>
              <a:rPr lang="zh-CN" altLang="en-US" dirty="0"/>
              <a:t>机油压力很小</a:t>
            </a:r>
            <a:r>
              <a:rPr lang="en-US" altLang="zh-CN" dirty="0"/>
              <a:t>,</a:t>
            </a:r>
            <a:r>
              <a:rPr lang="zh-CN" altLang="en-US" dirty="0"/>
              <a:t>机油</a:t>
            </a:r>
            <a:r>
              <a:rPr lang="zh-CN" altLang="en-US" dirty="0" smtClean="0"/>
              <a:t>压力指示灯</a:t>
            </a:r>
            <a:r>
              <a:rPr lang="zh-CN" altLang="en-US" dirty="0"/>
              <a:t>点亮。启动发动机后</a:t>
            </a:r>
            <a:r>
              <a:rPr lang="en-US" altLang="zh-CN" dirty="0"/>
              <a:t>,</a:t>
            </a:r>
            <a:r>
              <a:rPr lang="zh-CN" altLang="en-US" dirty="0"/>
              <a:t>机油泵开始工作</a:t>
            </a:r>
            <a:r>
              <a:rPr lang="en-US" altLang="zh-CN" dirty="0"/>
              <a:t>,</a:t>
            </a:r>
            <a:r>
              <a:rPr lang="zh-CN" altLang="en-US" dirty="0"/>
              <a:t>机油压力升高</a:t>
            </a:r>
            <a:r>
              <a:rPr lang="en-US" altLang="zh-CN" dirty="0"/>
              <a:t>,</a:t>
            </a:r>
            <a:r>
              <a:rPr lang="zh-CN" altLang="en-US" dirty="0"/>
              <a:t>机油压力指示灯熄灭。</a:t>
            </a:r>
            <a:endParaRPr lang="zh-CN" altLang="en-US" dirty="0"/>
          </a:p>
        </p:txBody>
      </p:sp>
      <p:pic>
        <p:nvPicPr>
          <p:cNvPr id="614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580070" y="998705"/>
            <a:ext cx="3036437" cy="3177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endParaRPr lang="zh-CN" altLang="en-US" sz="2400" b="1" dirty="0">
              <a:solidFill>
                <a:schemeClr val="accent5">
                  <a:lumMod val="50000"/>
                </a:schemeClr>
              </a:solidFill>
              <a:latin typeface="+mn-ea"/>
              <a:ea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1045210"/>
          </a:xfrm>
          <a:prstGeom prst="rect">
            <a:avLst/>
          </a:prstGeom>
          <a:noFill/>
        </p:spPr>
        <p:txBody>
          <a:bodyPr wrap="square">
            <a:spAutoFit/>
          </a:bodyPr>
          <a:lstStyle/>
          <a:p>
            <a:pPr>
              <a:defRPr/>
            </a:pPr>
            <a:r>
              <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任务实施</a:t>
            </a:r>
            <a:endPar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defRPr/>
            </a:pP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dirty="0" smtClean="0">
                  <a:solidFill>
                    <a:schemeClr val="accent1">
                      <a:lumMod val="50000"/>
                    </a:schemeClr>
                  </a:solidFill>
                  <a:latin typeface="Impact" panose="020B0806030902050204" pitchFamily="34" charset="0"/>
                  <a:ea typeface="华文细黑" panose="02010600040101010101" charset="-122"/>
                </a:rPr>
                <a:t>03</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a:t>
              </a:r>
              <a:r>
                <a:rPr lang="en-US" altLang="zh-CN" sz="1400" dirty="0" smtClean="0">
                  <a:solidFill>
                    <a:srgbClr val="7F7F7F"/>
                  </a:solidFill>
                  <a:latin typeface="华文细黑" panose="02010600040101010101" charset="-122"/>
                  <a:ea typeface="华文细黑" panose="02010600040101010101" charset="-122"/>
                </a:rPr>
                <a:t>One</a:t>
              </a:r>
              <a:endParaRPr lang="en-US" altLang="zh-CN" sz="1400" dirty="0" smtClean="0">
                <a:solidFill>
                  <a:srgbClr val="7F7F7F"/>
                </a:solidFill>
                <a:latin typeface="华文细黑" panose="02010600040101010101" charset="-122"/>
                <a:ea typeface="华文细黑" panose="02010600040101010101" charset="-122"/>
              </a:endParaRP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三、</a:t>
            </a:r>
            <a:r>
              <a:rPr lang="zh-CN" altLang="en-US" sz="2400" b="1" dirty="0">
                <a:solidFill>
                  <a:schemeClr val="accent5">
                    <a:lumMod val="50000"/>
                  </a:schemeClr>
                </a:solidFill>
                <a:latin typeface="+mn-ea"/>
                <a:ea typeface="+mn-ea"/>
              </a:rPr>
              <a:t>任务实施</a:t>
            </a:r>
            <a:endParaRPr lang="zh-CN" altLang="en-US" sz="2400" b="1" dirty="0">
              <a:solidFill>
                <a:schemeClr val="accent5">
                  <a:lumMod val="50000"/>
                </a:schemeClr>
              </a:solidFill>
              <a:latin typeface="+mn-ea"/>
              <a:ea typeface="+mn-ea"/>
            </a:endParaRPr>
          </a:p>
        </p:txBody>
      </p:sp>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04875" y="1491675"/>
            <a:ext cx="7334250" cy="186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609942" y="843630"/>
            <a:ext cx="3929281" cy="369332"/>
          </a:xfrm>
          <a:prstGeom prst="rect">
            <a:avLst/>
          </a:prstGeom>
        </p:spPr>
        <p:txBody>
          <a:bodyPr wrap="none">
            <a:spAutoFit/>
          </a:bodyPr>
          <a:lstStyle/>
          <a:p>
            <a:r>
              <a:rPr lang="en-US" altLang="zh-CN" dirty="0"/>
              <a:t>(1)</a:t>
            </a:r>
            <a:r>
              <a:rPr lang="zh-CN" altLang="en-US" dirty="0"/>
              <a:t>认识机油压力传感器各个功能端子</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715" y="915635"/>
            <a:ext cx="3698448" cy="369332"/>
          </a:xfrm>
          <a:prstGeom prst="rect">
            <a:avLst/>
          </a:prstGeom>
        </p:spPr>
        <p:txBody>
          <a:bodyPr wrap="none">
            <a:spAutoFit/>
          </a:bodyPr>
          <a:lstStyle/>
          <a:p>
            <a:r>
              <a:rPr lang="en-US" altLang="zh-CN" dirty="0"/>
              <a:t>(2)</a:t>
            </a:r>
            <a:r>
              <a:rPr lang="zh-CN" altLang="en-US" dirty="0"/>
              <a:t>使用多用电表测量机油压力开关</a:t>
            </a:r>
            <a:endParaRPr lang="zh-CN" altLang="en-US" dirty="0"/>
          </a:p>
        </p:txBody>
      </p:sp>
      <p:sp>
        <p:nvSpPr>
          <p:cNvPr id="3" name="TextBox 2"/>
          <p:cNvSpPr txBox="1"/>
          <p:nvPr/>
        </p:nvSpPr>
        <p:spPr>
          <a:xfrm>
            <a:off x="611725" y="1625927"/>
            <a:ext cx="4464310" cy="1754326"/>
          </a:xfrm>
          <a:prstGeom prst="rect">
            <a:avLst/>
          </a:prstGeom>
          <a:noFill/>
        </p:spPr>
        <p:txBody>
          <a:bodyPr wrap="square" rtlCol="0">
            <a:spAutoFit/>
          </a:bodyPr>
          <a:lstStyle/>
          <a:p>
            <a:r>
              <a:rPr lang="zh-CN" altLang="en-US" dirty="0"/>
              <a:t>步骤</a:t>
            </a:r>
            <a:r>
              <a:rPr lang="en-US" altLang="zh-CN" dirty="0"/>
              <a:t>1:</a:t>
            </a:r>
            <a:r>
              <a:rPr lang="zh-CN" altLang="en-US" dirty="0"/>
              <a:t>使用多用电表测量</a:t>
            </a:r>
            <a:r>
              <a:rPr lang="en-US" altLang="zh-CN" dirty="0"/>
              <a:t>,</a:t>
            </a:r>
            <a:r>
              <a:rPr lang="zh-CN" altLang="en-US" dirty="0"/>
              <a:t>打开多用电表至“</a:t>
            </a:r>
            <a:r>
              <a:rPr lang="en-US" altLang="zh-CN" dirty="0"/>
              <a:t>Ω”,</a:t>
            </a:r>
            <a:r>
              <a:rPr lang="zh-CN" altLang="en-US" dirty="0"/>
              <a:t>其量程为“</a:t>
            </a:r>
            <a:r>
              <a:rPr lang="en-US" altLang="zh-CN" dirty="0"/>
              <a:t>×200”</a:t>
            </a:r>
            <a:r>
              <a:rPr lang="zh-CN" altLang="en-US" dirty="0"/>
              <a:t>的挡位。</a:t>
            </a:r>
            <a:endParaRPr lang="zh-CN" altLang="en-US" dirty="0"/>
          </a:p>
          <a:p>
            <a:endParaRPr lang="en-US" altLang="zh-CN" dirty="0" smtClean="0"/>
          </a:p>
          <a:p>
            <a:endParaRPr lang="en-US" altLang="zh-CN" dirty="0"/>
          </a:p>
          <a:p>
            <a:r>
              <a:rPr lang="zh-CN" altLang="en-US" dirty="0" smtClean="0"/>
              <a:t>步骤</a:t>
            </a:r>
            <a:r>
              <a:rPr lang="en-US" altLang="zh-CN" dirty="0"/>
              <a:t>2:</a:t>
            </a:r>
            <a:r>
              <a:rPr lang="zh-CN" altLang="en-US" dirty="0"/>
              <a:t>一根表笔接触机油压力开关壳体</a:t>
            </a:r>
            <a:r>
              <a:rPr lang="en-US" altLang="zh-CN" dirty="0"/>
              <a:t>,</a:t>
            </a:r>
            <a:r>
              <a:rPr lang="zh-CN" altLang="en-US" dirty="0"/>
              <a:t>另一根表笔接触端子</a:t>
            </a:r>
            <a:r>
              <a:rPr lang="en-US" altLang="zh-CN" dirty="0"/>
              <a:t>,</a:t>
            </a:r>
            <a:r>
              <a:rPr lang="zh-CN" altLang="en-US" dirty="0"/>
              <a:t>电阻值应为</a:t>
            </a:r>
            <a:r>
              <a:rPr lang="en-US" altLang="zh-CN" dirty="0"/>
              <a:t>0 </a:t>
            </a:r>
            <a:r>
              <a:rPr lang="en-US" altLang="zh-CN" dirty="0" smtClean="0"/>
              <a:t>~</a:t>
            </a:r>
            <a:r>
              <a:rPr lang="el-GR" altLang="zh-CN" dirty="0" smtClean="0"/>
              <a:t>1.5 </a:t>
            </a:r>
            <a:r>
              <a:rPr lang="el-GR" altLang="zh-CN" dirty="0"/>
              <a:t>Ω</a:t>
            </a:r>
            <a:r>
              <a:rPr lang="zh-CN" altLang="el-GR" dirty="0"/>
              <a:t>。　</a:t>
            </a:r>
            <a:endParaRPr lang="zh-CN" altLang="el-GR" dirty="0"/>
          </a:p>
        </p:txBody>
      </p:sp>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64054" y="1635684"/>
            <a:ext cx="3264879" cy="1944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三、</a:t>
            </a:r>
            <a:r>
              <a:rPr lang="zh-CN" altLang="en-US" sz="2400" b="1" dirty="0">
                <a:solidFill>
                  <a:schemeClr val="accent5">
                    <a:lumMod val="50000"/>
                  </a:schemeClr>
                </a:solidFill>
                <a:latin typeface="+mn-ea"/>
                <a:ea typeface="+mn-ea"/>
              </a:rPr>
              <a:t>任务实施</a:t>
            </a:r>
            <a:endParaRPr lang="zh-CN" altLang="en-US" sz="2400" b="1" dirty="0">
              <a:solidFill>
                <a:schemeClr val="accent5">
                  <a:lumMod val="50000"/>
                </a:schemeClr>
              </a:solidFill>
              <a:latin typeface="+mn-ea"/>
              <a:ea typeface="+mn-e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720" y="1707690"/>
            <a:ext cx="3744260" cy="1477328"/>
          </a:xfrm>
          <a:prstGeom prst="rect">
            <a:avLst/>
          </a:prstGeom>
          <a:noFill/>
        </p:spPr>
        <p:txBody>
          <a:bodyPr wrap="square" rtlCol="0">
            <a:spAutoFit/>
          </a:bodyPr>
          <a:lstStyle/>
          <a:p>
            <a:r>
              <a:rPr lang="zh-CN" altLang="en-US" dirty="0"/>
              <a:t>步骤</a:t>
            </a:r>
            <a:r>
              <a:rPr lang="en-US" altLang="zh-CN" dirty="0"/>
              <a:t>3:</a:t>
            </a:r>
            <a:r>
              <a:rPr lang="zh-CN" altLang="en-US" dirty="0"/>
              <a:t>用一根小棒插入机油压力开关孔中</a:t>
            </a:r>
            <a:r>
              <a:rPr lang="en-US" altLang="zh-CN" dirty="0"/>
              <a:t>,</a:t>
            </a:r>
            <a:r>
              <a:rPr lang="zh-CN" altLang="en-US" dirty="0"/>
              <a:t>使开关触点断开</a:t>
            </a:r>
            <a:r>
              <a:rPr lang="en-US" altLang="zh-CN" dirty="0"/>
              <a:t>,</a:t>
            </a:r>
            <a:r>
              <a:rPr lang="zh-CN" altLang="en-US" dirty="0"/>
              <a:t>此时电阻值应为无</a:t>
            </a:r>
            <a:endParaRPr lang="zh-CN" altLang="en-US" dirty="0"/>
          </a:p>
          <a:p>
            <a:r>
              <a:rPr lang="zh-CN" altLang="en-US" dirty="0"/>
              <a:t>穷大。</a:t>
            </a:r>
            <a:endParaRPr lang="zh-CN" altLang="en-US" dirty="0"/>
          </a:p>
          <a:p>
            <a:endParaRPr lang="zh-CN" altLang="en-US" dirty="0"/>
          </a:p>
        </p:txBody>
      </p:sp>
      <p:sp>
        <p:nvSpPr>
          <p:cNvPr id="3" name="矩形 2"/>
          <p:cNvSpPr/>
          <p:nvPr/>
        </p:nvSpPr>
        <p:spPr>
          <a:xfrm>
            <a:off x="467715" y="915635"/>
            <a:ext cx="3698448" cy="369332"/>
          </a:xfrm>
          <a:prstGeom prst="rect">
            <a:avLst/>
          </a:prstGeom>
        </p:spPr>
        <p:txBody>
          <a:bodyPr wrap="none">
            <a:spAutoFit/>
          </a:bodyPr>
          <a:lstStyle/>
          <a:p>
            <a:r>
              <a:rPr lang="en-US" altLang="zh-CN" dirty="0"/>
              <a:t>(2)</a:t>
            </a:r>
            <a:r>
              <a:rPr lang="zh-CN" altLang="en-US" dirty="0"/>
              <a:t>使用多用电表测量机油压力开关</a:t>
            </a:r>
            <a:endParaRPr lang="zh-CN" altLang="en-US" dirty="0"/>
          </a:p>
        </p:txBody>
      </p:sp>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889291" y="1314692"/>
            <a:ext cx="3484616" cy="2304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三、</a:t>
            </a:r>
            <a:r>
              <a:rPr lang="zh-CN" altLang="en-US" sz="2400" b="1" dirty="0">
                <a:solidFill>
                  <a:schemeClr val="accent5">
                    <a:lumMod val="50000"/>
                  </a:schemeClr>
                </a:solidFill>
                <a:latin typeface="+mn-ea"/>
                <a:ea typeface="+mn-ea"/>
              </a:rPr>
              <a:t>任务实施</a:t>
            </a:r>
            <a:endParaRPr lang="zh-CN" altLang="en-US" sz="2400" b="1" dirty="0">
              <a:solidFill>
                <a:schemeClr val="accent5">
                  <a:lumMod val="50000"/>
                </a:schemeClr>
              </a:solidFill>
              <a:latin typeface="+mn-ea"/>
              <a:ea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695" y="771625"/>
            <a:ext cx="3929281" cy="369332"/>
          </a:xfrm>
          <a:prstGeom prst="rect">
            <a:avLst/>
          </a:prstGeom>
        </p:spPr>
        <p:txBody>
          <a:bodyPr wrap="none">
            <a:spAutoFit/>
          </a:bodyPr>
          <a:lstStyle/>
          <a:p>
            <a:r>
              <a:rPr lang="en-US" altLang="zh-CN" dirty="0"/>
              <a:t>(3)</a:t>
            </a:r>
            <a:r>
              <a:rPr lang="zh-CN" altLang="en-US" dirty="0"/>
              <a:t>使用多用电表测量机油压力传感器</a:t>
            </a:r>
            <a:endParaRPr lang="zh-CN" altLang="en-US" dirty="0"/>
          </a:p>
        </p:txBody>
      </p:sp>
      <p:sp>
        <p:nvSpPr>
          <p:cNvPr id="3" name="矩形 2"/>
          <p:cNvSpPr/>
          <p:nvPr/>
        </p:nvSpPr>
        <p:spPr>
          <a:xfrm>
            <a:off x="539720" y="1275660"/>
            <a:ext cx="4104285" cy="3416320"/>
          </a:xfrm>
          <a:prstGeom prst="rect">
            <a:avLst/>
          </a:prstGeom>
        </p:spPr>
        <p:txBody>
          <a:bodyPr wrap="square">
            <a:spAutoFit/>
          </a:bodyPr>
          <a:lstStyle/>
          <a:p>
            <a:r>
              <a:rPr lang="zh-CN" altLang="en-US" dirty="0"/>
              <a:t>步骤</a:t>
            </a:r>
            <a:r>
              <a:rPr lang="en-US" altLang="zh-CN" dirty="0"/>
              <a:t>1:</a:t>
            </a:r>
            <a:r>
              <a:rPr lang="zh-CN" altLang="en-US" dirty="0"/>
              <a:t>给机油压力传感器“</a:t>
            </a:r>
            <a:r>
              <a:rPr lang="en-US" altLang="zh-CN" dirty="0"/>
              <a:t>3#”</a:t>
            </a:r>
            <a:r>
              <a:rPr lang="zh-CN" altLang="en-US" dirty="0"/>
              <a:t>端子提供</a:t>
            </a:r>
            <a:r>
              <a:rPr lang="en-US" altLang="zh-CN" dirty="0"/>
              <a:t>5 V </a:t>
            </a:r>
            <a:r>
              <a:rPr lang="zh-CN" altLang="en-US" dirty="0"/>
              <a:t>的电源</a:t>
            </a:r>
            <a:r>
              <a:rPr lang="en-US" altLang="zh-CN" dirty="0"/>
              <a:t>,“2#”</a:t>
            </a:r>
            <a:r>
              <a:rPr lang="zh-CN" altLang="en-US" dirty="0"/>
              <a:t>端子连接电源负极。</a:t>
            </a:r>
            <a:endParaRPr lang="zh-CN" altLang="en-US" dirty="0"/>
          </a:p>
          <a:p>
            <a:endParaRPr lang="en-US" altLang="zh-CN" dirty="0" smtClean="0"/>
          </a:p>
          <a:p>
            <a:r>
              <a:rPr lang="zh-CN" altLang="en-US" dirty="0" smtClean="0"/>
              <a:t>步骤</a:t>
            </a:r>
            <a:r>
              <a:rPr lang="en-US" altLang="zh-CN" dirty="0"/>
              <a:t>2:</a:t>
            </a:r>
            <a:r>
              <a:rPr lang="zh-CN" altLang="en-US" dirty="0"/>
              <a:t>使用多用电表测量</a:t>
            </a:r>
            <a:r>
              <a:rPr lang="en-US" altLang="zh-CN" dirty="0"/>
              <a:t>,</a:t>
            </a:r>
            <a:r>
              <a:rPr lang="zh-CN" altLang="en-US" dirty="0"/>
              <a:t>打开多用电表旋至直流电压挡</a:t>
            </a:r>
            <a:r>
              <a:rPr lang="en-US" altLang="zh-CN" dirty="0"/>
              <a:t>,</a:t>
            </a:r>
            <a:r>
              <a:rPr lang="zh-CN" altLang="en-US" dirty="0"/>
              <a:t>其量程为“</a:t>
            </a:r>
            <a:r>
              <a:rPr lang="en-US" altLang="zh-CN" dirty="0"/>
              <a:t>×20”</a:t>
            </a:r>
            <a:r>
              <a:rPr lang="zh-CN" altLang="en-US" dirty="0"/>
              <a:t>的挡位。</a:t>
            </a:r>
            <a:endParaRPr lang="zh-CN" altLang="en-US" dirty="0"/>
          </a:p>
          <a:p>
            <a:endParaRPr lang="en-US" altLang="zh-CN" dirty="0" smtClean="0"/>
          </a:p>
          <a:p>
            <a:r>
              <a:rPr lang="zh-CN" altLang="en-US" dirty="0" smtClean="0"/>
              <a:t>步骤</a:t>
            </a:r>
            <a:r>
              <a:rPr lang="en-US" altLang="zh-CN" dirty="0"/>
              <a:t>3:</a:t>
            </a:r>
            <a:r>
              <a:rPr lang="zh-CN" altLang="en-US" dirty="0"/>
              <a:t>红色表笔接触机油压力传感器“</a:t>
            </a:r>
            <a:r>
              <a:rPr lang="en-US" altLang="zh-CN" dirty="0"/>
              <a:t>1#”</a:t>
            </a:r>
            <a:r>
              <a:rPr lang="zh-CN" altLang="en-US" dirty="0"/>
              <a:t>端子</a:t>
            </a:r>
            <a:r>
              <a:rPr lang="en-US" altLang="zh-CN" dirty="0"/>
              <a:t>,</a:t>
            </a:r>
            <a:r>
              <a:rPr lang="zh-CN" altLang="en-US" dirty="0"/>
              <a:t>黑色表笔接触</a:t>
            </a:r>
            <a:r>
              <a:rPr lang="zh-CN" altLang="en-US" dirty="0" smtClean="0"/>
              <a:t>“</a:t>
            </a:r>
            <a:r>
              <a:rPr lang="en-US" altLang="zh-CN" dirty="0"/>
              <a:t>2</a:t>
            </a:r>
            <a:r>
              <a:rPr lang="en-US" altLang="zh-CN" dirty="0" smtClean="0"/>
              <a:t>#”</a:t>
            </a:r>
            <a:r>
              <a:rPr lang="zh-CN" altLang="en-US" dirty="0"/>
              <a:t>端子。</a:t>
            </a:r>
            <a:endParaRPr lang="zh-CN" altLang="en-US" dirty="0"/>
          </a:p>
          <a:p>
            <a:r>
              <a:rPr lang="zh-CN" altLang="en-US" dirty="0"/>
              <a:t>步骤</a:t>
            </a:r>
            <a:r>
              <a:rPr lang="en-US" altLang="zh-CN" dirty="0"/>
              <a:t>4:</a:t>
            </a:r>
            <a:r>
              <a:rPr lang="zh-CN" altLang="en-US" dirty="0"/>
              <a:t>使用吹气枪</a:t>
            </a:r>
            <a:r>
              <a:rPr lang="en-US" altLang="zh-CN" dirty="0"/>
              <a:t>,</a:t>
            </a:r>
            <a:r>
              <a:rPr lang="zh-CN" altLang="en-US" dirty="0"/>
              <a:t>给机油压力传感器测量口处施加气压</a:t>
            </a:r>
            <a:r>
              <a:rPr lang="en-US" altLang="zh-CN" dirty="0"/>
              <a:t>,</a:t>
            </a:r>
            <a:r>
              <a:rPr lang="zh-CN" altLang="en-US" dirty="0"/>
              <a:t>随着气压的变化</a:t>
            </a:r>
            <a:r>
              <a:rPr lang="en-US" altLang="zh-CN" dirty="0"/>
              <a:t>,</a:t>
            </a:r>
            <a:r>
              <a:rPr lang="zh-CN" altLang="en-US" dirty="0" smtClean="0"/>
              <a:t>多用电表</a:t>
            </a:r>
            <a:r>
              <a:rPr lang="zh-CN" altLang="en-US" dirty="0"/>
              <a:t>的数值应在</a:t>
            </a:r>
            <a:r>
              <a:rPr lang="en-US" altLang="zh-CN" dirty="0"/>
              <a:t>1~4 V </a:t>
            </a:r>
            <a:r>
              <a:rPr lang="zh-CN" altLang="en-US" dirty="0"/>
              <a:t>内变动。</a:t>
            </a:r>
            <a:endParaRPr lang="zh-CN" altLang="en-US" dirty="0"/>
          </a:p>
        </p:txBody>
      </p:sp>
      <p:pic>
        <p:nvPicPr>
          <p:cNvPr id="10242" name="Picture 2" descr="E:\编书\传感器技术应用\图6-3-11.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788015" y="1673559"/>
            <a:ext cx="4034750" cy="2355134"/>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三、</a:t>
            </a:r>
            <a:r>
              <a:rPr lang="zh-CN" altLang="en-US" sz="2400" b="1" dirty="0">
                <a:solidFill>
                  <a:schemeClr val="accent5">
                    <a:lumMod val="50000"/>
                  </a:schemeClr>
                </a:solidFill>
                <a:latin typeface="+mn-ea"/>
                <a:ea typeface="+mn-ea"/>
              </a:rPr>
              <a:t>任务实施</a:t>
            </a:r>
            <a:endParaRPr lang="zh-CN" altLang="en-US" sz="2400" b="1" dirty="0">
              <a:solidFill>
                <a:schemeClr val="accent5">
                  <a:lumMod val="50000"/>
                </a:schemeClr>
              </a:solidFill>
              <a:latin typeface="+mn-ea"/>
              <a:ea typeface="+mn-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1045210"/>
          </a:xfrm>
          <a:prstGeom prst="rect">
            <a:avLst/>
          </a:prstGeom>
          <a:noFill/>
        </p:spPr>
        <p:txBody>
          <a:bodyPr wrap="square">
            <a:spAutoFit/>
          </a:bodyPr>
          <a:lstStyle/>
          <a:p>
            <a:pPr>
              <a:defRPr/>
            </a:pPr>
            <a:r>
              <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任务总结</a:t>
            </a:r>
            <a:endPar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defRPr/>
            </a:pP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dirty="0" smtClean="0">
                  <a:solidFill>
                    <a:schemeClr val="accent1">
                      <a:lumMod val="50000"/>
                    </a:schemeClr>
                  </a:solidFill>
                  <a:latin typeface="Impact" panose="020B0806030902050204" pitchFamily="34" charset="0"/>
                  <a:ea typeface="华文细黑" panose="02010600040101010101" charset="-122"/>
                </a:rPr>
                <a:t>04</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a:t>
              </a:r>
              <a:r>
                <a:rPr lang="en-US" altLang="zh-CN" sz="1400" dirty="0" smtClean="0">
                  <a:solidFill>
                    <a:srgbClr val="7F7F7F"/>
                  </a:solidFill>
                  <a:latin typeface="华文细黑" panose="02010600040101010101" charset="-122"/>
                  <a:ea typeface="华文细黑" panose="02010600040101010101" charset="-122"/>
                </a:rPr>
                <a:t>One</a:t>
              </a:r>
              <a:endParaRPr lang="en-US" altLang="zh-CN" sz="1400" dirty="0" smtClean="0">
                <a:solidFill>
                  <a:srgbClr val="7F7F7F"/>
                </a:solidFill>
                <a:latin typeface="华文细黑" panose="02010600040101010101" charset="-122"/>
                <a:ea typeface="华文细黑" panose="02010600040101010101" charset="-122"/>
              </a:endParaRP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3"/>
          <p:cNvGrpSpPr/>
          <p:nvPr/>
        </p:nvGrpSpPr>
        <p:grpSpPr bwMode="auto">
          <a:xfrm>
            <a:off x="971650" y="1472688"/>
            <a:ext cx="1800225" cy="1882775"/>
            <a:chOff x="430006" y="1962125"/>
            <a:chExt cx="2880000" cy="2880000"/>
          </a:xfrm>
        </p:grpSpPr>
        <p:sp>
          <p:nvSpPr>
            <p:cNvPr id="5" name="圆角矩形 4"/>
            <p:cNvSpPr>
              <a:spLocks noChangeAspect="1"/>
            </p:cNvSpPr>
            <p:nvPr/>
          </p:nvSpPr>
          <p:spPr>
            <a:xfrm rot="2700000">
              <a:off x="430006" y="1962125"/>
              <a:ext cx="2880000" cy="2880000"/>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圆角矩形 7"/>
            <p:cNvSpPr>
              <a:spLocks noChangeAspect="1"/>
            </p:cNvSpPr>
            <p:nvPr/>
          </p:nvSpPr>
          <p:spPr>
            <a:xfrm rot="2700000">
              <a:off x="643699" y="2175458"/>
              <a:ext cx="2452614" cy="2453333"/>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文本框 6"/>
            <p:cNvSpPr txBox="1"/>
            <p:nvPr/>
          </p:nvSpPr>
          <p:spPr>
            <a:xfrm>
              <a:off x="879531" y="2571637"/>
              <a:ext cx="1836190" cy="1015042"/>
            </a:xfrm>
            <a:prstGeom prst="rect">
              <a:avLst/>
            </a:prstGeom>
            <a:noFill/>
          </p:spPr>
          <p:txBody>
            <a:bodyPr wrap="none">
              <a:spAutoFit/>
            </a:bodyPr>
            <a:lstStyle/>
            <a:p>
              <a:pPr algn="ctr">
                <a:defRPr/>
              </a:pPr>
              <a:r>
                <a:rPr lang="zh-CN" altLang="en-US" sz="3600" b="1" dirty="0">
                  <a:solidFill>
                    <a:schemeClr val="tx1">
                      <a:lumMod val="65000"/>
                      <a:lumOff val="35000"/>
                    </a:schemeClr>
                  </a:solidFill>
                  <a:latin typeface="+mj-ea"/>
                  <a:ea typeface="+mj-ea"/>
                </a:rPr>
                <a:t>目 录</a:t>
              </a:r>
              <a:endParaRPr lang="en-US" altLang="zh-CN" sz="3600" b="1" dirty="0">
                <a:solidFill>
                  <a:schemeClr val="tx1">
                    <a:lumMod val="65000"/>
                    <a:lumOff val="35000"/>
                  </a:schemeClr>
                </a:solidFill>
                <a:latin typeface="+mj-ea"/>
                <a:ea typeface="+mj-ea"/>
              </a:endParaRPr>
            </a:p>
            <a:p>
              <a:pPr algn="ctr">
                <a:defRPr/>
              </a:pPr>
              <a:r>
                <a:rPr lang="en-US" altLang="zh-CN" sz="2400" dirty="0">
                  <a:solidFill>
                    <a:schemeClr val="tx1">
                      <a:lumMod val="65000"/>
                      <a:lumOff val="35000"/>
                    </a:schemeClr>
                  </a:solidFill>
                  <a:latin typeface="+mj-ea"/>
                  <a:ea typeface="+mj-ea"/>
                </a:rPr>
                <a:t>CONTENTS</a:t>
              </a:r>
              <a:endParaRPr lang="en-US" altLang="zh-CN" sz="2400" dirty="0">
                <a:solidFill>
                  <a:schemeClr val="tx1">
                    <a:lumMod val="65000"/>
                    <a:lumOff val="35000"/>
                  </a:schemeClr>
                </a:solidFill>
                <a:latin typeface="+mj-ea"/>
                <a:ea typeface="+mj-ea"/>
              </a:endParaRPr>
            </a:p>
          </p:txBody>
        </p:sp>
      </p:grpSp>
      <p:sp>
        <p:nvSpPr>
          <p:cNvPr id="2" name="矩形 1"/>
          <p:cNvSpPr/>
          <p:nvPr/>
        </p:nvSpPr>
        <p:spPr>
          <a:xfrm>
            <a:off x="5724081" y="1074180"/>
            <a:ext cx="158411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任务描述</a:t>
            </a:r>
            <a:endPar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矩形 9"/>
          <p:cNvSpPr/>
          <p:nvPr/>
        </p:nvSpPr>
        <p:spPr>
          <a:xfrm>
            <a:off x="5724080" y="3180749"/>
            <a:ext cx="314833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任务实施</a:t>
            </a:r>
            <a:endPar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圆角矩形 11"/>
          <p:cNvSpPr>
            <a:spLocks noChangeAspect="1"/>
          </p:cNvSpPr>
          <p:nvPr/>
        </p:nvSpPr>
        <p:spPr>
          <a:xfrm rot="2700000">
            <a:off x="4883975" y="3173764"/>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圆角矩形 12"/>
          <p:cNvSpPr>
            <a:spLocks noChangeAspect="1"/>
          </p:cNvSpPr>
          <p:nvPr/>
        </p:nvSpPr>
        <p:spPr>
          <a:xfrm rot="2700000">
            <a:off x="4946205" y="3241074"/>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文本框 73"/>
          <p:cNvSpPr txBox="1">
            <a:spLocks noChangeArrowheads="1"/>
          </p:cNvSpPr>
          <p:nvPr/>
        </p:nvSpPr>
        <p:spPr bwMode="auto">
          <a:xfrm>
            <a:off x="4967795" y="3201704"/>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panose="02010803020104030203"/>
              </a:rPr>
              <a:t>3</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panose="02010803020104030203"/>
            </a:endParaRPr>
          </a:p>
        </p:txBody>
      </p:sp>
      <p:sp>
        <p:nvSpPr>
          <p:cNvPr id="17" name="圆角矩形 11"/>
          <p:cNvSpPr>
            <a:spLocks noChangeAspect="1"/>
          </p:cNvSpPr>
          <p:nvPr/>
        </p:nvSpPr>
        <p:spPr>
          <a:xfrm rot="2700000">
            <a:off x="4843335" y="2136934"/>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圆角矩形 12"/>
          <p:cNvSpPr>
            <a:spLocks noChangeAspect="1"/>
          </p:cNvSpPr>
          <p:nvPr/>
        </p:nvSpPr>
        <p:spPr>
          <a:xfrm rot="2700000">
            <a:off x="4906200" y="2204244"/>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文本框 73"/>
          <p:cNvSpPr txBox="1">
            <a:spLocks noChangeArrowheads="1"/>
          </p:cNvSpPr>
          <p:nvPr/>
        </p:nvSpPr>
        <p:spPr bwMode="auto">
          <a:xfrm>
            <a:off x="4927790" y="2165509"/>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panose="02010803020104030203"/>
              </a:rPr>
              <a:t>2</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panose="02010803020104030203"/>
            </a:endParaRPr>
          </a:p>
        </p:txBody>
      </p:sp>
      <p:sp>
        <p:nvSpPr>
          <p:cNvPr id="15" name="矩形 14"/>
          <p:cNvSpPr/>
          <p:nvPr/>
        </p:nvSpPr>
        <p:spPr>
          <a:xfrm>
            <a:off x="5724080" y="2083749"/>
            <a:ext cx="1415772" cy="461665"/>
          </a:xfrm>
          <a:prstGeom prst="rect">
            <a:avLst/>
          </a:prstGeom>
        </p:spPr>
        <p:txBody>
          <a:bodyPr wrap="none">
            <a:spAutoFit/>
          </a:bodyPr>
          <a:lstStyle/>
          <a:p>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知识储备</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70"/>
          <p:cNvGrpSpPr/>
          <p:nvPr/>
        </p:nvGrpSpPr>
        <p:grpSpPr bwMode="auto">
          <a:xfrm>
            <a:off x="4839140" y="1085109"/>
            <a:ext cx="538163" cy="504825"/>
            <a:chOff x="5736000" y="890035"/>
            <a:chExt cx="720000" cy="721684"/>
          </a:xfrm>
        </p:grpSpPr>
        <p:sp>
          <p:nvSpPr>
            <p:cNvPr id="4" name="圆角矩形 3"/>
            <p:cNvSpPr>
              <a:spLocks noChangeAspect="1"/>
            </p:cNvSpPr>
            <p:nvPr/>
          </p:nvSpPr>
          <p:spPr>
            <a:xfrm rot="2700000">
              <a:off x="5735158" y="890877"/>
              <a:ext cx="721684" cy="72000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圆角矩形 5"/>
            <p:cNvSpPr>
              <a:spLocks noChangeAspect="1"/>
            </p:cNvSpPr>
            <p:nvPr/>
          </p:nvSpPr>
          <p:spPr>
            <a:xfrm rot="2700000">
              <a:off x="5824874" y="981142"/>
              <a:ext cx="540128" cy="539469"/>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73"/>
            <p:cNvSpPr txBox="1">
              <a:spLocks noChangeArrowheads="1"/>
            </p:cNvSpPr>
            <p:nvPr/>
          </p:nvSpPr>
          <p:spPr bwMode="auto">
            <a:xfrm>
              <a:off x="5870610" y="906828"/>
              <a:ext cx="448657" cy="571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panose="02010803020104030203"/>
                </a:rPr>
                <a:t>1</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panose="02010803020104030203"/>
              </a:endParaRPr>
            </a:p>
          </p:txBody>
        </p:sp>
      </p:grpSp>
      <p:sp>
        <p:nvSpPr>
          <p:cNvPr id="20" name="矩形 19"/>
          <p:cNvSpPr/>
          <p:nvPr/>
        </p:nvSpPr>
        <p:spPr>
          <a:xfrm>
            <a:off x="5724080" y="4142904"/>
            <a:ext cx="3148330" cy="461665"/>
          </a:xfrm>
          <a:prstGeom prst="rect">
            <a:avLst/>
          </a:prstGeom>
        </p:spPr>
        <p:txBody>
          <a:bodyPr wrap="square">
            <a:spAutoFit/>
          </a:bodyPr>
          <a:lstStyle/>
          <a:p>
            <a:pPr>
              <a:defRPr/>
            </a:pPr>
            <a:r>
              <a:rPr lang="zh-CN" altLang="en-US" sz="2400" dirty="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任务总结</a:t>
            </a:r>
            <a:endPar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圆角矩形 20"/>
          <p:cNvSpPr>
            <a:spLocks noChangeAspect="1"/>
          </p:cNvSpPr>
          <p:nvPr/>
        </p:nvSpPr>
        <p:spPr>
          <a:xfrm rot="2700000">
            <a:off x="4883975" y="4135919"/>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圆角矩形 21"/>
          <p:cNvSpPr>
            <a:spLocks noChangeAspect="1"/>
          </p:cNvSpPr>
          <p:nvPr/>
        </p:nvSpPr>
        <p:spPr>
          <a:xfrm rot="2700000">
            <a:off x="4946205" y="4203229"/>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文本框 73"/>
          <p:cNvSpPr txBox="1">
            <a:spLocks noChangeArrowheads="1"/>
          </p:cNvSpPr>
          <p:nvPr/>
        </p:nvSpPr>
        <p:spPr bwMode="auto">
          <a:xfrm>
            <a:off x="4967795" y="4163859"/>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algn="ctr">
              <a:defRPr/>
            </a:pPr>
            <a:r>
              <a:rPr lang="en-US" altLang="zh-CN" sz="2000" dirty="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panose="02010803020104030203"/>
              </a:rPr>
              <a:t>4</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panose="02010803020104030203"/>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四、</a:t>
            </a:r>
            <a:r>
              <a:rPr lang="zh-CN" altLang="en-US" sz="2400" b="1" dirty="0">
                <a:solidFill>
                  <a:schemeClr val="accent5">
                    <a:lumMod val="50000"/>
                  </a:schemeClr>
                </a:solidFill>
                <a:latin typeface="+mn-ea"/>
                <a:ea typeface="+mn-ea"/>
              </a:rPr>
              <a:t>任务总结</a:t>
            </a:r>
            <a:endParaRPr lang="zh-CN" altLang="en-US" sz="2400" b="1" dirty="0">
              <a:solidFill>
                <a:schemeClr val="accent5">
                  <a:lumMod val="50000"/>
                </a:schemeClr>
              </a:solidFill>
              <a:latin typeface="+mn-ea"/>
              <a:ea typeface="+mn-ea"/>
            </a:endParaRPr>
          </a:p>
        </p:txBody>
      </p:sp>
      <p:sp>
        <p:nvSpPr>
          <p:cNvPr id="5" name="文本框 4"/>
          <p:cNvSpPr txBox="1"/>
          <p:nvPr/>
        </p:nvSpPr>
        <p:spPr>
          <a:xfrm>
            <a:off x="349885" y="1131570"/>
            <a:ext cx="8369935" cy="2812415"/>
          </a:xfrm>
          <a:prstGeom prst="rect">
            <a:avLst/>
          </a:prstGeom>
          <a:noFill/>
        </p:spPr>
        <p:txBody>
          <a:bodyPr wrap="square" rtlCol="0" anchor="t">
            <a:noAutofit/>
          </a:bodyPr>
          <a:lstStyle/>
          <a:p>
            <a:pPr marL="0" indent="0" latinLnBrk="0">
              <a:lnSpc>
                <a:spcPct val="150000"/>
              </a:lnSpc>
              <a:buFont typeface="Wingdings" panose="05000000000000000000" charset="0"/>
              <a:buNone/>
            </a:pPr>
            <a:r>
              <a:rPr dirty="0"/>
              <a:t>1.</a:t>
            </a:r>
            <a:r>
              <a:rPr dirty="0" smtClean="0"/>
              <a:t>汽车</a:t>
            </a:r>
            <a:r>
              <a:rPr lang="zh-CN" altLang="en-US" dirty="0" smtClean="0"/>
              <a:t>机油</a:t>
            </a:r>
            <a:r>
              <a:rPr dirty="0" err="1" smtClean="0"/>
              <a:t>压力传感器装在汽车的什么位置</a:t>
            </a:r>
            <a:r>
              <a:rPr dirty="0"/>
              <a:t>? </a:t>
            </a:r>
            <a:endParaRPr dirty="0"/>
          </a:p>
          <a:p>
            <a:pPr marL="0" indent="0" latinLnBrk="0">
              <a:lnSpc>
                <a:spcPct val="150000"/>
              </a:lnSpc>
              <a:buFont typeface="Wingdings" panose="05000000000000000000" charset="0"/>
              <a:buNone/>
            </a:pPr>
            <a:r>
              <a:rPr dirty="0"/>
              <a:t>2.</a:t>
            </a:r>
            <a:r>
              <a:rPr dirty="0" smtClean="0"/>
              <a:t>汽车</a:t>
            </a:r>
            <a:r>
              <a:rPr lang="zh-CN" altLang="en-US" dirty="0" smtClean="0"/>
              <a:t>机油</a:t>
            </a:r>
            <a:r>
              <a:rPr dirty="0" err="1" smtClean="0"/>
              <a:t>压力传感器的作用是什么</a:t>
            </a:r>
            <a:r>
              <a:rPr dirty="0"/>
              <a:t>?</a:t>
            </a:r>
            <a:endParaRPr dirty="0"/>
          </a:p>
          <a:p>
            <a:pPr marL="0" indent="0" latinLnBrk="0">
              <a:lnSpc>
                <a:spcPct val="150000"/>
              </a:lnSpc>
              <a:buFont typeface="Wingdings" panose="05000000000000000000" charset="0"/>
              <a:buNone/>
            </a:pPr>
            <a:r>
              <a:rPr dirty="0"/>
              <a:t>3.</a:t>
            </a:r>
            <a:r>
              <a:rPr dirty="0" smtClean="0"/>
              <a:t>汽车</a:t>
            </a:r>
            <a:r>
              <a:rPr lang="zh-CN" altLang="en-US" dirty="0" smtClean="0"/>
              <a:t>机油</a:t>
            </a:r>
            <a:r>
              <a:rPr dirty="0" err="1" smtClean="0"/>
              <a:t>压力传感器采用哪种压力传感器</a:t>
            </a:r>
            <a:r>
              <a:rPr dirty="0"/>
              <a:t>? </a:t>
            </a:r>
            <a:endParaRPr dirty="0"/>
          </a:p>
          <a:p>
            <a:pPr marL="0" indent="0" latinLnBrk="0">
              <a:lnSpc>
                <a:spcPct val="150000"/>
              </a:lnSpc>
              <a:buFont typeface="Wingdings" panose="05000000000000000000" charset="0"/>
              <a:buNone/>
            </a:pPr>
            <a:r>
              <a:rPr dirty="0"/>
              <a:t>4.</a:t>
            </a:r>
            <a:r>
              <a:rPr dirty="0" smtClean="0"/>
              <a:t>汽车</a:t>
            </a:r>
            <a:r>
              <a:rPr lang="zh-CN" altLang="en-US" dirty="0" smtClean="0"/>
              <a:t>机油</a:t>
            </a:r>
            <a:r>
              <a:rPr dirty="0" err="1" smtClean="0"/>
              <a:t>压力传感器的电路图</a:t>
            </a:r>
            <a:r>
              <a:rPr lang="zh-CN" dirty="0"/>
              <a:t>中有几根线电压各为多少</a:t>
            </a:r>
            <a:r>
              <a:rPr lang="zh-CN" dirty="0" smtClean="0"/>
              <a:t>？</a:t>
            </a:r>
            <a:endParaRPr lang="zh-CN"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1046440"/>
          </a:xfrm>
          <a:prstGeom prst="rect">
            <a:avLst/>
          </a:prstGeom>
          <a:noFill/>
        </p:spPr>
        <p:txBody>
          <a:bodyPr wrap="square">
            <a:spAutoFit/>
          </a:bodyPr>
          <a:lstStyle/>
          <a:p>
            <a:pPr>
              <a:defRPr/>
            </a:pPr>
            <a:r>
              <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任务描述</a:t>
            </a:r>
            <a:endPar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defRPr/>
            </a:pP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dirty="0" smtClean="0">
                  <a:solidFill>
                    <a:schemeClr val="accent1">
                      <a:lumMod val="50000"/>
                    </a:schemeClr>
                  </a:solidFill>
                  <a:latin typeface="Impact" panose="020B0806030902050204" pitchFamily="34" charset="0"/>
                  <a:ea typeface="华文细黑" panose="02010600040101010101" charset="-122"/>
                </a:rPr>
                <a:t>01</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a:t>
              </a:r>
              <a:r>
                <a:rPr lang="en-US" altLang="zh-CN" sz="1400" dirty="0" smtClean="0">
                  <a:solidFill>
                    <a:srgbClr val="7F7F7F"/>
                  </a:solidFill>
                  <a:latin typeface="华文细黑" panose="02010600040101010101" charset="-122"/>
                  <a:ea typeface="华文细黑" panose="02010600040101010101" charset="-122"/>
                </a:rPr>
                <a:t>One</a:t>
              </a:r>
              <a:endParaRPr lang="en-US" altLang="zh-CN" sz="1400" dirty="0" smtClean="0">
                <a:solidFill>
                  <a:srgbClr val="7F7F7F"/>
                </a:solidFill>
                <a:latin typeface="华文细黑" panose="02010600040101010101" charset="-122"/>
                <a:ea typeface="华文细黑" panose="02010600040101010101" charset="-122"/>
              </a:endParaRP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一、任务</a:t>
            </a:r>
            <a:r>
              <a:rPr lang="zh-CN" altLang="en-US" sz="2400" b="1" dirty="0">
                <a:solidFill>
                  <a:schemeClr val="accent5">
                    <a:lumMod val="50000"/>
                  </a:schemeClr>
                </a:solidFill>
                <a:latin typeface="+mn-ea"/>
                <a:ea typeface="+mn-ea"/>
              </a:rPr>
              <a:t>描述</a:t>
            </a:r>
            <a:endParaRPr lang="zh-CN" altLang="en-US" sz="2400" b="1" dirty="0">
              <a:solidFill>
                <a:schemeClr val="accent5">
                  <a:lumMod val="50000"/>
                </a:schemeClr>
              </a:solidFill>
              <a:latin typeface="+mn-ea"/>
              <a:ea typeface="+mn-ea"/>
            </a:endParaRPr>
          </a:p>
        </p:txBody>
      </p:sp>
      <p:sp>
        <p:nvSpPr>
          <p:cNvPr id="2" name="矩形 1"/>
          <p:cNvSpPr/>
          <p:nvPr/>
        </p:nvSpPr>
        <p:spPr>
          <a:xfrm>
            <a:off x="755650" y="3580130"/>
            <a:ext cx="8122920" cy="1168400"/>
          </a:xfrm>
          <a:prstGeom prst="rect">
            <a:avLst/>
          </a:prstGeom>
        </p:spPr>
        <p:txBody>
          <a:bodyPr wrap="square">
            <a:spAutoFit/>
          </a:bodyPr>
          <a:lstStyle/>
          <a:p>
            <a:pPr marL="285750" indent="-285750" algn="just">
              <a:lnSpc>
                <a:spcPct val="175000"/>
              </a:lnSpc>
              <a:spcAft>
                <a:spcPts val="0"/>
              </a:spcAft>
              <a:buFont typeface="Arial" panose="020B0604020202020204" pitchFamily="34" charset="0"/>
              <a:buChar char="•"/>
            </a:pP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关键知识点</a:t>
            </a:r>
            <a:r>
              <a:rPr lang="zh-CN" altLang="zh-CN" sz="2000" kern="1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smtClean="0">
                <a:latin typeface="微软雅黑" panose="020B0503020204020204" pitchFamily="34" charset="-122"/>
                <a:ea typeface="微软雅黑" panose="020B0503020204020204" pitchFamily="34" charset="-122"/>
                <a:cs typeface="Times New Roman" panose="02020603050405020304" pitchFamily="18" charset="0"/>
              </a:rPr>
              <a:t>机油</a:t>
            </a:r>
            <a:r>
              <a:rPr lang="zh-CN" altLang="zh-CN" sz="2000" kern="100" dirty="0" smtClean="0">
                <a:latin typeface="微软雅黑" panose="020B0503020204020204" pitchFamily="34" charset="-122"/>
                <a:ea typeface="微软雅黑" panose="020B0503020204020204" pitchFamily="34" charset="-122"/>
                <a:cs typeface="Times New Roman" panose="02020603050405020304" pitchFamily="18" charset="0"/>
              </a:rPr>
              <a:t>压力传感器</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的位置、作用、电路图。</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gn="just">
              <a:lnSpc>
                <a:spcPct val="175000"/>
              </a:lnSpc>
              <a:spcAft>
                <a:spcPts val="0"/>
              </a:spcAft>
              <a:buFont typeface="Arial" panose="020B0604020202020204" pitchFamily="34" charset="0"/>
              <a:buChar char="•"/>
            </a:pP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关键技能点:</a:t>
            </a:r>
            <a:r>
              <a:rPr lang="zh-CN" altLang="zh-CN" sz="2000" kern="100" dirty="0" smtClean="0">
                <a:latin typeface="微软雅黑" panose="020B0503020204020204" pitchFamily="34" charset="-122"/>
                <a:ea typeface="微软雅黑" panose="020B0503020204020204" pitchFamily="34" charset="-122"/>
                <a:cs typeface="Times New Roman" panose="02020603050405020304" pitchFamily="18" charset="0"/>
              </a:rPr>
              <a:t>检测</a:t>
            </a:r>
            <a:r>
              <a:rPr lang="zh-CN" altLang="en-US" sz="2000" kern="100" dirty="0" smtClean="0">
                <a:latin typeface="微软雅黑" panose="020B0503020204020204" pitchFamily="34" charset="-122"/>
                <a:ea typeface="微软雅黑" panose="020B0503020204020204" pitchFamily="34" charset="-122"/>
                <a:cs typeface="Times New Roman" panose="02020603050405020304" pitchFamily="18" charset="0"/>
              </a:rPr>
              <a:t>机油</a:t>
            </a:r>
            <a:r>
              <a:rPr lang="zh-CN" altLang="zh-CN" sz="2000" kern="100" dirty="0" smtClean="0">
                <a:latin typeface="微软雅黑" panose="020B0503020204020204" pitchFamily="34" charset="-122"/>
                <a:ea typeface="微软雅黑" panose="020B0503020204020204" pitchFamily="34" charset="-122"/>
                <a:cs typeface="Times New Roman" panose="02020603050405020304" pitchFamily="18" charset="0"/>
              </a:rPr>
              <a:t>压力传感器</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是否正常。</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文本框 4"/>
          <p:cNvSpPr txBox="1"/>
          <p:nvPr/>
        </p:nvSpPr>
        <p:spPr>
          <a:xfrm>
            <a:off x="755650" y="771525"/>
            <a:ext cx="7595235" cy="2531527"/>
          </a:xfrm>
          <a:prstGeom prst="rect">
            <a:avLst/>
          </a:prstGeom>
          <a:noFill/>
        </p:spPr>
        <p:txBody>
          <a:bodyPr wrap="square" rtlCol="0" anchor="t">
            <a:spAutoFit/>
          </a:bodyPr>
          <a:lstStyle/>
          <a:p>
            <a:pPr>
              <a:lnSpc>
                <a:spcPct val="150000"/>
              </a:lnSpc>
            </a:pPr>
            <a:r>
              <a:rPr lang="en-US" altLang="zh-CN" dirty="0"/>
              <a:t>       </a:t>
            </a:r>
            <a:r>
              <a:rPr lang="zh-CN" altLang="en-US" dirty="0" smtClean="0"/>
              <a:t>有</a:t>
            </a:r>
            <a:r>
              <a:rPr lang="zh-CN" altLang="en-US" dirty="0"/>
              <a:t>一辆轿车配备</a:t>
            </a:r>
            <a:r>
              <a:rPr lang="en-US" altLang="zh-CN" dirty="0"/>
              <a:t>2.0 L </a:t>
            </a:r>
            <a:r>
              <a:rPr lang="zh-CN" altLang="en-US" dirty="0"/>
              <a:t>发动机、</a:t>
            </a:r>
            <a:r>
              <a:rPr lang="en-US" altLang="zh-CN" dirty="0"/>
              <a:t>CVT </a:t>
            </a:r>
            <a:r>
              <a:rPr lang="zh-CN" altLang="en-US" dirty="0"/>
              <a:t>变速器</a:t>
            </a:r>
            <a:r>
              <a:rPr lang="en-US" altLang="zh-CN" dirty="0"/>
              <a:t>,</a:t>
            </a:r>
            <a:r>
              <a:rPr lang="zh-CN" altLang="en-US" dirty="0"/>
              <a:t>行驶里程约</a:t>
            </a:r>
            <a:r>
              <a:rPr lang="en-US" altLang="zh-CN" dirty="0"/>
              <a:t>190 000 km</a:t>
            </a:r>
            <a:r>
              <a:rPr lang="zh-CN" altLang="en-US" dirty="0"/>
              <a:t>。车主反映该车</a:t>
            </a:r>
            <a:r>
              <a:rPr lang="zh-CN" altLang="en-US" dirty="0"/>
              <a:t>在冷启动</a:t>
            </a:r>
            <a:r>
              <a:rPr lang="zh-CN" altLang="en-US" dirty="0"/>
              <a:t>后机油压力警告灯能正常熄灭</a:t>
            </a:r>
            <a:r>
              <a:rPr lang="en-US" altLang="zh-CN" dirty="0"/>
              <a:t>,</a:t>
            </a:r>
            <a:r>
              <a:rPr lang="zh-CN" altLang="en-US" dirty="0"/>
              <a:t>但是当车辆行驶一段路程且发动机温度上升后</a:t>
            </a:r>
            <a:r>
              <a:rPr lang="en-US" altLang="zh-CN" dirty="0"/>
              <a:t>,</a:t>
            </a:r>
            <a:r>
              <a:rPr lang="zh-CN" altLang="en-US" dirty="0"/>
              <a:t>机油</a:t>
            </a:r>
            <a:r>
              <a:rPr lang="zh-CN" altLang="en-US" dirty="0"/>
              <a:t>压力警告灯便会亮起。此时</a:t>
            </a:r>
            <a:r>
              <a:rPr lang="en-US" altLang="zh-CN" dirty="0"/>
              <a:t>,</a:t>
            </a:r>
            <a:r>
              <a:rPr lang="zh-CN" altLang="en-US" dirty="0"/>
              <a:t>若将发动机熄火后再重新启动</a:t>
            </a:r>
            <a:r>
              <a:rPr lang="en-US" altLang="zh-CN" dirty="0"/>
              <a:t>,</a:t>
            </a:r>
            <a:r>
              <a:rPr lang="zh-CN" altLang="en-US" dirty="0"/>
              <a:t>机油压力警告灯又</a:t>
            </a:r>
            <a:r>
              <a:rPr lang="zh-CN" altLang="en-US" dirty="0"/>
              <a:t>会熄灭</a:t>
            </a:r>
            <a:r>
              <a:rPr lang="zh-CN" altLang="en-US" dirty="0"/>
              <a:t>。现在需要判断该车的机油压力传感器是否正常。你能识别机油压力传感器吗</a:t>
            </a:r>
            <a:r>
              <a:rPr lang="en-US" altLang="zh-CN" dirty="0" smtClean="0"/>
              <a:t>?</a:t>
            </a:r>
            <a:endParaRPr lang="en-US" altLang="zh-CN" dirty="0" smtClean="0"/>
          </a:p>
          <a:p>
            <a:pPr>
              <a:lnSpc>
                <a:spcPct val="150000"/>
              </a:lnSpc>
            </a:pPr>
            <a:r>
              <a:rPr lang="en-US" altLang="zh-CN" dirty="0"/>
              <a:t> </a:t>
            </a:r>
            <a:r>
              <a:rPr lang="en-US" altLang="zh-CN" dirty="0" smtClean="0"/>
              <a:t>     </a:t>
            </a:r>
            <a:r>
              <a:rPr lang="zh-CN" altLang="en-US" dirty="0" smtClean="0"/>
              <a:t>本</a:t>
            </a:r>
            <a:r>
              <a:rPr lang="zh-CN" altLang="en-US" dirty="0"/>
              <a:t>任务需要</a:t>
            </a:r>
            <a:r>
              <a:rPr lang="zh-CN" altLang="en-US" dirty="0" smtClean="0"/>
              <a:t>了解</a:t>
            </a:r>
            <a:r>
              <a:rPr lang="zh-CN" altLang="en-US" dirty="0"/>
              <a:t>机油压力传感器</a:t>
            </a:r>
            <a:r>
              <a:rPr lang="zh-CN" altLang="en-US" dirty="0" smtClean="0"/>
              <a:t>的</a:t>
            </a:r>
            <a:r>
              <a:rPr lang="zh-CN" altLang="en-US" dirty="0"/>
              <a:t>位置、</a:t>
            </a:r>
            <a:r>
              <a:rPr lang="zh-CN" altLang="en-US" dirty="0" smtClean="0"/>
              <a:t>作用、</a:t>
            </a:r>
            <a:r>
              <a:rPr lang="zh-CN" altLang="en-US" dirty="0"/>
              <a:t>电路图和检测方法。</a:t>
            </a:r>
            <a:endParaRPr lang="en-US" altLang="zh-CN"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1045210"/>
          </a:xfrm>
          <a:prstGeom prst="rect">
            <a:avLst/>
          </a:prstGeom>
          <a:noFill/>
        </p:spPr>
        <p:txBody>
          <a:bodyPr wrap="square">
            <a:spAutoFit/>
          </a:bodyPr>
          <a:lstStyle/>
          <a:p>
            <a:pPr>
              <a:defRPr/>
            </a:pPr>
            <a:r>
              <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知识储备</a:t>
            </a:r>
            <a:endPar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defRPr/>
            </a:pP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dirty="0" smtClean="0">
                  <a:solidFill>
                    <a:schemeClr val="accent1">
                      <a:lumMod val="50000"/>
                    </a:schemeClr>
                  </a:solidFill>
                  <a:latin typeface="Impact" panose="020B0806030902050204" pitchFamily="34" charset="0"/>
                  <a:ea typeface="华文细黑" panose="02010600040101010101" charset="-122"/>
                </a:rPr>
                <a:t>02</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a:t>
              </a:r>
              <a:r>
                <a:rPr lang="en-US" altLang="zh-CN" sz="1400" dirty="0" smtClean="0">
                  <a:solidFill>
                    <a:srgbClr val="7F7F7F"/>
                  </a:solidFill>
                  <a:latin typeface="华文细黑" panose="02010600040101010101" charset="-122"/>
                  <a:ea typeface="华文细黑" panose="02010600040101010101" charset="-122"/>
                </a:rPr>
                <a:t>One</a:t>
              </a:r>
              <a:endParaRPr lang="en-US" altLang="zh-CN" sz="1400" dirty="0" smtClean="0">
                <a:solidFill>
                  <a:srgbClr val="7F7F7F"/>
                </a:solidFill>
                <a:latin typeface="华文细黑" panose="02010600040101010101" charset="-122"/>
                <a:ea typeface="华文细黑" panose="02010600040101010101" charset="-122"/>
              </a:endParaRP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endParaRPr lang="zh-CN" altLang="en-US" sz="2400" b="1" dirty="0">
              <a:solidFill>
                <a:schemeClr val="accent5">
                  <a:lumMod val="50000"/>
                </a:schemeClr>
              </a:solidFill>
              <a:latin typeface="+mn-ea"/>
              <a:ea typeface="+mn-ea"/>
            </a:endParaRPr>
          </a:p>
        </p:txBody>
      </p:sp>
      <p:pic>
        <p:nvPicPr>
          <p:cNvPr id="1026" name="Picture 2" descr="E:\编书\传感器技术应用\图6-3-1（右）.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20045" y="1779695"/>
            <a:ext cx="1728120" cy="1724132"/>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E:\编书\传感器技术应用\图6-3-1（左）.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3976" y="1923705"/>
            <a:ext cx="1720577" cy="1644529"/>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395710" y="762318"/>
            <a:ext cx="3339376" cy="369332"/>
          </a:xfrm>
          <a:prstGeom prst="rect">
            <a:avLst/>
          </a:prstGeom>
        </p:spPr>
        <p:txBody>
          <a:bodyPr wrap="none">
            <a:spAutoFit/>
          </a:bodyPr>
          <a:lstStyle/>
          <a:p>
            <a:r>
              <a:rPr lang="en-US" altLang="zh-CN" dirty="0"/>
              <a:t>(</a:t>
            </a:r>
            <a:r>
              <a:rPr lang="zh-CN" altLang="en-US" dirty="0"/>
              <a:t>一</a:t>
            </a:r>
            <a:r>
              <a:rPr lang="en-US" altLang="zh-CN" dirty="0"/>
              <a:t>)</a:t>
            </a:r>
            <a:r>
              <a:rPr lang="zh-CN" altLang="en-US" dirty="0"/>
              <a:t>汽车机油压力传感器的作用</a:t>
            </a:r>
            <a:endParaRPr lang="zh-CN" altLang="en-US" dirty="0"/>
          </a:p>
        </p:txBody>
      </p:sp>
      <p:sp>
        <p:nvSpPr>
          <p:cNvPr id="6" name="TextBox 5"/>
          <p:cNvSpPr txBox="1"/>
          <p:nvPr/>
        </p:nvSpPr>
        <p:spPr>
          <a:xfrm>
            <a:off x="683730" y="1131650"/>
            <a:ext cx="7632530" cy="923330"/>
          </a:xfrm>
          <a:prstGeom prst="rect">
            <a:avLst/>
          </a:prstGeom>
          <a:noFill/>
        </p:spPr>
        <p:txBody>
          <a:bodyPr wrap="square" rtlCol="0">
            <a:spAutoFit/>
          </a:bodyPr>
          <a:lstStyle/>
          <a:p>
            <a:r>
              <a:rPr lang="zh-CN" altLang="en-US" dirty="0" smtClean="0"/>
              <a:t>        发动机</a:t>
            </a:r>
            <a:r>
              <a:rPr lang="zh-CN" altLang="en-US" dirty="0"/>
              <a:t>润滑系统内机油压力的大小是利用机油压力传感器或者机油压力开关</a:t>
            </a:r>
            <a:r>
              <a:rPr lang="zh-CN" altLang="en-US" dirty="0" smtClean="0"/>
              <a:t>感知的</a:t>
            </a:r>
            <a:r>
              <a:rPr lang="en-US" altLang="zh-CN" dirty="0"/>
              <a:t>,</a:t>
            </a:r>
            <a:r>
              <a:rPr lang="zh-CN" altLang="en-US" dirty="0"/>
              <a:t>通过机油压力表或者机油压力指示灯来反映润滑系统内压力的状况。</a:t>
            </a:r>
            <a:endParaRPr lang="zh-CN" altLang="en-US" dirty="0"/>
          </a:p>
        </p:txBody>
      </p:sp>
      <p:sp>
        <p:nvSpPr>
          <p:cNvPr id="7" name="TextBox 6"/>
          <p:cNvSpPr txBox="1"/>
          <p:nvPr/>
        </p:nvSpPr>
        <p:spPr>
          <a:xfrm>
            <a:off x="611725" y="3675581"/>
            <a:ext cx="7704535" cy="923330"/>
          </a:xfrm>
          <a:prstGeom prst="rect">
            <a:avLst/>
          </a:prstGeom>
          <a:noFill/>
        </p:spPr>
        <p:txBody>
          <a:bodyPr wrap="square" rtlCol="0">
            <a:spAutoFit/>
          </a:bodyPr>
          <a:lstStyle/>
          <a:p>
            <a:r>
              <a:rPr lang="zh-CN" altLang="en-US" dirty="0" smtClean="0"/>
              <a:t>       大部分</a:t>
            </a:r>
            <a:r>
              <a:rPr lang="zh-CN" altLang="en-US" dirty="0"/>
              <a:t>车辆机油压力指示灯都分为红灯和黄灯当机油压力指示灯亮时</a:t>
            </a:r>
            <a:r>
              <a:rPr lang="en-US" altLang="zh-CN" dirty="0"/>
              <a:t>,</a:t>
            </a:r>
            <a:r>
              <a:rPr lang="zh-CN" altLang="en-US" dirty="0"/>
              <a:t>代表此时</a:t>
            </a:r>
            <a:r>
              <a:rPr lang="zh-CN" altLang="en-US" dirty="0" smtClean="0"/>
              <a:t>发动机</a:t>
            </a:r>
            <a:r>
              <a:rPr lang="zh-CN" altLang="en-US" dirty="0"/>
              <a:t>机油液位已经低于正常液位的最低限</a:t>
            </a:r>
            <a:r>
              <a:rPr lang="en-US" altLang="zh-CN" dirty="0"/>
              <a:t>,</a:t>
            </a:r>
            <a:r>
              <a:rPr lang="zh-CN" altLang="en-US" dirty="0"/>
              <a:t>机油压力已经出现不足的情况</a:t>
            </a:r>
            <a:r>
              <a:rPr lang="en-US" altLang="zh-CN" dirty="0"/>
              <a:t>,</a:t>
            </a:r>
            <a:r>
              <a:rPr lang="zh-CN" altLang="en-US" dirty="0"/>
              <a:t>发动机</a:t>
            </a:r>
            <a:r>
              <a:rPr lang="zh-CN" altLang="en-US" dirty="0" smtClean="0"/>
              <a:t>必须停止</a:t>
            </a:r>
            <a:r>
              <a:rPr lang="zh-CN" altLang="en-US" dirty="0"/>
              <a:t>运转</a:t>
            </a:r>
            <a:r>
              <a:rPr lang="en-US" altLang="zh-CN" dirty="0"/>
              <a:t>,</a:t>
            </a:r>
            <a:r>
              <a:rPr lang="zh-CN" altLang="en-US" dirty="0"/>
              <a:t>以免</a:t>
            </a:r>
            <a:r>
              <a:rPr lang="zh-CN" altLang="en-US" dirty="0" smtClean="0"/>
              <a:t>损坏</a:t>
            </a:r>
            <a:r>
              <a:rPr lang="zh-CN" altLang="en-US" dirty="0"/>
              <a:t>。</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endParaRPr lang="zh-CN" altLang="en-US" sz="2400" b="1" dirty="0">
              <a:solidFill>
                <a:schemeClr val="accent5">
                  <a:lumMod val="50000"/>
                </a:schemeClr>
              </a:solidFill>
              <a:latin typeface="+mn-ea"/>
              <a:ea typeface="+mn-ea"/>
            </a:endParaRPr>
          </a:p>
        </p:txBody>
      </p:sp>
      <p:sp>
        <p:nvSpPr>
          <p:cNvPr id="3" name="矩形 2"/>
          <p:cNvSpPr/>
          <p:nvPr/>
        </p:nvSpPr>
        <p:spPr>
          <a:xfrm>
            <a:off x="467715" y="771625"/>
            <a:ext cx="4031873" cy="369332"/>
          </a:xfrm>
          <a:prstGeom prst="rect">
            <a:avLst/>
          </a:prstGeom>
        </p:spPr>
        <p:txBody>
          <a:bodyPr wrap="none">
            <a:spAutoFit/>
          </a:bodyPr>
          <a:lstStyle/>
          <a:p>
            <a:r>
              <a:rPr lang="en-US" altLang="zh-CN" dirty="0"/>
              <a:t>(</a:t>
            </a:r>
            <a:r>
              <a:rPr lang="zh-CN" altLang="en-US" dirty="0"/>
              <a:t>二</a:t>
            </a:r>
            <a:r>
              <a:rPr lang="en-US" altLang="zh-CN" dirty="0"/>
              <a:t>)</a:t>
            </a:r>
            <a:r>
              <a:rPr lang="zh-CN" altLang="en-US" dirty="0"/>
              <a:t>汽车机油压力传感器的外观及位置</a:t>
            </a:r>
            <a:endParaRPr lang="zh-CN" altLang="en-US" dirty="0"/>
          </a:p>
        </p:txBody>
      </p:sp>
      <p:sp>
        <p:nvSpPr>
          <p:cNvPr id="4" name="矩形 3"/>
          <p:cNvSpPr/>
          <p:nvPr/>
        </p:nvSpPr>
        <p:spPr>
          <a:xfrm>
            <a:off x="971750" y="1275660"/>
            <a:ext cx="7272505" cy="923330"/>
          </a:xfrm>
          <a:prstGeom prst="rect">
            <a:avLst/>
          </a:prstGeom>
        </p:spPr>
        <p:txBody>
          <a:bodyPr wrap="square">
            <a:spAutoFit/>
          </a:bodyPr>
          <a:lstStyle/>
          <a:p>
            <a:r>
              <a:rPr lang="zh-CN" altLang="en-US" dirty="0" smtClean="0"/>
              <a:t>        汽车</a:t>
            </a:r>
            <a:r>
              <a:rPr lang="zh-CN" altLang="en-US" dirty="0"/>
              <a:t>机油压力传感器通常安装在</a:t>
            </a:r>
            <a:r>
              <a:rPr lang="zh-CN" altLang="en-US" dirty="0" smtClean="0"/>
              <a:t>汽车</a:t>
            </a:r>
            <a:r>
              <a:rPr lang="zh-CN" altLang="en-US" dirty="0"/>
              <a:t>发动机缸体的主油道上</a:t>
            </a:r>
            <a:r>
              <a:rPr lang="en-US" altLang="zh-CN" dirty="0" smtClean="0"/>
              <a:t>,</a:t>
            </a:r>
            <a:r>
              <a:rPr lang="zh-CN" altLang="en-US" dirty="0" smtClean="0"/>
              <a:t> 用于</a:t>
            </a:r>
            <a:r>
              <a:rPr lang="zh-CN" altLang="en-US" dirty="0"/>
              <a:t>检测发动机机油压力值的大小。当</a:t>
            </a:r>
            <a:r>
              <a:rPr lang="zh-CN" altLang="en-US" dirty="0" smtClean="0"/>
              <a:t>压力</a:t>
            </a:r>
            <a:r>
              <a:rPr lang="zh-CN" altLang="en-US" dirty="0"/>
              <a:t>值低于某一规定值时</a:t>
            </a:r>
            <a:r>
              <a:rPr lang="en-US" altLang="zh-CN" dirty="0"/>
              <a:t>,</a:t>
            </a:r>
            <a:r>
              <a:rPr lang="zh-CN" altLang="en-US" dirty="0"/>
              <a:t>机油压力指示灯点亮。</a:t>
            </a:r>
            <a:endParaRPr lang="zh-CN" altLang="en-US" dirty="0"/>
          </a:p>
        </p:txBody>
      </p:sp>
      <p:pic>
        <p:nvPicPr>
          <p:cNvPr id="2050" name="Picture 2" descr="E:\编书\传感器技术应用\图6-3-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211975" y="2757771"/>
            <a:ext cx="4589064" cy="1505109"/>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编书\传感器技术应用\图6-3-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740" y="2630493"/>
            <a:ext cx="3025257" cy="1759666"/>
          </a:xfrm>
          <a:prstGeom prst="rect">
            <a:avLst/>
          </a:prstGeom>
          <a:noFill/>
          <a:extLst>
            <a:ext uri="{909E8E84-426E-40DD-AFC4-6F175D3DCCD1}">
              <a14:hiddenFill xmlns:a14="http://schemas.microsoft.com/office/drawing/2010/main">
                <a:solidFill>
                  <a:srgbClr val="FFFFFF"/>
                </a:solidFill>
              </a14:hiddenFill>
            </a:ext>
          </a:extLst>
        </p:spPr>
      </p:pic>
      <p:sp>
        <p:nvSpPr>
          <p:cNvPr id="5" name="任意多边形 4"/>
          <p:cNvSpPr/>
          <p:nvPr/>
        </p:nvSpPr>
        <p:spPr>
          <a:xfrm>
            <a:off x="2032907" y="3731079"/>
            <a:ext cx="3175907" cy="1361673"/>
          </a:xfrm>
          <a:custGeom>
            <a:avLst/>
            <a:gdLst>
              <a:gd name="connsiteX0" fmla="*/ 0 w 3175907"/>
              <a:gd name="connsiteY0" fmla="*/ 0 h 1361673"/>
              <a:gd name="connsiteX1" fmla="*/ 1347107 w 3175907"/>
              <a:gd name="connsiteY1" fmla="*/ 898071 h 1361673"/>
              <a:gd name="connsiteX2" fmla="*/ 3175907 w 3175907"/>
              <a:gd name="connsiteY2" fmla="*/ 955221 h 1361673"/>
            </a:gdLst>
            <a:ahLst/>
            <a:cxnLst>
              <a:cxn ang="0">
                <a:pos x="connsiteX0" y="connsiteY0"/>
              </a:cxn>
              <a:cxn ang="0">
                <a:pos x="connsiteX1" y="connsiteY1"/>
              </a:cxn>
              <a:cxn ang="0">
                <a:pos x="connsiteX2" y="connsiteY2"/>
              </a:cxn>
            </a:cxnLst>
            <a:rect l="l" t="t" r="r" b="b"/>
            <a:pathLst>
              <a:path w="3175907" h="1361673">
                <a:moveTo>
                  <a:pt x="0" y="0"/>
                </a:moveTo>
                <a:cubicBezTo>
                  <a:pt x="408894" y="369434"/>
                  <a:pt x="817789" y="738868"/>
                  <a:pt x="1347107" y="898071"/>
                </a:cubicBezTo>
                <a:cubicBezTo>
                  <a:pt x="1876425" y="1057274"/>
                  <a:pt x="2929618" y="1821996"/>
                  <a:pt x="3175907" y="955221"/>
                </a:cubicBezTo>
              </a:path>
            </a:pathLst>
          </a:custGeom>
        </p:spPr>
        <p:txBody>
          <a:bodyPr rtlCol="0" anchor="ctr"/>
          <a:lstStyle/>
          <a:p>
            <a:pPr algn="ctr"/>
            <a:endParaRPr lang="zh-CN" altLang="en-US"/>
          </a:p>
        </p:txBody>
      </p:sp>
      <p:sp>
        <p:nvSpPr>
          <p:cNvPr id="9" name="任意多边形 8"/>
          <p:cNvSpPr/>
          <p:nvPr/>
        </p:nvSpPr>
        <p:spPr>
          <a:xfrm>
            <a:off x="4482193" y="547007"/>
            <a:ext cx="6020426" cy="3789834"/>
          </a:xfrm>
          <a:custGeom>
            <a:avLst/>
            <a:gdLst>
              <a:gd name="connsiteX0" fmla="*/ 0 w 6020426"/>
              <a:gd name="connsiteY0" fmla="*/ 0 h 3789834"/>
              <a:gd name="connsiteX1" fmla="*/ 1518557 w 6020426"/>
              <a:gd name="connsiteY1" fmla="*/ 1502229 h 3789834"/>
              <a:gd name="connsiteX2" fmla="*/ 3249386 w 6020426"/>
              <a:gd name="connsiteY2" fmla="*/ 620486 h 3789834"/>
              <a:gd name="connsiteX3" fmla="*/ 3412671 w 6020426"/>
              <a:gd name="connsiteY3" fmla="*/ 604157 h 3789834"/>
              <a:gd name="connsiteX4" fmla="*/ 3722914 w 6020426"/>
              <a:gd name="connsiteY4" fmla="*/ 1681843 h 3789834"/>
              <a:gd name="connsiteX5" fmla="*/ 1249136 w 6020426"/>
              <a:gd name="connsiteY5" fmla="*/ 1543050 h 3789834"/>
              <a:gd name="connsiteX6" fmla="*/ 922564 w 6020426"/>
              <a:gd name="connsiteY6" fmla="*/ 816429 h 3789834"/>
              <a:gd name="connsiteX7" fmla="*/ 5935436 w 6020426"/>
              <a:gd name="connsiteY7" fmla="*/ 2645229 h 3789834"/>
              <a:gd name="connsiteX8" fmla="*/ 3967843 w 6020426"/>
              <a:gd name="connsiteY8" fmla="*/ 3143250 h 3789834"/>
              <a:gd name="connsiteX9" fmla="*/ 2530928 w 6020426"/>
              <a:gd name="connsiteY9" fmla="*/ 3763736 h 3789834"/>
              <a:gd name="connsiteX10" fmla="*/ 1608364 w 6020426"/>
              <a:gd name="connsiteY10" fmla="*/ 2204357 h 3789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20426" h="3789834">
                <a:moveTo>
                  <a:pt x="0" y="0"/>
                </a:moveTo>
                <a:cubicBezTo>
                  <a:pt x="488496" y="699407"/>
                  <a:pt x="976993" y="1398815"/>
                  <a:pt x="1518557" y="1502229"/>
                </a:cubicBezTo>
                <a:cubicBezTo>
                  <a:pt x="2060121" y="1605643"/>
                  <a:pt x="2933700" y="770165"/>
                  <a:pt x="3249386" y="620486"/>
                </a:cubicBezTo>
                <a:cubicBezTo>
                  <a:pt x="3565072" y="470807"/>
                  <a:pt x="3333750" y="427264"/>
                  <a:pt x="3412671" y="604157"/>
                </a:cubicBezTo>
                <a:cubicBezTo>
                  <a:pt x="3491592" y="781050"/>
                  <a:pt x="4083503" y="1525361"/>
                  <a:pt x="3722914" y="1681843"/>
                </a:cubicBezTo>
                <a:cubicBezTo>
                  <a:pt x="3362325" y="1838325"/>
                  <a:pt x="1715861" y="1687286"/>
                  <a:pt x="1249136" y="1543050"/>
                </a:cubicBezTo>
                <a:cubicBezTo>
                  <a:pt x="782411" y="1398814"/>
                  <a:pt x="141514" y="632733"/>
                  <a:pt x="922564" y="816429"/>
                </a:cubicBezTo>
                <a:cubicBezTo>
                  <a:pt x="1703614" y="1000125"/>
                  <a:pt x="5427890" y="2257426"/>
                  <a:pt x="5935436" y="2645229"/>
                </a:cubicBezTo>
                <a:cubicBezTo>
                  <a:pt x="6442982" y="3033032"/>
                  <a:pt x="4535261" y="2956832"/>
                  <a:pt x="3967843" y="3143250"/>
                </a:cubicBezTo>
                <a:cubicBezTo>
                  <a:pt x="3400425" y="3329668"/>
                  <a:pt x="2924174" y="3920218"/>
                  <a:pt x="2530928" y="3763736"/>
                </a:cubicBezTo>
                <a:cubicBezTo>
                  <a:pt x="2137682" y="3607254"/>
                  <a:pt x="1967593" y="3031671"/>
                  <a:pt x="1608364" y="2204357"/>
                </a:cubicBezTo>
              </a:path>
            </a:pathLst>
          </a:custGeom>
        </p:spPr>
        <p:txBody>
          <a:bodyPr rtlCol="0" anchor="ctr"/>
          <a:lstStyle/>
          <a:p>
            <a:pPr algn="ctr"/>
            <a:endParaRPr lang="zh-CN" altLang="en-US"/>
          </a:p>
        </p:txBody>
      </p:sp>
      <p:sp>
        <p:nvSpPr>
          <p:cNvPr id="11" name="任意多边形 10"/>
          <p:cNvSpPr/>
          <p:nvPr/>
        </p:nvSpPr>
        <p:spPr>
          <a:xfrm>
            <a:off x="4196443" y="1061126"/>
            <a:ext cx="6066064" cy="3327657"/>
          </a:xfrm>
          <a:custGeom>
            <a:avLst/>
            <a:gdLst>
              <a:gd name="connsiteX0" fmla="*/ 0 w 6066064"/>
              <a:gd name="connsiteY0" fmla="*/ 2784253 h 3327657"/>
              <a:gd name="connsiteX1" fmla="*/ 1681843 w 6066064"/>
              <a:gd name="connsiteY1" fmla="*/ 3241453 h 3327657"/>
              <a:gd name="connsiteX2" fmla="*/ 2792186 w 6066064"/>
              <a:gd name="connsiteY2" fmla="*/ 1257531 h 3327657"/>
              <a:gd name="connsiteX3" fmla="*/ 5527221 w 6066064"/>
              <a:gd name="connsiteY3" fmla="*/ 179845 h 3327657"/>
              <a:gd name="connsiteX4" fmla="*/ 5535386 w 6066064"/>
              <a:gd name="connsiteY4" fmla="*/ 231 h 3327657"/>
              <a:gd name="connsiteX5" fmla="*/ 6066064 w 6066064"/>
              <a:gd name="connsiteY5" fmla="*/ 139024 h 332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66064" h="3327657">
                <a:moveTo>
                  <a:pt x="0" y="2784253"/>
                </a:moveTo>
                <a:cubicBezTo>
                  <a:pt x="608239" y="3140080"/>
                  <a:pt x="1216479" y="3495907"/>
                  <a:pt x="1681843" y="3241453"/>
                </a:cubicBezTo>
                <a:cubicBezTo>
                  <a:pt x="2147207" y="2986999"/>
                  <a:pt x="2151290" y="1767799"/>
                  <a:pt x="2792186" y="1257531"/>
                </a:cubicBezTo>
                <a:cubicBezTo>
                  <a:pt x="3433082" y="747263"/>
                  <a:pt x="5070021" y="389395"/>
                  <a:pt x="5527221" y="179845"/>
                </a:cubicBezTo>
                <a:cubicBezTo>
                  <a:pt x="5984421" y="-29705"/>
                  <a:pt x="5445579" y="7035"/>
                  <a:pt x="5535386" y="231"/>
                </a:cubicBezTo>
                <a:cubicBezTo>
                  <a:pt x="5625193" y="-6573"/>
                  <a:pt x="6066064" y="139024"/>
                  <a:pt x="6066064" y="139024"/>
                </a:cubicBezTo>
              </a:path>
            </a:pathLst>
          </a:custGeom>
        </p:spPr>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endParaRPr lang="zh-CN" altLang="en-US" sz="2400" b="1" dirty="0">
              <a:solidFill>
                <a:schemeClr val="accent5">
                  <a:lumMod val="50000"/>
                </a:schemeClr>
              </a:solidFill>
              <a:latin typeface="+mn-ea"/>
              <a:ea typeface="+mn-ea"/>
            </a:endParaRPr>
          </a:p>
        </p:txBody>
      </p:sp>
      <p:sp>
        <p:nvSpPr>
          <p:cNvPr id="3" name="矩形 2"/>
          <p:cNvSpPr/>
          <p:nvPr/>
        </p:nvSpPr>
        <p:spPr>
          <a:xfrm>
            <a:off x="539720" y="771625"/>
            <a:ext cx="2954655" cy="369332"/>
          </a:xfrm>
          <a:prstGeom prst="rect">
            <a:avLst/>
          </a:prstGeom>
        </p:spPr>
        <p:txBody>
          <a:bodyPr wrap="none">
            <a:spAutoFit/>
          </a:bodyPr>
          <a:lstStyle/>
          <a:p>
            <a:r>
              <a:rPr lang="zh-CN" altLang="en-US" dirty="0"/>
              <a:t>（三）机油压力传感器类型</a:t>
            </a:r>
            <a:endParaRPr lang="zh-CN" altLang="en-US" dirty="0"/>
          </a:p>
        </p:txBody>
      </p:sp>
      <p:sp>
        <p:nvSpPr>
          <p:cNvPr id="4" name="矩形 3"/>
          <p:cNvSpPr/>
          <p:nvPr/>
        </p:nvSpPr>
        <p:spPr>
          <a:xfrm>
            <a:off x="1043755" y="1694587"/>
            <a:ext cx="7344510" cy="1477328"/>
          </a:xfrm>
          <a:prstGeom prst="rect">
            <a:avLst/>
          </a:prstGeom>
        </p:spPr>
        <p:txBody>
          <a:bodyPr wrap="square">
            <a:spAutoFit/>
          </a:bodyPr>
          <a:lstStyle/>
          <a:p>
            <a:r>
              <a:rPr lang="zh-CN" altLang="en-US" dirty="0" smtClean="0"/>
              <a:t>       机油</a:t>
            </a:r>
            <a:r>
              <a:rPr lang="zh-CN" altLang="en-US" dirty="0"/>
              <a:t>压力传感器有压力开关式传感器、压阻应变式传感器、陶瓷压力传感器、扩散</a:t>
            </a:r>
            <a:r>
              <a:rPr lang="zh-CN" altLang="en-US" dirty="0" smtClean="0"/>
              <a:t>硅压力传感器</a:t>
            </a:r>
            <a:r>
              <a:rPr lang="zh-CN" altLang="en-US" dirty="0"/>
              <a:t>、蓝宝石压力传感器和压电式压力传感器等类型</a:t>
            </a:r>
            <a:r>
              <a:rPr lang="zh-CN" altLang="en-US" dirty="0" smtClean="0"/>
              <a:t>。</a:t>
            </a:r>
            <a:endParaRPr lang="en-US" altLang="zh-CN" dirty="0" smtClean="0"/>
          </a:p>
          <a:p>
            <a:r>
              <a:rPr lang="en-US" altLang="zh-CN" dirty="0"/>
              <a:t> </a:t>
            </a:r>
            <a:r>
              <a:rPr lang="en-US" altLang="zh-CN" dirty="0" smtClean="0"/>
              <a:t>      </a:t>
            </a:r>
            <a:r>
              <a:rPr lang="zh-CN" altLang="en-US" dirty="0" smtClean="0"/>
              <a:t>汽车</a:t>
            </a:r>
            <a:r>
              <a:rPr lang="zh-CN" altLang="en-US" dirty="0"/>
              <a:t>中主要使用</a:t>
            </a:r>
            <a:r>
              <a:rPr lang="zh-CN" altLang="en-US" dirty="0" smtClean="0"/>
              <a:t>压力开关式</a:t>
            </a:r>
            <a:r>
              <a:rPr lang="zh-CN" altLang="en-US" dirty="0"/>
              <a:t>传感器、陶瓷压力传感器和扩散硅压力传感器三种传感器。</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endParaRPr lang="zh-CN" altLang="en-US" sz="2400" b="1" dirty="0">
              <a:solidFill>
                <a:schemeClr val="accent5">
                  <a:lumMod val="50000"/>
                </a:schemeClr>
              </a:solidFill>
              <a:latin typeface="+mn-ea"/>
              <a:ea typeface="+mn-ea"/>
            </a:endParaRPr>
          </a:p>
        </p:txBody>
      </p:sp>
      <p:sp>
        <p:nvSpPr>
          <p:cNvPr id="3" name="矩形 2"/>
          <p:cNvSpPr/>
          <p:nvPr/>
        </p:nvSpPr>
        <p:spPr>
          <a:xfrm>
            <a:off x="470326" y="699620"/>
            <a:ext cx="2877711" cy="369332"/>
          </a:xfrm>
          <a:prstGeom prst="rect">
            <a:avLst/>
          </a:prstGeom>
        </p:spPr>
        <p:txBody>
          <a:bodyPr wrap="none">
            <a:spAutoFit/>
          </a:bodyPr>
          <a:lstStyle/>
          <a:p>
            <a:r>
              <a:rPr lang="en-US" altLang="zh-CN" dirty="0"/>
              <a:t>(</a:t>
            </a:r>
            <a:r>
              <a:rPr lang="zh-CN" altLang="en-US" dirty="0"/>
              <a:t>四</a:t>
            </a:r>
            <a:r>
              <a:rPr lang="en-US" altLang="zh-CN" dirty="0"/>
              <a:t>)</a:t>
            </a:r>
            <a:r>
              <a:rPr lang="zh-CN" altLang="en-US" dirty="0"/>
              <a:t>压力传感器的工作原理</a:t>
            </a:r>
            <a:endParaRPr lang="zh-CN" altLang="en-US" dirty="0"/>
          </a:p>
        </p:txBody>
      </p:sp>
      <p:sp>
        <p:nvSpPr>
          <p:cNvPr id="4" name="TextBox 3"/>
          <p:cNvSpPr txBox="1"/>
          <p:nvPr/>
        </p:nvSpPr>
        <p:spPr>
          <a:xfrm>
            <a:off x="899745" y="1168509"/>
            <a:ext cx="3816265" cy="1754326"/>
          </a:xfrm>
          <a:prstGeom prst="rect">
            <a:avLst/>
          </a:prstGeom>
          <a:noFill/>
        </p:spPr>
        <p:txBody>
          <a:bodyPr wrap="square" rtlCol="0">
            <a:spAutoFit/>
          </a:bodyPr>
          <a:lstStyle/>
          <a:p>
            <a:r>
              <a:rPr lang="en-US" altLang="zh-CN" dirty="0"/>
              <a:t>1.</a:t>
            </a:r>
            <a:r>
              <a:rPr lang="zh-CN" altLang="en-US" dirty="0"/>
              <a:t>压力开关式传感器的工作</a:t>
            </a:r>
            <a:r>
              <a:rPr lang="zh-CN" altLang="en-US" dirty="0" smtClean="0"/>
              <a:t>原理机油</a:t>
            </a:r>
            <a:r>
              <a:rPr lang="zh-CN" altLang="en-US" dirty="0"/>
              <a:t>压力开关由弹簧、膜片及触点组成。当无机油</a:t>
            </a:r>
            <a:r>
              <a:rPr lang="zh-CN" altLang="en-US" dirty="0" smtClean="0"/>
              <a:t>压力</a:t>
            </a:r>
            <a:r>
              <a:rPr lang="zh-CN" altLang="en-US" dirty="0"/>
              <a:t>或低压力作用时</a:t>
            </a:r>
            <a:r>
              <a:rPr lang="en-US" altLang="zh-CN" dirty="0"/>
              <a:t>,</a:t>
            </a:r>
            <a:r>
              <a:rPr lang="zh-CN" altLang="en-US" dirty="0"/>
              <a:t>弹簧推动膜片</a:t>
            </a:r>
            <a:r>
              <a:rPr lang="en-US" altLang="zh-CN" dirty="0"/>
              <a:t>,</a:t>
            </a:r>
            <a:r>
              <a:rPr lang="zh-CN" altLang="en-US" dirty="0"/>
              <a:t>触点处于</a:t>
            </a:r>
            <a:r>
              <a:rPr lang="en-US" altLang="zh-CN" dirty="0"/>
              <a:t>(ON)</a:t>
            </a:r>
            <a:r>
              <a:rPr lang="zh-CN" altLang="en-US" dirty="0"/>
              <a:t>闭合</a:t>
            </a:r>
            <a:r>
              <a:rPr lang="zh-CN" altLang="en-US" dirty="0" smtClean="0"/>
              <a:t>状态</a:t>
            </a:r>
            <a:r>
              <a:rPr lang="en-US" altLang="zh-CN" dirty="0"/>
              <a:t>;</a:t>
            </a:r>
            <a:r>
              <a:rPr lang="zh-CN" altLang="en-US" dirty="0"/>
              <a:t>当机油压力达到规定压力时</a:t>
            </a:r>
            <a:r>
              <a:rPr lang="en-US" altLang="zh-CN" dirty="0"/>
              <a:t>,</a:t>
            </a:r>
            <a:r>
              <a:rPr lang="zh-CN" altLang="en-US" dirty="0"/>
              <a:t>膜片克服弹簧作用力</a:t>
            </a:r>
            <a:r>
              <a:rPr lang="en-US" altLang="zh-CN" dirty="0"/>
              <a:t>,</a:t>
            </a:r>
            <a:r>
              <a:rPr lang="zh-CN" altLang="en-US" dirty="0" smtClean="0"/>
              <a:t>使触点</a:t>
            </a:r>
            <a:r>
              <a:rPr lang="zh-CN" altLang="en-US" dirty="0"/>
              <a:t>打开</a:t>
            </a:r>
            <a:r>
              <a:rPr lang="en-US" altLang="zh-CN" dirty="0"/>
              <a:t>(OFF</a:t>
            </a:r>
            <a:r>
              <a:rPr lang="en-US" altLang="zh-CN" dirty="0" smtClean="0"/>
              <a:t>)</a:t>
            </a:r>
            <a:r>
              <a:rPr lang="zh-CN" altLang="en-US" dirty="0" smtClean="0"/>
              <a:t>。</a:t>
            </a:r>
            <a:endParaRPr lang="zh-CN" altLang="en-US" dirty="0"/>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677603" y="1175200"/>
            <a:ext cx="2051790" cy="2445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PP_MARK_KEY" val="c86c0bdd-a085-4c00-ad47-77e99e34ecf3"/>
  <p:tag name="COMMONDATA" val="eyJoZGlkIjoiZWVjMzY5YzU5YzdkYTk4NzM0Yjc5NTBkNTMwY2U1NjgifQ=="/>
</p:tagLst>
</file>

<file path=ppt/theme/theme1.xml><?xml version="1.0" encoding="utf-8"?>
<a:theme xmlns:a="http://schemas.openxmlformats.org/drawingml/2006/main" name="自定义设计方案_2">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设计方案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455C8"/>
        </a:solidFill>
        <a:ln w="9525" cap="flat" cmpd="sng" algn="ctr">
          <a:noFill/>
          <a:prstDash val="solid"/>
          <a:round/>
          <a:headEnd type="none" w="med" len="med"/>
          <a:tailEnd type="none" w="med" len="med"/>
        </a:ln>
      </a:spPr>
      <a:bodyPr vert="horz" wrap="square" lIns="91440" tIns="45720" rIns="91440" bIns="45720" numCol="1" rtlCol="0"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sz="1800" b="0" i="0" u="none" strike="noStrike" cap="none" normalizeH="0" baseline="0" smtClean="0">
            <a:ln>
              <a:noFill/>
            </a:ln>
            <a:solidFill>
              <a:schemeClr val="tx1"/>
            </a:solidFill>
            <a:effectLst/>
            <a:latin typeface="Arial" panose="020B0604020202020204" pitchFamily="34" charset="0"/>
            <a:ea typeface="宋体" pitchFamily="2" charset="-122"/>
          </a:defRPr>
        </a:defPPr>
      </a:lstStyle>
    </a:spDef>
    <a:lnDef>
      <a:spPr bwMode="auto">
        <a:solidFill>
          <a:schemeClr val="accent1"/>
        </a:solidFill>
        <a:ln w="9525" cap="flat" cmpd="sng" algn="ctr">
          <a:solidFill>
            <a:schemeClr val="tx1"/>
          </a:solidFill>
          <a:prstDash val="solid"/>
          <a:round/>
          <a:headEnd type="none" w="med" len="med"/>
          <a:tailEnd type="none" w="med" len="med"/>
        </a:ln>
      </a:spPr>
      <a:bodyPr/>
      <a:lstStyle/>
    </a:lnDef>
  </a:objectDefaults>
  <a:extraClrSchemeLst>
    <a:extraClrScheme>
      <a:clrScheme name="自定义设计方案_2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_2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2035</Words>
  <Application>WPS Office WWO_base_provider_20221031101348-1857be321c</Application>
  <PresentationFormat>全屏显示(16:9)</PresentationFormat>
  <Paragraphs>152</Paragraphs>
  <Slides>21</Slides>
  <Notes>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21</vt:i4>
      </vt:variant>
    </vt:vector>
  </HeadingPairs>
  <TitlesOfParts>
    <vt:vector size="37" baseType="lpstr">
      <vt:lpstr>Arial</vt:lpstr>
      <vt:lpstr>宋体</vt:lpstr>
      <vt:lpstr>Wingdings</vt:lpstr>
      <vt:lpstr>汉仪书宋二KW</vt:lpstr>
      <vt:lpstr>微软雅黑</vt:lpstr>
      <vt:lpstr>汉仪旗黑KW 55S</vt:lpstr>
      <vt:lpstr>Times New Roman</vt:lpstr>
      <vt:lpstr>Aharoni</vt:lpstr>
      <vt:lpstr>华文细黑</vt:lpstr>
      <vt:lpstr>Impact</vt:lpstr>
      <vt:lpstr>Wingdings</vt:lpstr>
      <vt:lpstr>Kingsoft Confetti</vt:lpstr>
      <vt:lpstr>Noto Serif Devanagari</vt:lpstr>
      <vt:lpstr>Noto Serif CJK SC</vt:lpstr>
      <vt:lpstr>Kingsoft Stress</vt:lpstr>
      <vt:lpstr>自定义设计方案_2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wuwenjie</dc:creator>
  <cp:lastModifiedBy>雄</cp:lastModifiedBy>
  <dcterms:created xsi:type="dcterms:W3CDTF">2023-07-26T15:35:23Z</dcterms:created>
  <dcterms:modified xsi:type="dcterms:W3CDTF">2023-07-26T15:35:23Z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2052-0.0.0.0</vt:lpwstr>
  </property>
  <property fmtid="{D5CDD505-2E9C-101B-9397-08002B2CF9AE}" pid="3" name="KSORubyTemplateID">
    <vt:lpwstr>13</vt:lpwstr>
  </property>
  <property fmtid="{D5CDD505-2E9C-101B-9397-08002B2CF9AE}" pid="4" name="ICV">
    <vt:lpwstr>B96D5621462642DEAAF558EE5DEC6A58_13</vt:lpwstr>
  </property>
</Properties>
</file>