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58" r:id="rId4"/>
    <p:sldId id="261" r:id="rId5"/>
    <p:sldId id="260" r:id="rId6"/>
    <p:sldId id="304" r:id="rId7"/>
    <p:sldId id="263" r:id="rId8"/>
    <p:sldId id="262" r:id="rId9"/>
    <p:sldId id="305" r:id="rId10"/>
    <p:sldId id="264" r:id="rId11"/>
    <p:sldId id="306" r:id="rId12"/>
    <p:sldId id="307" r:id="rId13"/>
    <p:sldId id="265" r:id="rId14"/>
    <p:sldId id="308" r:id="rId15"/>
    <p:sldId id="266" r:id="rId16"/>
    <p:sldId id="309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310" r:id="rId49"/>
    <p:sldId id="298" r:id="rId50"/>
    <p:sldId id="312" r:id="rId51"/>
    <p:sldId id="313" r:id="rId52"/>
    <p:sldId id="314" r:id="rId53"/>
    <p:sldId id="299" r:id="rId54"/>
    <p:sldId id="311" r:id="rId55"/>
    <p:sldId id="300" r:id="rId56"/>
    <p:sldId id="301" r:id="rId5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609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8334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2870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f53d96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B46A64D-7A61-4B4E-B5FE-B9B9D7B038B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人体生理与健康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f53d96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FA5CD9A-C4CF-4F31-9085-5AE28F8BCEC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ec1138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81fd02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fec11384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d481fd028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人体生理与健康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C2A595C-7A9A-4D6C-5A15-088CC05764F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BFD367-9BEB-4D56-A645-E1BE72B1A3C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F3D69C1-26D7-4DDF-AAF6-352264E1468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0fec1138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481fd028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0fec11384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d481fd028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0_1#9928f6fde?vaa=1&amp;vcp=1&amp;vis=1&amp;pid=0fec11384&amp;color=0,0,0&amp;vtp=1&amp;vaab=1&amp;bt=1&amp;bbb=1&amp;hb=1"/>
          <p:cNvSpPr/>
          <p:nvPr/>
        </p:nvSpPr>
        <p:spPr>
          <a:xfrm>
            <a:off x="539496" y="120192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山东济宁·一模）激素调节是人体生命活动调节的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方式。下列相关描述不正确的是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2_1#9928f6fde.bracket?vaa=1&amp;vcp=1&amp;vis=1&amp;pid=0fec11384&amp;color=0,0,0&amp;vpa=3&amp;vtp=1&amp;vaab=1"/>
          <p:cNvSpPr/>
          <p:nvPr/>
        </p:nvSpPr>
        <p:spPr>
          <a:xfrm>
            <a:off x="5437821" y="186643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0_2#9928f6fde.choices?vaa=1&amp;vcp=1&amp;vis=1&amp;pid=0fec11384&amp;color=0,0,0&amp;vtp=1&amp;vaab=1&amp;bbb=1&amp;hb=1"/>
          <p:cNvSpPr/>
          <p:nvPr/>
        </p:nvSpPr>
        <p:spPr>
          <a:xfrm>
            <a:off x="539496" y="248494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A.若一青春期女孩第二性征发育不明显，可能是因输卵管堵塞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，雌性激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素无法排出导致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.甲状腺切除患者必须长期服用甲状腺激素类药物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.侏儒症、巨人症、肢端肥大症均是由同一激素引起的疾病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.某人血糖长期偏高，最有可能是胰岛出现异常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9928f6fde?vaa=1&amp;vcp=1&amp;vis=1&amp;pid=0fec11384&amp;color=0,0,0&amp;vtp=1&amp;vaab=1&amp;bbb=1&amp;hb=1">
            <a:extLst>
              <a:ext uri="{FF2B5EF4-FFF2-40B4-BE49-F238E27FC236}">
                <a16:creationId xmlns:a16="http://schemas.microsoft.com/office/drawing/2014/main" id="{6BAA0EE7-68CA-335F-560F-35B234560C1C}"/>
              </a:ext>
            </a:extLst>
          </p:cNvPr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解答此题要掌握人体激素的作用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激素是由内分泌腺的腺细胞所分泌的、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对人体有特殊作用的化学物质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。它在血液中含量极少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，但是对人体的新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陈代谢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、生长发育和生殖等生理活动，却起着重要的调节作用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。激素分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泌异常会引起人体患病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卵巢的功能是产生卵细胞并分泌雌性激素，雌性激素促进青春期女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孩第二性征发育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，若第二性征不明显，可能是卵巢发育有问题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。甲状腺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激素促进新陈代谢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，提高神经系统的兴奋性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，因病切除甲状腺的患者需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要长期服用甲状腺激素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。幼年时期生长激素分泌不足，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就会患侏儒症，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2542214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9928f6fde?vaa=1&amp;vcp=1&amp;vis=1&amp;pid=0fec11384&amp;color=0,0,0&amp;vtp=1&amp;vaab=1&amp;bbb=1&amp;hb=1">
            <a:extLst>
              <a:ext uri="{FF2B5EF4-FFF2-40B4-BE49-F238E27FC236}">
                <a16:creationId xmlns:a16="http://schemas.microsoft.com/office/drawing/2014/main" id="{B506425E-3FFA-3720-FCDD-D45A7D4FEE93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患者身材矮小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、但智力正常，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幼年时期生长激素分泌过多导致巨人症，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成年时期生长激素分泌过多导致肢端肥大症。胰岛素是唯一降血糖的激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，其化学本质是蛋白质，因此某人血糖长期偏高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，最有可能是胰岛出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现异常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3241441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dd14eef53?vaa=1&amp;vcp=1&amp;vis=1&amp;pid=0fec11384&amp;color=0,0,0&amp;mp=1&amp;vtp=1&amp;vaab=1&amp;bt=1&amp;bbb=1&amp;hb=1"/>
          <p:cNvSpPr/>
          <p:nvPr/>
        </p:nvSpPr>
        <p:spPr>
          <a:xfrm>
            <a:off x="539496" y="88061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四川泸州·二模）流行性感冒（简称流感）是一种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感病毒引起的、具有高度传染性的急性传染病。接种流感疫苗是预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感的有效措施。下列关于流感病毒和流感疫苗的叙述，正确的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5_1#dd14eef53.bracket?vaa=1&amp;vcp=1&amp;vis=1&amp;pid=0fec11384&amp;color=0,0,0&amp;mp=1&amp;vpa=4&amp;vtp=1&amp;vaab=1"/>
          <p:cNvSpPr/>
          <p:nvPr/>
        </p:nvSpPr>
        <p:spPr>
          <a:xfrm>
            <a:off x="10417715" y="219915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3_2#dd14eef53.choices?vaa=1&amp;vcp=1&amp;vis=1&amp;pid=0fec11384&amp;color=0,0,0&amp;vtp=1&amp;vaab=1&amp;bbb=1"/>
          <p:cNvSpPr/>
          <p:nvPr/>
        </p:nvSpPr>
        <p:spPr>
          <a:xfrm>
            <a:off x="539496" y="283712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A.流感病毒是一类能独立生活的动物病毒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B.当流感病毒侵入人体，机体首先通过特异性免疫进行防御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C.流感疫苗属于抗原，它能刺激机体产生特异性抗体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D.接种流感疫苗属于流感预防措施中的控制传染源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dd14eef53?vaa=1&amp;vcp=1&amp;vis=1&amp;pid=0fec11384&amp;color=0,0,0&amp;vtp=1&amp;vaab=1&amp;bbb=1&amp;hb=1">
            <a:extLst>
              <a:ext uri="{FF2B5EF4-FFF2-40B4-BE49-F238E27FC236}">
                <a16:creationId xmlns:a16="http://schemas.microsoft.com/office/drawing/2014/main" id="{C008EB35-1E52-DEE9-651F-A36E36B16C4C}"/>
              </a:ext>
            </a:extLst>
          </p:cNvPr>
          <p:cNvSpPr/>
          <p:nvPr/>
        </p:nvSpPr>
        <p:spPr>
          <a:xfrm>
            <a:off x="539496" y="55440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掌握传染病和免疫的知识及病毒的结构特点是解题的关键。病毒无细胞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，由蛋白质外壳和内部的遗传物质组成，故病毒不能独立生活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，必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须寄生在活细胞里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，一旦离开活细胞就会变成结晶体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。当流感病毒侵入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，机体首先通过第一道防线和第二道防线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，即非特异性免疫进行防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，当病原体侵入人体后，刺激淋巴细胞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，淋巴细胞可以产生一种抵抗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病原体的特殊蛋白质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，叫做抗体。抗原是引起人体产生抗体的物质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，抗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原包括进入人体的微生物等病原体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、异物、异体器官等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。传染病的预防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措施包括控制传染源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、切断传播途径、保护易感人群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，接种流感疫苗属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于流感预防措施中的保护易感人群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6598139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6_1#5c9a5acc2?vaa=1&amp;vcp=1&amp;vis=1&amp;pid=0fec11384&amp;color=0,0,0&amp;mp=1&amp;vtp=1&amp;vaab=1&amp;bt=1&amp;bbb=1&amp;hb=1"/>
          <p:cNvSpPr/>
          <p:nvPr/>
        </p:nvSpPr>
        <p:spPr>
          <a:xfrm>
            <a:off x="539496" y="155851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命题解读5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黑龙江牡丹江·一模）下列有关安全用药常识和急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救的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7_1#5c9a5acc2.bracket?vaa=1&amp;vcp=1&amp;vis=1&amp;pid=0fec11384&amp;color=0,0,0&amp;mp=1&amp;vpa=5&amp;vtp=1&amp;vaab=1"/>
          <p:cNvSpPr/>
          <p:nvPr/>
        </p:nvSpPr>
        <p:spPr>
          <a:xfrm>
            <a:off x="3290773" y="22230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4_BD.16_2#5c9a5acc2.choices?vaa=1&amp;vcp=1&amp;vis=1&amp;pid=0fec11384&amp;color=0,0,0&amp;vtp=1&amp;vaab=1&amp;bbb=1"/>
              <p:cNvSpPr/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A.标有“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OTC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”标识的药物，必须凭借处方才可以购买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.中药是纯天然的草药，没有副作用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.最常用的人工呼吸法是口对口吹气法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.动脉出血都能自行凝固止血，自己处理即可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4_BD.16_2#5c9a5acc2.choices?vaa=1&amp;vcp=1&amp;vis=1&amp;pid=0fec1138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5c9a5acc2?vaa=1&amp;vcp=1&amp;vis=1&amp;pid=0fec11384&amp;color=0,0,0&amp;vtp=1&amp;vaab=1&amp;bbb=1&amp;hb=1">
                <a:extLst>
                  <a:ext uri="{FF2B5EF4-FFF2-40B4-BE49-F238E27FC236}">
                    <a16:creationId xmlns:a16="http://schemas.microsoft.com/office/drawing/2014/main" id="{255AC948-3DF6-F9FC-6BDC-7191AD1346B1}"/>
                  </a:ext>
                </a:extLst>
              </p:cNvPr>
              <p:cNvSpPr/>
              <p:nvPr/>
            </p:nvSpPr>
            <p:spPr>
              <a:xfrm>
                <a:off x="539496" y="554400"/>
                <a:ext cx="11109960" cy="5811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endParaRPr lang="en-US" altLang="zh-CN" sz="2800" dirty="0"/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解答此题要掌握安全用药及常见的急救措施。安全用药就是根据患者个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人的病情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、体质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、家族遗传病史和药物的成分等全面情况准确的选择药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，真正做到“对症下药”，同时以适当的方法、适当的剂量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、适当的时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间准确用药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，注意该药物的禁忌、不良反应、相互作用等。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OTC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类药物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是非处方药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是无需医生处方即可在药店自行购买并使用的一类药物。 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是药三分毒”，中药对人体也有一定的副作用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；常用的人工呼吸方法主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要有口对口人工呼吸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、口对鼻人工呼吸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、仰卧压胸法或俯卧压胸法人工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呼吸等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，其中以口对口人工呼吸最常用。动脉出血时血色鲜红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，血液从</a:t>
                </a: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伤口处喷射而出或一股一股地涌出，应及时按压破裂血管近心端进行止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，毛细血管出血能自行凝固止血，自己处理即可。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5c9a5acc2?vaa=1&amp;vcp=1&amp;vis=1&amp;pid=0fec11384&amp;color=0,0,0&amp;vtp=1&amp;vaab=1&amp;bbb=1&amp;hb=1">
                <a:extLst>
                  <a:ext uri="{FF2B5EF4-FFF2-40B4-BE49-F238E27FC236}">
                    <a16:creationId xmlns:a16="http://schemas.microsoft.com/office/drawing/2014/main" id="{255AC948-3DF6-F9FC-6BDC-7191AD1346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11457"/>
              </a:xfrm>
              <a:prstGeom prst="rect">
                <a:avLst/>
              </a:prstGeom>
              <a:blipFill>
                <a:blip r:embed="rId2"/>
                <a:stretch>
                  <a:fillRect l="-1976" t="-1259" r="-878" b="-32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654253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18_1#3103e371b?htil=5&amp;vaa=1&amp;vcp=1&amp;vis=1&amp;pid=0fec1138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0232" y="572688"/>
            <a:ext cx="5019480" cy="262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18_2#3103e371b?htil=5&amp;vaa=1&amp;vcp=1&amp;vis=1&amp;pid=0fec11384&amp;color=0,0,0&amp;vtp=1&amp;vaab=1&amp;bt=1&amp;bbb=1&amp;hb=1&amp;hs=1"/>
          <p:cNvSpPr/>
          <p:nvPr/>
        </p:nvSpPr>
        <p:spPr>
          <a:xfrm>
            <a:off x="539496" y="554400"/>
            <a:ext cx="5559552" cy="347973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四川绵阳·模拟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常人在每天摄入800克食物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200毫升水的情况下，消化腺分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泌的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消化液的量大致如图所示。消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通过导管流入消化道，则消化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消化液含量最多的部位是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AN.20_1#3103e371b.bracket?vaa=1&amp;vcp=1&amp;vis=1&amp;pid=0fec11384&amp;color=0,0,0&amp;vpa=6&amp;vtp=1&amp;vaab=1"/>
          <p:cNvSpPr/>
          <p:nvPr/>
        </p:nvSpPr>
        <p:spPr>
          <a:xfrm>
            <a:off x="4088633" y="349953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4_BD.18_3#3103e371b.choices?vaa=1&amp;vcp=1&amp;vis=1&amp;pid=0fec11384&amp;color=0,0,0&amp;vtp=1&amp;vaab=1&amp;bbb=1&amp;hs=1"/>
          <p:cNvSpPr/>
          <p:nvPr/>
        </p:nvSpPr>
        <p:spPr>
          <a:xfrm>
            <a:off x="539496" y="401972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939415" algn="l"/>
                <a:tab pos="58407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.口腔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B.食道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4_AS.1_1#3103e371b?vaa=1&amp;vcp=1&amp;vis=1&amp;pid=0fec11384&amp;color=0,0,0&amp;vtp=1&amp;vaab=1&amp;bbb=1&amp;hb=1&amp;hs=1"/>
              <p:cNvSpPr/>
              <p:nvPr/>
            </p:nvSpPr>
            <p:spPr>
              <a:xfrm>
                <a:off x="539496" y="4595476"/>
                <a:ext cx="11109960" cy="1674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小肠内具有肠液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胰液和胆汁等多种消化液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总量达肠液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胆汁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胰液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=3 500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而口腔和胃内</a:t>
                </a: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的消化液分别是唾液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胃液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000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4_AS.1_1#3103e371b?vaa=1&amp;vcp=1&amp;vis=1&amp;pid=0fec11384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95476"/>
                <a:ext cx="11109960" cy="1674432"/>
              </a:xfrm>
              <a:prstGeom prst="rect">
                <a:avLst/>
              </a:prstGeom>
              <a:blipFill>
                <a:blip r:embed="rId4"/>
                <a:stretch>
                  <a:fillRect l="-1976" t="-2182" b="-1236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1_1#93d37f363?htil=6&amp;vaa=1&amp;vcp=1&amp;vis=1&amp;pid=0fec1138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8896" y="1223586"/>
            <a:ext cx="4936170" cy="3098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21_2#93d37f363?htil=6&amp;vaa=1&amp;vcp=1&amp;vis=1&amp;pid=0fec11384&amp;color=0,0,0&amp;vtp=1&amp;vaab=1&amp;bt=1&amp;bbb=1&amp;hb=1&amp;hs=1"/>
          <p:cNvSpPr/>
          <p:nvPr/>
        </p:nvSpPr>
        <p:spPr>
          <a:xfrm>
            <a:off x="539496" y="1877758"/>
            <a:ext cx="6510528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四川广安·模拟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某同学学习“人体内的物质运输”后整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部分笔记，其中错误的一处是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AN.23_1#93d37f363.bracket?vaa=1&amp;vcp=1&amp;vis=1&amp;pid=0fec11384&amp;color=0,0,0&amp;vpa=7&amp;vtp=1&amp;vaab=1"/>
          <p:cNvSpPr/>
          <p:nvPr/>
        </p:nvSpPr>
        <p:spPr>
          <a:xfrm>
            <a:off x="5095668" y="31598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BD.21_3#93d37f363.choices?htil=6&amp;vaa=1&amp;vcp=1&amp;vis=1&amp;pid=0fec11384&amp;color=0,0,0&amp;vtp=1&amp;vaab=1&amp;bbb=1&amp;hs=1"/>
          <p:cNvSpPr/>
          <p:nvPr/>
        </p:nvSpPr>
        <p:spPr>
          <a:xfrm>
            <a:off x="539496" y="3793680"/>
            <a:ext cx="65105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00657" algn="l"/>
                <a:tab pos="3363214" algn="l"/>
                <a:tab pos="5025771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6" name="QC_4_AS.1_1#93d37f363?vaa=1&amp;vcp=1&amp;vis=1&amp;pid=0fec11384&amp;color=0,0,0&amp;vtp=1&amp;vaab=1&amp;bbb=1&amp;hs=1"/>
          <p:cNvSpPr/>
          <p:nvPr/>
        </p:nvSpPr>
        <p:spPr>
          <a:xfrm>
            <a:off x="539496" y="44126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是右心房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心肌壁最厚的是左心室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4_1#475b29435?vaa=1&amp;vcp=1&amp;vis=1&amp;pid=0fec11384&amp;color=0,0,0&amp;vtp=1&amp;vaab=1&amp;bt=1&amp;bbb=1&amp;hb=1"/>
          <p:cNvSpPr/>
          <p:nvPr/>
        </p:nvSpPr>
        <p:spPr>
          <a:xfrm>
            <a:off x="539496" y="87309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（2023·湖北黄石·一模）学习免疫学相关知识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，预防疾病是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健康生活的一个重要方面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下列叙述正确的有(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24_2#475b29435?vaa=1&amp;vcp=1&amp;vis=1&amp;pid=0fec11384&amp;color=0,0,0&amp;vtp=1&amp;vaab=1&amp;bbb=1"/>
          <p:cNvSpPr/>
          <p:nvPr/>
        </p:nvSpPr>
        <p:spPr>
          <a:xfrm>
            <a:off x="539496" y="215611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①艾滋病病毒使人患病，说明免疫系统抵抗病原体入侵的能力是有限的。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有同学说：“甲型流感我不怕，因为我接种过新冠疫苗。”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吸食毒品会严重降低人体的免疫功能，因此我们要远离毒品。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疫苗是一种抗体，接种后可有效消灭病原体。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将唾液涂抹在皮肤表面的小伤口处，可以起到抗菌的作用。</a:t>
            </a:r>
            <a:endParaRPr lang="en-US" altLang="zh-CN" sz="2800" dirty="0"/>
          </a:p>
        </p:txBody>
      </p:sp>
      <p:sp>
        <p:nvSpPr>
          <p:cNvPr id="5" name="QC_4_BD.24_3#475b29435.choices?vaa=1&amp;vcp=1&amp;vis=1&amp;pid=0fec11384&amp;color=0,0,0&amp;vtp=1&amp;vaab=1&amp;bbb=1"/>
          <p:cNvSpPr/>
          <p:nvPr/>
        </p:nvSpPr>
        <p:spPr>
          <a:xfrm>
            <a:off x="539496" y="5361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28E24A92-44C4-55D9-C618-012DB2A546C8}"/>
              </a:ext>
            </a:extLst>
          </p:cNvPr>
          <p:cNvSpPr/>
          <p:nvPr/>
        </p:nvSpPr>
        <p:spPr>
          <a:xfrm>
            <a:off x="265176" y="370692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专题五 人体生理与健康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475b29435?vaa=1&amp;vcp=1&amp;vis=1&amp;pid=0fec11384&amp;color=0,0,0&amp;vtp=1&amp;vaab=1&amp;bt=1&amp;bbb=1&amp;hb=1"/>
          <p:cNvSpPr/>
          <p:nvPr/>
        </p:nvSpPr>
        <p:spPr>
          <a:xfrm>
            <a:off x="541020" y="184150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抗体具有专一性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通常一种抗体只能对一种抗原起作用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新冠疫苗后产生的抗体只对新冠病毒起作用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不能预防甲型流感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疫苗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是由病原体制成的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只不过经过处理之后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其毒性减少或失去了活性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但依然是病原体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进入人体后能刺激淋巴细胞产生相应的抗体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增强人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体抵抗力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从而避免传染病的感染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25_1#475b29435.bracket?vaa=1&amp;vcp=1&amp;vis=1&amp;pid=0fec11384&amp;color=0,0,0&amp;vpa=8&amp;vtp=1&amp;vaab=1">
            <a:extLst>
              <a:ext uri="{FF2B5EF4-FFF2-40B4-BE49-F238E27FC236}">
                <a16:creationId xmlns:a16="http://schemas.microsoft.com/office/drawing/2014/main" id="{A44495B4-5637-6909-7896-9D9FC989B27D}"/>
              </a:ext>
            </a:extLst>
          </p:cNvPr>
          <p:cNvSpPr/>
          <p:nvPr/>
        </p:nvSpPr>
        <p:spPr>
          <a:xfrm>
            <a:off x="541020" y="4962553"/>
            <a:ext cx="1393039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7_1#137bb0c6f?vaa=1&amp;vcp=1&amp;vis=1&amp;pid=0fec11384&amp;color=0,0,0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山东聊城·模拟）经历了一段时间的疫情管控后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增强了对用药和急救知识的重视。下列说法正确的是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29_1#137bb0c6f.bracket?vaa=1&amp;vcp=1&amp;vis=1&amp;pid=0fec11384&amp;color=0,0,0&amp;vpa=9&amp;vtp=1&amp;vaab=1"/>
          <p:cNvSpPr/>
          <p:nvPr/>
        </p:nvSpPr>
        <p:spPr>
          <a:xfrm>
            <a:off x="8665114" y="128755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7_2#137bb0c6f.choices?vaa=1&amp;vcp=1&amp;vis=1&amp;pid=0fec11384&amp;color=0,0,0&amp;vtp=1&amp;vaab=1&amp;bbb=1"/>
          <p:cNvSpPr/>
          <p:nvPr/>
        </p:nvSpPr>
        <p:spPr>
          <a:xfrm>
            <a:off x="539496" y="18374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A.西药是化学合成制剂，有副作用；中药是纯天然草药，没有副作用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.患流感时只要按说明书剂量服用抗生素即可治愈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.经常参加体育锻炼的人，不容易发生药物不良反应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.当有人煤气中毒时，应关闭气源，并快速将病人移到通风处</a:t>
            </a:r>
            <a:endParaRPr lang="en-US" altLang="zh-CN" sz="2800" dirty="0"/>
          </a:p>
        </p:txBody>
      </p:sp>
      <p:sp>
        <p:nvSpPr>
          <p:cNvPr id="5" name="QC_4_AS.1_1#137bb0c6f?vaa=1&amp;vcp=1&amp;vis=1&amp;pid=0fec11384&amp;color=0,0,0&amp;vtp=1&amp;vaab=1&amp;bbb=1&amp;hb=1"/>
          <p:cNvSpPr/>
          <p:nvPr/>
        </p:nvSpPr>
        <p:spPr>
          <a:xfrm>
            <a:off x="539496" y="44028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是药三分毒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中药和西药都有一定的副作用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抗生素是用来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治疗因细菌引起的疾病的药物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对于由病毒引起的流感无疗效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药物的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不良反应是人体对外来的药物的一种排斥反应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d481fd028.fixed?vcp=1&amp;pid=ff53d96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专题五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人体生理与健康</a:t>
            </a:r>
            <a:endParaRPr lang="en-US" altLang="zh-CN" sz="4000" dirty="0"/>
          </a:p>
        </p:txBody>
      </p:sp>
      <p:sp>
        <p:nvSpPr>
          <p:cNvPr id="3" name="C_3_BD#d481fd028.fixed?vcp=1&amp;pid=ff53d96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7bf2739f?vcp=1&amp;pid=d481fd02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30_1#905075e41?sp=1&amp;vaa=1&amp;vcp=1&amp;vis=1&amp;pid=17bf2739f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1.创新题·模型构建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图为人体消化过程示意图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表示某物质，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表示某器官。下列叙述正确的是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BD.30_1#905075e41?sp=1&amp;vaa=1&amp;vcp=1&amp;vis=1&amp;pid=17bf2739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31_1#905075e41.bracket?vaa=1&amp;vcp=1&amp;vis=1&amp;pid=17bf2739f&amp;color=0,0,0&amp;vpa=10&amp;vtp=1&amp;vaab=1"/>
          <p:cNvSpPr/>
          <p:nvPr/>
        </p:nvSpPr>
        <p:spPr>
          <a:xfrm>
            <a:off x="5794915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5_BD.30_2#905075e41?htil=7&amp;vaa=1&amp;vcp=1&amp;vis=1&amp;pid=17bf2739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4358" y="2604561"/>
            <a:ext cx="2459736" cy="7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BD.30_3#905075e41.choices?htil=7&amp;vaa=1&amp;vcp=1&amp;vis=1&amp;pid=17bf2739f&amp;color=0,0,0&amp;vtp=1&amp;vaab=1&amp;bbb=1"/>
              <p:cNvSpPr/>
              <p:nvPr/>
            </p:nvSpPr>
            <p:spPr>
              <a:xfrm>
                <a:off x="539496" y="2477561"/>
                <a:ext cx="8522208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表示淀粉，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表示口腔，则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表示葡萄糖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表示麦芽糖，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表示胃，则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表示葡萄糖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表示蛋白质，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表示氨基酸，则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表示胃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表示脂肪，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表示甘油和脂肪酸，则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表示小肠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BD.30_3#905075e41.choices?htil=7&amp;vaa=1&amp;vcp=1&amp;vis=1&amp;pid=17bf2739f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8522208" cy="2496757"/>
              </a:xfrm>
              <a:prstGeom prst="rect">
                <a:avLst/>
              </a:prstGeom>
              <a:blipFill>
                <a:blip r:embed="rId5"/>
                <a:stretch>
                  <a:fillRect l="-2575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2_1#8ce218056?vaa=1&amp;vcp=1&amp;vis=1&amp;pid=17bf2739f&amp;color=0,0,0&amp;vtp=1&amp;vaab=1&amp;bt=1&amp;bbb=1&amp;hb=1"/>
          <p:cNvSpPr/>
          <p:nvPr/>
        </p:nvSpPr>
        <p:spPr>
          <a:xfrm>
            <a:off x="539496" y="8793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（四川资阳·模拟）假设你是一名营养师。请判断以下针对特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定人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群设计的饮食方案中不合理的是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4_1#8ce218056.bracket?vaa=1&amp;vcp=1&amp;vis=1&amp;pid=17bf2739f&amp;color=0,0,0&amp;vpa=11&amp;vtp=1&amp;vaab=1"/>
          <p:cNvSpPr/>
          <p:nvPr/>
        </p:nvSpPr>
        <p:spPr>
          <a:xfrm>
            <a:off x="5182327" y="15781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2_2#8ce218056.choices?vaa=1&amp;vcp=1&amp;vis=1&amp;pid=17bf2739f&amp;color=0,0,0&amp;vtp=1&amp;vaab=1&amp;bbb=1"/>
          <p:cNvSpPr/>
          <p:nvPr/>
        </p:nvSpPr>
        <p:spPr>
          <a:xfrm>
            <a:off x="539496" y="21623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A.口腔溃疡患者要补充富含维生素A的食物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.胆囊炎患者的饮食要清淡、少食肥肉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.青少年要适当多摄入鸡蛋、牛奶等高蛋白食物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.献血后的人应适量补充富含蛋白质和铁的食物</a:t>
            </a:r>
            <a:endParaRPr lang="en-US" altLang="zh-CN" sz="2800" dirty="0"/>
          </a:p>
        </p:txBody>
      </p:sp>
      <p:sp>
        <p:nvSpPr>
          <p:cNvPr id="5" name="QC_5_AS.1_1#8ce218056?vaa=1&amp;vcp=1&amp;vis=1&amp;pid=17bf2739f&amp;color=0,0,0&amp;vtp=1&amp;vaab=1&amp;bbb=1&amp;hb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口腔溃疡患者需要补充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族维生素和优质蛋白质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补充富含维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的食物可用于治疗夜盲症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5_1#cc05df27c?vaa=1&amp;vcp=1&amp;vis=1&amp;pid=17bf2739f&amp;color=0,0,0&amp;vtp=1&amp;vaab=1&amp;bt=1&amp;bbb=1&amp;hb=1"/>
          <p:cNvSpPr/>
          <p:nvPr/>
        </p:nvSpPr>
        <p:spPr>
          <a:xfrm>
            <a:off x="539496" y="153984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（山东青岛·中考）血浆能够运载血细胞，运输维持人体生命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所需的物质和体内产生的废物。下列物质不能通过血浆运输的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7_1#cc05df27c.bracket?vaa=1&amp;vcp=1&amp;vis=1&amp;pid=17bf2739f&amp;color=0,0,0&amp;vpa=12&amp;vtp=1&amp;vaab=1"/>
          <p:cNvSpPr/>
          <p:nvPr/>
        </p:nvSpPr>
        <p:spPr>
          <a:xfrm>
            <a:off x="10054644" y="220435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35_2#cc05df27c.choices?vaa=1&amp;vcp=1&amp;vis=1&amp;pid=17bf2739f&amp;color=0,0,0&amp;vtp=1&amp;vaab=1&amp;bbb=1"/>
          <p:cNvSpPr/>
          <p:nvPr/>
        </p:nvSpPr>
        <p:spPr>
          <a:xfrm>
            <a:off x="539496" y="28280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A.小肠吸收的氨基酸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B.人体代谢产生的尿素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C.胃腺分泌的胃蛋白酶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D.肌肉细胞产生的二氧化碳</a:t>
            </a:r>
            <a:endParaRPr lang="en-US" altLang="zh-CN" sz="2800" dirty="0"/>
          </a:p>
        </p:txBody>
      </p:sp>
      <p:sp>
        <p:nvSpPr>
          <p:cNvPr id="5" name="QC_5_AS.1_1#cc05df27c?vaa=1&amp;vcp=1&amp;vis=1&amp;pid=17bf2739f&amp;color=0,0,0&amp;vtp=1&amp;vaab=1&amp;bbb=1"/>
          <p:cNvSpPr/>
          <p:nvPr/>
        </p:nvSpPr>
        <p:spPr>
          <a:xfrm>
            <a:off x="539496" y="409721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血浆主要功能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运载血细胞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运输养料和废物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8_1#2784b3af8?vaa=1&amp;vcp=1&amp;vis=1&amp;pid=17bf2739f&amp;color=0,0,0&amp;vtp=1&amp;vaab=1&amp;bt=1&amp;bbb=1&amp;hb=1"/>
          <p:cNvSpPr/>
          <p:nvPr/>
        </p:nvSpPr>
        <p:spPr>
          <a:xfrm>
            <a:off x="539496" y="122351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（甘肃天水·模拟）生活在上海市的小王同学去拉萨旅行，刚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到高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原的时候，他的血液中会明显增加的成分是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0_1#2784b3af8.bracket?vaa=1&amp;vcp=1&amp;vis=1&amp;pid=17bf2739f&amp;color=0,0,0&amp;vpa=13&amp;vtp=1&amp;vaab=1"/>
          <p:cNvSpPr/>
          <p:nvPr/>
        </p:nvSpPr>
        <p:spPr>
          <a:xfrm>
            <a:off x="6919985" y="18578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38_2#2784b3af8.choices?vaa=1&amp;vcp=1&amp;vis=1&amp;pid=17bf2739f&amp;color=0,0,0&amp;vtp=1&amp;vaab=1&amp;bbb=1"/>
          <p:cNvSpPr/>
          <p:nvPr/>
        </p:nvSpPr>
        <p:spPr>
          <a:xfrm>
            <a:off x="539496" y="249872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.红细胞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B.白细胞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C.血小板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.无机盐</a:t>
            </a:r>
            <a:endParaRPr lang="en-US" altLang="zh-CN" sz="2800" dirty="0"/>
          </a:p>
        </p:txBody>
      </p:sp>
      <p:sp>
        <p:nvSpPr>
          <p:cNvPr id="5" name="QC_5_AS.1_1#2784b3af8?vaa=1&amp;vcp=1&amp;vis=1&amp;pid=17bf2739f&amp;color=0,0,0&amp;vtp=1&amp;vaab=1&amp;bbb=1&amp;h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红细胞富含血红蛋白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血红蛋白是一种红色含铁的蛋白质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在氧浓度高的地方容易与氧结合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在氧浓度低的地方容易与氧分离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原地区与平原地区相比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空气中氧的含量比较少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因此血液中的红细胞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增加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提高运输氧的能力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41_1#5aacc77ba?sp=1&amp;vaa=1&amp;vcp=1&amp;vis=1&amp;pid=17bf2739f&amp;color=0,0,0&amp;vtp=1&amp;vaab=1&amp;bt=1&amp;bbb=1&amp;hb=1"/>
              <p:cNvSpPr/>
              <p:nvPr/>
            </p:nvSpPr>
            <p:spPr>
              <a:xfrm>
                <a:off x="539496" y="554400"/>
                <a:ext cx="11109960" cy="171002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（福建·二模）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创新题·科学思维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某兴趣小组在猪心脏的下半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部横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切一刀后，得到如右下图所示的切面图。其中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均代表心腔。相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理正确的是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41_1#5aacc77ba?sp=1&amp;vaa=1&amp;vcp=1&amp;vis=1&amp;pid=17bf27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710020"/>
              </a:xfrm>
              <a:prstGeom prst="rect">
                <a:avLst/>
              </a:prstGeom>
              <a:blipFill>
                <a:blip r:embed="rId3"/>
                <a:stretch>
                  <a:fillRect l="-1976" t="-2143" r="-1372" b="-1178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3_1#5aacc77ba.bracket?vaa=1&amp;vcp=1&amp;vis=1&amp;pid=17bf2739f&amp;color=0,0,0&amp;vpa=14&amp;vtp=1&amp;vaab=1"/>
          <p:cNvSpPr/>
          <p:nvPr/>
        </p:nvSpPr>
        <p:spPr>
          <a:xfrm>
            <a:off x="1928138" y="1714609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5_BD.41_2#5aacc77ba?htil=8&amp;vaa=1&amp;vcp=1&amp;vis=1&amp;pid=17bf2739f&amp;color=0,0,0&amp;tib=255,255,255&amp;vtp=1&amp;vaab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6155" y="2366944"/>
            <a:ext cx="5422392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41_3#5aacc77ba.choices?htil=8&amp;vaa=1&amp;vcp=1&amp;vis=1&amp;pid=17bf2739f&amp;color=0,0,0&amp;vtp=1&amp;vaab=1&amp;bbb=1&amp;hs=1"/>
              <p:cNvSpPr/>
              <p:nvPr/>
            </p:nvSpPr>
            <p:spPr>
              <a:xfrm>
                <a:off x="539496" y="2239944"/>
                <a:ext cx="5559552" cy="2268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代表左心室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连通右心房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与主动脉相连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中流动脉血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41_3#5aacc77ba.choices?htil=8&amp;vaa=1&amp;vcp=1&amp;vis=1&amp;pid=17bf2739f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39944"/>
                <a:ext cx="5559552" cy="2268157"/>
              </a:xfrm>
              <a:prstGeom prst="rect">
                <a:avLst/>
              </a:prstGeom>
              <a:blipFill>
                <a:blip r:embed="rId5"/>
                <a:stretch>
                  <a:fillRect l="-3947" t="-1609" b="-93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AS.1_1#5aacc77ba?vaa=1&amp;vcp=1&amp;vis=1&amp;pid=17bf2739f&amp;color=0,0,0&amp;vtp=1&amp;vaab=1&amp;bbb=1&amp;hb=1&amp;hs=1"/>
              <p:cNvSpPr/>
              <p:nvPr/>
            </p:nvSpPr>
            <p:spPr>
              <a:xfrm>
                <a:off x="539496" y="4513244"/>
                <a:ext cx="11109960" cy="16839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由于是在心脏下半部切一刀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心脏的下半部是心室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的心脏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壁比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的心脏壁厚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是左心室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流动脉血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与主动脉相连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右心室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流静脉血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与肺动脉相连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AS.1_1#5aacc77ba?vaa=1&amp;vcp=1&amp;vis=1&amp;pid=17bf2739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513244"/>
                <a:ext cx="11109960" cy="1683957"/>
              </a:xfrm>
              <a:prstGeom prst="rect">
                <a:avLst/>
              </a:prstGeom>
              <a:blipFill>
                <a:blip r:embed="rId6"/>
                <a:stretch>
                  <a:fillRect l="-1976" t="-2166" r="-165" b="-1119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44_1#7671f7adc?vaa=1&amp;vcp=1&amp;vis=1&amp;pid=17bf2739f&amp;color=0,0,0&amp;vtp=1&amp;vaab=1&amp;bt=1&amp;bbb=1&amp;hb=1"/>
              <p:cNvSpPr/>
              <p:nvPr/>
            </p:nvSpPr>
            <p:spPr>
              <a:xfrm>
                <a:off x="539496" y="2537682"/>
                <a:ext cx="11109960" cy="123232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（湖南长沙·一模）冬天，外界寒冷的空气经呼吸道到达肺部时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，温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度可升至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避免对肺造成损伤。这说明呼吸道能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44_1#7671f7adc?vaa=1&amp;vcp=1&amp;vis=1&amp;pid=17bf2739f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37682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r="-1153" b="-168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5_1#7671f7adc.bracket?vaa=1&amp;vcp=1&amp;vis=1&amp;pid=17bf2739f&amp;color=0,0,0&amp;vpa=15&amp;vtp=1&amp;vaab=1"/>
          <p:cNvSpPr/>
          <p:nvPr/>
        </p:nvSpPr>
        <p:spPr>
          <a:xfrm>
            <a:off x="8774558" y="32021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4_2#7671f7adc.choices?vaa=1&amp;vcp=1&amp;vis=1&amp;pid=17bf2739f&amp;color=0,0,0&amp;vtp=1&amp;vaab=1&amp;bbb=1"/>
          <p:cNvSpPr/>
          <p:nvPr/>
        </p:nvSpPr>
        <p:spPr>
          <a:xfrm>
            <a:off x="539496" y="37476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.温暖空气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B.湿润空气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C.清洁空气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.顺畅通气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6_1#4c8b79239?sp=1&amp;vaa=1&amp;vcp=1&amp;vis=1&amp;pid=17bf2739f&amp;color=0,0,0&amp;vtp=1&amp;vaab=1&amp;bt=1&amp;bbb=1&amp;hb=1"/>
          <p:cNvSpPr/>
          <p:nvPr/>
        </p:nvSpPr>
        <p:spPr>
          <a:xfrm>
            <a:off x="539496" y="554400"/>
            <a:ext cx="11109960" cy="20594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创新题·模型构建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图1是发生在人体肺部或组织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处的气体交换过程示意图，其中甲是肺泡或组织细胞的一部分，乙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细血管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，①和②是不同气体，箭头表示气体进出方向。图2中四位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关于图1的分析，正确的是(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7_1#4c8b79239.bracket?vaa=1&amp;vcp=1&amp;vis=1&amp;pid=17bf2739f&amp;color=0,0,0&amp;vpa=16&amp;vtp=1&amp;vaab=1"/>
          <p:cNvSpPr/>
          <p:nvPr/>
        </p:nvSpPr>
        <p:spPr>
          <a:xfrm>
            <a:off x="4531646" y="2143038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46_3#4c8b79239?iti=1&amp;htil=1&amp;vaa=1&amp;vcp=1&amp;vis=1&amp;pid=17bf273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5728" y="2725842"/>
            <a:ext cx="2552790" cy="175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46_4#4c8b79239?iti=2&amp;htil=1&amp;vaa=1&amp;vcp=1&amp;vis=1&amp;pid=17bf2739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9584" y="2041734"/>
            <a:ext cx="4208404" cy="279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46_5#4c8b79239?iti=1&amp;htil=1&amp;vaa=1&amp;vcp=1&amp;vis=1&amp;pid=17bf2739f&amp;color=0,0,0&amp;vtp=1&amp;vaab=1&amp;bbb=1"/>
          <p:cNvSpPr/>
          <p:nvPr/>
        </p:nvSpPr>
        <p:spPr>
          <a:xfrm>
            <a:off x="3012091" y="4609465"/>
            <a:ext cx="614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endParaRPr lang="en-US" altLang="zh-CN" sz="2800" dirty="0"/>
          </a:p>
        </p:txBody>
      </p:sp>
      <p:sp>
        <p:nvSpPr>
          <p:cNvPr id="7" name="QC_5_BD.46_6#4c8b79239?iti=2&amp;htil=1&amp;vaa=1&amp;vcp=1&amp;vis=1&amp;pid=17bf2739f&amp;color=0,0,0&amp;vtp=1&amp;vaab=1&amp;bbb=1"/>
          <p:cNvSpPr/>
          <p:nvPr/>
        </p:nvSpPr>
        <p:spPr>
          <a:xfrm>
            <a:off x="8204001" y="4851512"/>
            <a:ext cx="6143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</a:t>
            </a:r>
            <a:endParaRPr lang="en-US" altLang="zh-CN" sz="2800" dirty="0"/>
          </a:p>
        </p:txBody>
      </p:sp>
      <p:sp>
        <p:nvSpPr>
          <p:cNvPr id="8" name="QC_5_BD.46_7#4c8b79239.choices?vaa=1&amp;vcp=1&amp;vis=1&amp;pid=17bf2739f&amp;color=0,0,0&amp;vtp=1&amp;vaab=1&amp;bbb=1"/>
          <p:cNvSpPr/>
          <p:nvPr/>
        </p:nvSpPr>
        <p:spPr>
          <a:xfrm>
            <a:off x="539496" y="5084744"/>
            <a:ext cx="11109960" cy="11097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9900"/>
              </a:lnSpc>
              <a:tabLst>
                <a:tab pos="2815590" algn="l"/>
                <a:tab pos="5885180" algn="l"/>
                <a:tab pos="87896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5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5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5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5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9" name="QC_5_BD.46_7#4c8b79239.choice_image?vaa=1&amp;vcp=1&amp;vis=1&amp;pid=17bf2739f&amp;color=0,0,0&amp;tib=255,255,255&amp;iip=1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604" y="5086903"/>
            <a:ext cx="1069848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5_BD.46_7#4c8b79239.choice_image?vaa=1&amp;vcp=1&amp;vis=1&amp;pid=17bf2739f&amp;color=0,0,0&amp;tib=255,255,255&amp;iip=2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5128" y="5086903"/>
            <a:ext cx="136245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5_BD.46_7#4c8b79239.choice_image?vaa=1&amp;vcp=1&amp;vis=1&amp;pid=17bf2739f&amp;color=0,0,0&amp;tib=255,255,255&amp;iip=3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1289" y="5086903"/>
            <a:ext cx="1197864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2" name="QC_5_BD.46_7#4c8b79239.choice_image?vaa=1&amp;vcp=1&amp;vis=1&amp;pid=17bf2739f&amp;color=0,0,0&amp;tib=255,255,255&amp;iip=4&amp;vtp=1&amp;vaab=1" descr="preencoded.png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1275" y="5086903"/>
            <a:ext cx="768096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0fec11384.fixed?vcp=1&amp;pid=ff53d961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专题五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人体生理与健康</a:t>
            </a:r>
            <a:endParaRPr lang="en-US" altLang="zh-CN" sz="4000" dirty="0"/>
          </a:p>
        </p:txBody>
      </p:sp>
      <p:sp>
        <p:nvSpPr>
          <p:cNvPr id="3" name="C_3_BD#0fec11384.fixed?vcp=1&amp;pid=ff53d961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8_1#512d85972?vaa=1&amp;vcp=1&amp;vis=1&amp;pid=17bf2739f&amp;color=0,0,0&amp;vtp=1&amp;vaab=1&amp;bt=1&amp;bbb=1"/>
          <p:cNvSpPr/>
          <p:nvPr/>
        </p:nvSpPr>
        <p:spPr>
          <a:xfrm>
            <a:off x="539496" y="1200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（重庆·中考）下列关于尿液形成过程，说法不正确的是(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50_1#512d85972.bracket?vaa=1&amp;vcp=1&amp;vis=1&amp;pid=17bf2739f&amp;color=0,0,0&amp;vpa=17&amp;vtp=1&amp;vaab=1"/>
          <p:cNvSpPr/>
          <p:nvPr/>
        </p:nvSpPr>
        <p:spPr>
          <a:xfrm>
            <a:off x="9733221" y="11875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8_2#512d85972.choices?vaa=1&amp;vcp=1&amp;vis=1&amp;pid=17bf2739f&amp;color=0,0,0&amp;vtp=1&amp;vaab=1&amp;bbb=1"/>
          <p:cNvSpPr/>
          <p:nvPr/>
        </p:nvSpPr>
        <p:spPr>
          <a:xfrm>
            <a:off x="539496" y="183318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A.原尿形成的部位是肾小囊腔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.尿液中尿素含量增高是因为水被重吸收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.尿中不含葡萄糖是因为葡萄糖不能被过滤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.大分子蛋白质不能被过滤，所以原尿中蛋白质含量低</a:t>
            </a:r>
            <a:endParaRPr lang="en-US" altLang="zh-CN" sz="2800" dirty="0"/>
          </a:p>
        </p:txBody>
      </p:sp>
      <p:sp>
        <p:nvSpPr>
          <p:cNvPr id="5" name="QC_5_AS.1_1#512d85972?vaa=1&amp;vcp=1&amp;vis=1&amp;pid=17bf2739f&amp;color=0,0,0&amp;vtp=1&amp;vaab=1&amp;bbb=1&amp;hb=1"/>
          <p:cNvSpPr/>
          <p:nvPr/>
        </p:nvSpPr>
        <p:spPr>
          <a:xfrm>
            <a:off x="539496" y="43985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当原尿流经肾小管时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其中大部分水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部分无机盐和全部的葡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萄糖被重新吸收回血液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而剩下的尿素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一部分无机盐和水形成了尿液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1_1#b022dfc6e?vaa=1&amp;vcp=1&amp;vis=1&amp;pid=17bf2739f&amp;color=0,0,0&amp;vtp=1&amp;vaab=1&amp;bt=1&amp;bbb=1&amp;hb=1"/>
          <p:cNvSpPr/>
          <p:nvPr/>
        </p:nvSpPr>
        <p:spPr>
          <a:xfrm>
            <a:off x="539496" y="6189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（湖北随州·一模）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某人体检报告单显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液中蛋白质含量超标，咨询导医台后，医生建议他就诊的科室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b022dfc6e.bracket?vaa=1&amp;vcp=1&amp;vis=1&amp;pid=17bf2739f&amp;color=0,0,0&amp;vpa=18&amp;vtp=1&amp;vaab=1"/>
          <p:cNvSpPr/>
          <p:nvPr/>
        </p:nvSpPr>
        <p:spPr>
          <a:xfrm>
            <a:off x="10041197" y="127712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1_2#b022dfc6e.choices?vaa=1&amp;vcp=1&amp;vis=1&amp;pid=17bf2739f&amp;color=0,0,0&amp;vtp=1&amp;vaab=1&amp;bbb=1"/>
          <p:cNvSpPr/>
          <p:nvPr/>
        </p:nvSpPr>
        <p:spPr>
          <a:xfrm>
            <a:off x="539496" y="19435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.消化科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B.呼吸科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C.泌尿科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.神经科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53_1#356dee66f?vaa=1&amp;vcp=1&amp;vis=1&amp;pid=17bf2739f&amp;color=0,0,0&amp;vtp=1&amp;vaab=1&amp;bbb=1&amp;hb=1"/>
              <p:cNvSpPr/>
              <p:nvPr/>
            </p:nvSpPr>
            <p:spPr>
              <a:xfrm>
                <a:off x="539496" y="249998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（2023·广东·中考）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ChatGPT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（人工智能聊天机器人程序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）能自主学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习和理解人类语言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人类的语言中枢位于(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C_5_BD.53_1#356dee66f?vaa=1&amp;vcp=1&amp;vis=1&amp;pid=17bf2739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99982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N.55_1#356dee66f.bracket?vaa=1&amp;vcp=1&amp;vis=1&amp;pid=17bf2739f&amp;color=0,0,0&amp;vpa=19&amp;vtp=1&amp;vaab=1"/>
          <p:cNvSpPr/>
          <p:nvPr/>
        </p:nvSpPr>
        <p:spPr>
          <a:xfrm>
            <a:off x="7217314" y="31343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5_BD.53_2#356dee66f.choices?vaa=1&amp;vcp=1&amp;vis=1&amp;pid=17bf2739f&amp;color=0,0,0&amp;vtp=1&amp;vaab=1&amp;bbb=1"/>
          <p:cNvSpPr/>
          <p:nvPr/>
        </p:nvSpPr>
        <p:spPr>
          <a:xfrm>
            <a:off x="539496" y="37787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.脊髓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B.脑干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.小脑</a:t>
            </a:r>
            <a:endParaRPr lang="en-US" altLang="zh-CN" sz="2800" dirty="0"/>
          </a:p>
        </p:txBody>
      </p:sp>
      <p:sp>
        <p:nvSpPr>
          <p:cNvPr id="8" name="QC_5_AS.2_1#356dee66f?vaa=1&amp;vcp=1&amp;vis=1&amp;pid=17bf2739f&amp;color=0,0,0&amp;vtp=1&amp;vaab=1&amp;bbb=1&amp;hb=1"/>
          <p:cNvSpPr/>
          <p:nvPr/>
        </p:nvSpPr>
        <p:spPr>
          <a:xfrm>
            <a:off x="539496" y="44082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大脑皮层是调节人体生理活动的最高级中枢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其中比较重要的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中枢有躯体运动中枢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躯体感觉中枢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语言中枢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视觉中枢等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56_1#48dcb232e?htil=10&amp;vaa=1&amp;vcp=1&amp;vis=1&amp;pid=17bf2739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5473" y="1220565"/>
            <a:ext cx="4180795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56_2#48dcb232e?htil=10&amp;sp=1&amp;vaa=1&amp;vcp=1&amp;vis=1&amp;pid=17bf2739f&amp;color=0,0,0&amp;vtp=1&amp;vaab=1&amp;bt=1&amp;bbb=1&amp;hb=1&amp;hs=1"/>
          <p:cNvSpPr/>
          <p:nvPr/>
        </p:nvSpPr>
        <p:spPr>
          <a:xfrm>
            <a:off x="539496" y="1233265"/>
            <a:ext cx="6547104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（四川凉山·模拟）图甲是关节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示意图，图乙是通过关节置换治疗相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节疾病的示意图。图乙中的“置换部分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应图甲中的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58_1#48dcb232e.bracket?vaa=1&amp;vcp=1&amp;vis=1&amp;pid=17bf2739f&amp;color=0,0,0&amp;vpa=20&amp;vtp=1&amp;vaab=1"/>
          <p:cNvSpPr/>
          <p:nvPr/>
        </p:nvSpPr>
        <p:spPr>
          <a:xfrm>
            <a:off x="2277761" y="318532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56_3#48dcb232e.choices?vaa=1&amp;vcp=1&amp;vis=1&amp;pid=17bf2739f&amp;color=0,0,0&amp;vtp=1&amp;vaab=1&amp;bbb=1&amp;hs=1"/>
          <p:cNvSpPr/>
          <p:nvPr/>
        </p:nvSpPr>
        <p:spPr>
          <a:xfrm>
            <a:off x="539496" y="37857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①关节头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②关节囊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③关节腔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.④关节窝</a:t>
            </a:r>
            <a:endParaRPr lang="en-US" altLang="zh-CN" sz="2800" dirty="0"/>
          </a:p>
        </p:txBody>
      </p:sp>
      <p:sp>
        <p:nvSpPr>
          <p:cNvPr id="6" name="QC_5_AS.1_1#48dcb232e?vaa=1&amp;vcp=1&amp;vis=1&amp;pid=17bf2739f&amp;color=0,0,0&amp;vtp=1&amp;vaab=1&amp;bbb=1&amp;hb=1&amp;hs=1"/>
          <p:cNvSpPr/>
          <p:nvPr/>
        </p:nvSpPr>
        <p:spPr>
          <a:xfrm>
            <a:off x="539496" y="44170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是关节窝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、⑤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是关节软骨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59_1#1fc70c0d7?htil=11&amp;vaa=1&amp;vcp=1&amp;vis=1&amp;pid=17bf2739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6329" y="1532604"/>
            <a:ext cx="3470897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59_2#1fc70c0d7?htil=11&amp;sp=1&amp;vaa=1&amp;vcp=1&amp;vis=1&amp;pid=17bf2739f&amp;color=0,0,0&amp;vtp=1&amp;vaab=1&amp;bt=1&amp;bbb=1&amp;hb=1&amp;hs=1"/>
          <p:cNvSpPr/>
          <p:nvPr/>
        </p:nvSpPr>
        <p:spPr>
          <a:xfrm>
            <a:off x="539496" y="1545304"/>
            <a:ext cx="6537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12.创新题·真实情境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小明的奶奶60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多岁了，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看书要佩戴老花镜，小明上课时则佩戴着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300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度的近视眼镜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，奶奶和小明分别对应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着哪组眼球成像和矫正情况(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60_1#1fc70c0d7.bracket?vaa=1&amp;vcp=1&amp;vis=1&amp;pid=17bf2739f&amp;color=0,0,0&amp;vpa=21&amp;vtp=1&amp;vaab=1"/>
          <p:cNvSpPr/>
          <p:nvPr/>
        </p:nvSpPr>
        <p:spPr>
          <a:xfrm>
            <a:off x="5083715" y="347506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59_3#1fc70c0d7.choices?vaa=1&amp;vcp=1&amp;vis=1&amp;pid=17bf2739f&amp;color=0,0,0&amp;vtp=1&amp;vaab=1&amp;bbb=1&amp;hs=1"/>
          <p:cNvSpPr/>
          <p:nvPr/>
        </p:nvSpPr>
        <p:spPr>
          <a:xfrm>
            <a:off x="539496" y="41056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A.奶奶①③；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.奶奶①④；小明②③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.奶奶②④；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.奶奶②③；小明①④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1_1#968112419?sp=1&amp;vaa=1&amp;vcp=1&amp;vis=1&amp;pid=17bf2739f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（广西北部湾·中考）结合女性生殖系统示意图，判断下列与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生殖和发育有关的叙述，正确的是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62_1#968112419.bracket?vaa=1&amp;vcp=1&amp;vis=1&amp;pid=17bf2739f&amp;color=0,0,0&amp;vpa=22&amp;vtp=1&amp;vaab=1"/>
          <p:cNvSpPr/>
          <p:nvPr/>
        </p:nvSpPr>
        <p:spPr>
          <a:xfrm>
            <a:off x="5846826" y="22118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5_BD.61_2#968112419?htil=12&amp;vaa=1&amp;vcp=1&amp;vis=1&amp;pid=17bf2739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2641" y="2858897"/>
            <a:ext cx="3337560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61_3#968112419.choices?htil=12&amp;vaa=1&amp;vcp=1&amp;vis=1&amp;pid=17bf2739f&amp;color=0,0,0&amp;vtp=1&amp;vaab=1&amp;bbb=1"/>
          <p:cNvSpPr/>
          <p:nvPr/>
        </p:nvSpPr>
        <p:spPr>
          <a:xfrm>
            <a:off x="539496" y="2804985"/>
            <a:ext cx="76443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A.人的胚胎发育在①中完成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.精子和卵细胞结合的场所是②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.女性的主要生殖器官是③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.胎儿和母体进行物质交换的结构是胚盘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3_1#287f8a467?vaa=1&amp;vcp=1&amp;vis=1&amp;pid=17bf2739f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某体操运动员在训练中不慎摔倒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，造成脊髓横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，下肢没有损伤，却丧失了运动功能。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BD.63_2#287f8a467.choices?vaa=1&amp;vcp=1&amp;vis=1&amp;pid=17bf2739f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.大脑无法发出运动指令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.大脑中的运动中枢受到损伤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C.大脑与下肢之间的联系被切断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.脊髓中的运动中枢受到损伤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287f8a467?vaa=1&amp;vcp=1&amp;vis=1&amp;pid=17bf2739f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脊髓包括灰质和白质两部分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灰质在中央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呈蝶形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在灰质里有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许多低级的神经中枢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可以完成一些基本的反射活动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如膝跳反射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反射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排尿反射等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脊髓里的神经中枢是受大脑控制的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白质在灰质的周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围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白质内的神经纤维在脊髓的各部分之间以及脊髓与脑之间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起着联系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脊髓横断的病人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大脑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运动中枢在大脑皮层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和脊髓的联系通道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被切断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因此尽管下肢没有受到任何损伤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运动功能却丧失了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C_5_AN.64_1#287f8a467.bracket?vaa=1&amp;vcp=1&amp;vis=1&amp;pid=17bf2739f&amp;color=0,0,0&amp;vpa=23&amp;vtp=1&amp;vaab=1">
            <a:extLst>
              <a:ext uri="{FF2B5EF4-FFF2-40B4-BE49-F238E27FC236}">
                <a16:creationId xmlns:a16="http://schemas.microsoft.com/office/drawing/2014/main" id="{55117710-41BF-6C01-5CC0-BB0E67BD0840}"/>
              </a:ext>
            </a:extLst>
          </p:cNvPr>
          <p:cNvSpPr/>
          <p:nvPr/>
        </p:nvSpPr>
        <p:spPr>
          <a:xfrm>
            <a:off x="539496" y="5337461"/>
            <a:ext cx="1316347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6_1#d095207af?htil=13&amp;vaa=1&amp;vcp=1&amp;vis=1&amp;pid=17bf2739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20496"/>
            <a:ext cx="5422392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66_2#d095207af?htil=13&amp;sp=1&amp;vaa=1&amp;vcp=1&amp;vis=1&amp;pid=17bf2739f&amp;color=0,0,0&amp;vtp=1&amp;vaab=1&amp;bt=1&amp;bbb=1&amp;hb=1&amp;hs=1"/>
          <p:cNvSpPr/>
          <p:nvPr/>
        </p:nvSpPr>
        <p:spPr>
          <a:xfrm>
            <a:off x="539496" y="902208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15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下图是北京冬奥会上滑雪运动员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部分生理活动示意图，请结合图示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4" name="QB_6_BD.67_1#a39f08e9a?htil=13&amp;vaa=1&amp;vcp=1&amp;vis=1&amp;pid=d095207af&amp;color=0,0,0&amp;vtp=1&amp;vaab=1&amp;bbb=1&amp;hb=1&amp;hs=1"/>
          <p:cNvSpPr/>
          <p:nvPr/>
        </p:nvSpPr>
        <p:spPr>
          <a:xfrm>
            <a:off x="539496" y="2825940"/>
            <a:ext cx="55595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（1）听到裁判员发出指令声后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动员迅速出发。这一反射活动属于</a:t>
            </a:r>
            <a:endParaRPr lang="en-US" altLang="zh-CN" sz="2800" dirty="0"/>
          </a:p>
        </p:txBody>
      </p:sp>
      <p:sp>
        <p:nvSpPr>
          <p:cNvPr id="5" name="QB_6_AN.68_1#a39f08e9a.blank?vaa=1&amp;vcp=1&amp;vis=1&amp;pid=d095207af&amp;color=0,0,0&amp;vpa=24&amp;vtp=1&amp;vaab=1&amp;bbb=1"/>
          <p:cNvSpPr/>
          <p:nvPr/>
        </p:nvSpPr>
        <p:spPr>
          <a:xfrm>
            <a:off x="2683414" y="407244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复杂反射</a:t>
            </a:r>
            <a:endParaRPr lang="en-US" altLang="zh-CN" sz="2800" dirty="0"/>
          </a:p>
        </p:txBody>
      </p:sp>
      <p:sp>
        <p:nvSpPr>
          <p:cNvPr id="6" name="QB_6_AN.69_1#a39f08e9a.blank?vaa=1&amp;vcp=1&amp;vis=1&amp;pid=d095207af&amp;color=0,0,0&amp;vpa=25&amp;vtp=1&amp;vaab=1"/>
          <p:cNvSpPr/>
          <p:nvPr/>
        </p:nvSpPr>
        <p:spPr>
          <a:xfrm>
            <a:off x="9439814" y="407244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7" name="QB_6_AN.70_1#a39f08e9a.blank?vaa=1&amp;vcp=1&amp;vis=1&amp;pid=d095207af&amp;color=0,0,0&amp;vpa=26&amp;vtp=1&amp;vaab=1"/>
          <p:cNvSpPr/>
          <p:nvPr/>
        </p:nvSpPr>
        <p:spPr>
          <a:xfrm>
            <a:off x="867315" y="53468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6_BD.67_1#a39f08e9a?htil=13&amp;vaa=1&amp;vcp=1&amp;vis=1&amp;pid=d095207af&amp;color=0,0,0&amp;vtp=1&amp;vaab=1&amp;bbb=1&amp;hb=1&amp;hs=1">
            <a:extLst>
              <a:ext uri="{FF2B5EF4-FFF2-40B4-BE49-F238E27FC236}">
                <a16:creationId xmlns:a16="http://schemas.microsoft.com/office/drawing/2014/main" id="{304D2DFA-5F3F-E6F4-D409-ED1997145008}"/>
              </a:ext>
            </a:extLst>
          </p:cNvPr>
          <p:cNvSpPr/>
          <p:nvPr/>
        </p:nvSpPr>
        <p:spPr>
          <a:xfrm>
            <a:off x="539496" y="4102925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反射类型中的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。接收指令的感受器位于图中的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填图中字母或序号）中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，将感受器传来的神经冲动转变为感觉的部位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填图中字母或序号）。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71_1#90b7b9511?htil=14&amp;vaa=1&amp;vcp=1&amp;vis=1&amp;pid=d095207a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2216" y="572688"/>
            <a:ext cx="5395515" cy="276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71_2#90b7b9511?htil=14&amp;vaa=1&amp;vcp=1&amp;vis=1&amp;pid=d095207af&amp;color=0,0,0&amp;vtp=1&amp;vaab=1&amp;bt=1&amp;bbb=1&amp;hb=1&amp;hs=1"/>
              <p:cNvSpPr/>
              <p:nvPr/>
            </p:nvSpPr>
            <p:spPr>
              <a:xfrm>
                <a:off x="539496" y="554400"/>
                <a:ext cx="5559552" cy="40112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（2）滑雪时，图中运动员手臂处于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（填“屈肘”或“伸肘”）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状态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此时肱二头肌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当看到终点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标志后，运动员加速向终点冲刺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这个过程中神经冲动传递的路径为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视觉神经中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传出神经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肌肉。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71_2#90b7b9511?htil=14&amp;vaa=1&amp;vcp=1&amp;vis=1&amp;pid=d095207af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5559552" cy="4011232"/>
              </a:xfrm>
              <a:prstGeom prst="rect">
                <a:avLst/>
              </a:prstGeom>
              <a:blipFill>
                <a:blip r:embed="rId4"/>
                <a:stretch>
                  <a:fillRect l="-3947" t="-912" r="-4496" b="-471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90b7b9511.blank?vaa=1&amp;vcp=1&amp;vis=1&amp;pid=d095207af&amp;color=0,0,0&amp;vpa=27&amp;vtp=1&amp;vaab=1&amp;bbb=1"/>
          <p:cNvSpPr/>
          <p:nvPr/>
        </p:nvSpPr>
        <p:spPr>
          <a:xfrm>
            <a:off x="549815" y="110862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屈肘</a:t>
            </a:r>
            <a:endParaRPr lang="en-US" altLang="zh-CN" sz="2800" dirty="0"/>
          </a:p>
        </p:txBody>
      </p:sp>
      <p:sp>
        <p:nvSpPr>
          <p:cNvPr id="5" name="QB_6_AN.2_1#90b7b9511.blank?vaa=1&amp;vcp=1&amp;vis=1&amp;pid=d095207af&amp;color=0,0,0&amp;vpa=28&amp;vtp=1&amp;vaab=1&amp;bbb=1"/>
          <p:cNvSpPr/>
          <p:nvPr/>
        </p:nvSpPr>
        <p:spPr>
          <a:xfrm>
            <a:off x="2683414" y="169282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6" name="QB_6_AN.3_1#90b7b9511.blank?vaa=1&amp;vcp=1&amp;vis=1&amp;pid=d095207af&amp;color=0,0,0&amp;vpa=29&amp;vtp=1&amp;vaab=1&amp;bbb=1"/>
          <p:cNvSpPr/>
          <p:nvPr/>
        </p:nvSpPr>
        <p:spPr>
          <a:xfrm>
            <a:off x="549815" y="344542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视网膜</a:t>
            </a:r>
            <a:endParaRPr lang="en-US" altLang="zh-CN" sz="2800" dirty="0"/>
          </a:p>
        </p:txBody>
      </p:sp>
      <p:sp>
        <p:nvSpPr>
          <p:cNvPr id="7" name="QB_6_BD.75_1#5db17fbf0?vaa=1&amp;vcp=1&amp;vis=1&amp;pid=d095207af&amp;color=0,0,0&amp;vtp=1&amp;vaab=1&amp;bbb=1&amp;hb=1&amp;hs=1"/>
          <p:cNvSpPr/>
          <p:nvPr/>
        </p:nvSpPr>
        <p:spPr>
          <a:xfrm>
            <a:off x="539496" y="4538644"/>
            <a:ext cx="1110996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（3）运动员出现心跳加速、血压升高的现象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，这是由于大脑发出的信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号促使肾上腺分泌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运输到作用部位。由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此看出，人体的生命活动受到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的共同调节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76_1#5db17fbf0.blank?vaa=1&amp;vcp=1&amp;vis=1&amp;pid=d095207af&amp;color=0,0,0&amp;vpa=30&amp;vtp=1&amp;vaab=1&amp;bbb=1"/>
          <p:cNvSpPr/>
          <p:nvPr/>
        </p:nvSpPr>
        <p:spPr>
          <a:xfrm>
            <a:off x="3394615" y="5092872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肾上腺素</a:t>
            </a:r>
            <a:endParaRPr lang="en-US" altLang="zh-CN" sz="2800" dirty="0"/>
          </a:p>
        </p:txBody>
      </p:sp>
      <p:sp>
        <p:nvSpPr>
          <p:cNvPr id="9" name="QB_6_AN.77_1#5db17fbf0.blank?vaa=1&amp;vcp=1&amp;vis=1&amp;pid=d095207af&amp;color=0,0,0&amp;vpa=31&amp;vtp=1&amp;vaab=1&amp;bbb=1"/>
          <p:cNvSpPr/>
          <p:nvPr/>
        </p:nvSpPr>
        <p:spPr>
          <a:xfrm>
            <a:off x="6595014" y="5092872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血液循环</a:t>
            </a:r>
            <a:endParaRPr lang="en-US" altLang="zh-CN" sz="2800" dirty="0"/>
          </a:p>
        </p:txBody>
      </p:sp>
      <p:sp>
        <p:nvSpPr>
          <p:cNvPr id="10" name="QB_6_AN.78_1#5db17fbf0.blank?vaa=1&amp;vcp=1&amp;vis=1&amp;pid=d095207af&amp;color=0,0,0&amp;vpa=32&amp;vtp=1&amp;vaab=1&amp;bbb=1"/>
          <p:cNvSpPr/>
          <p:nvPr/>
        </p:nvSpPr>
        <p:spPr>
          <a:xfrm>
            <a:off x="5172615" y="5655990"/>
            <a:ext cx="20367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神经和激素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b8fcc9d2?vcp=1&amp;pid=d481fd028&amp;color=0,170,129&amp;vtp=1&amp;vaab=1&amp;bt=1&amp;bbb=1"/>
          <p:cNvSpPr/>
          <p:nvPr/>
        </p:nvSpPr>
        <p:spPr>
          <a:xfrm>
            <a:off x="539496" y="554400"/>
            <a:ext cx="11109960" cy="5915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79_1#17a2ec7c8?vaa=1&amp;vcp=1&amp;vis=1&amp;pid=2b8fcc9d2&amp;color=0,0,0&amp;vtp=1&amp;vaab=1&amp;bbb=1&amp;hb=1"/>
          <p:cNvSpPr/>
          <p:nvPr/>
        </p:nvSpPr>
        <p:spPr>
          <a:xfrm>
            <a:off x="539496" y="1210123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（四川广安·模拟）中医古籍《黄帝内经》记载：“五谷为养，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五果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为助，五畜为益，五菜为充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81_1#17a2ec7c8.bracket?vaa=1&amp;vcp=1&amp;vis=1&amp;pid=2b8fcc9d2&amp;color=0,0,0&amp;vpa=33&amp;vtp=1&amp;vaab=1"/>
          <p:cNvSpPr/>
          <p:nvPr/>
        </p:nvSpPr>
        <p:spPr>
          <a:xfrm>
            <a:off x="8111078" y="1822524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79_2#17a2ec7c8.choices?vaa=1&amp;vcp=1&amp;vis=1&amp;pid=2b8fcc9d2&amp;color=0,0,0&amp;vtp=1&amp;vaab=1&amp;bbb=1"/>
          <p:cNvSpPr/>
          <p:nvPr/>
        </p:nvSpPr>
        <p:spPr>
          <a:xfrm>
            <a:off x="539496" y="2350050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A.“五谷”作为主食，是因为其富含的淀粉是重要的供能物质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.“五果”中含有的维生素C可有效预防坏血病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.“五畜”中含有的蛋白质是构成组织细胞的基本物质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.“五菜”中含有的膳食纤维能为人体生命活动提供能量</a:t>
            </a:r>
            <a:endParaRPr lang="en-US" altLang="zh-CN" sz="2800" dirty="0"/>
          </a:p>
        </p:txBody>
      </p:sp>
      <p:sp>
        <p:nvSpPr>
          <p:cNvPr id="6" name="QC_5_AS.1_1#17a2ec7c8?vaa=1&amp;vcp=1&amp;vis=1&amp;pid=2b8fcc9d2&amp;color=0,0,0&amp;vtp=1&amp;vaab=1&amp;bbb=1&amp;hb=1"/>
          <p:cNvSpPr/>
          <p:nvPr/>
        </p:nvSpPr>
        <p:spPr>
          <a:xfrm>
            <a:off x="539496" y="4623350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膳食纤维是纤维素的一种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人体内没有能够使纤维素水解的酶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膳食纤维不能被人体吸收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不能为人体生命活动提供能量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3_1#7064fbf1b?htil=2&amp;vaa=1&amp;vcp=1&amp;vis=1&amp;pid=0fec1138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1520" y="1825498"/>
            <a:ext cx="2706624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3_2#7064fbf1b?htil=2&amp;vaa=1&amp;vcp=1&amp;vis=1&amp;pid=0fec11384&amp;color=0,0,0&amp;vtp=1&amp;vaab=1&amp;bt=1&amp;bbb=1&amp;hb=1"/>
          <p:cNvSpPr/>
          <p:nvPr/>
        </p:nvSpPr>
        <p:spPr>
          <a:xfrm>
            <a:off x="539496" y="1807210"/>
            <a:ext cx="8275320" cy="105278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江苏苏州·二模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图为人体消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统的部分结构示意图。下列叙述正确的是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AN.4_1#7064fbf1b.bracket?vaa=1&amp;vcp=1&amp;vis=1&amp;pid=0fec11384&amp;color=0,0,0&amp;vpa=1&amp;vtp=1&amp;vaab=1"/>
          <p:cNvSpPr/>
          <p:nvPr/>
        </p:nvSpPr>
        <p:spPr>
          <a:xfrm>
            <a:off x="6940902" y="2404608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4_BD.3_3#7064fbf1b.choices?htil=2&amp;vaa=1&amp;vcp=1&amp;vis=1&amp;pid=0fec11384&amp;color=0,0,0&amp;vtp=1&amp;vaab=1&amp;bbb=1"/>
          <p:cNvSpPr/>
          <p:nvPr/>
        </p:nvSpPr>
        <p:spPr>
          <a:xfrm>
            <a:off x="539496" y="2881821"/>
            <a:ext cx="8275320" cy="2115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A.①可分泌消化酶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.③可将蛋白质彻底分解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.④的分泌物可由导管进入②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.⑤是消化吸收的主要场所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3_1#4055e47ec?sp=1&amp;vaa=1&amp;vcp=1&amp;vis=1&amp;pid=2b8fcc9d2&amp;color=0,0,0&amp;vtp=1&amp;vaab=1&amp;bt=1&amp;bbb=1&amp;hb=1"/>
          <p:cNvSpPr/>
          <p:nvPr/>
        </p:nvSpPr>
        <p:spPr>
          <a:xfrm>
            <a:off x="539496" y="572606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（北京·中考）同学们按如图所示进行实验，一段时间后向两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支试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管中分别滴加碘液，观察颜色变化。下列叙述错误的是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85_1#4055e47ec.bracket?vaa=1&amp;vcp=1&amp;vis=1&amp;pid=2b8fcc9d2&amp;color=0,0,0&amp;vpa=34&amp;vtp=1&amp;vaab=1"/>
          <p:cNvSpPr/>
          <p:nvPr/>
        </p:nvSpPr>
        <p:spPr>
          <a:xfrm>
            <a:off x="8711431" y="126246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83_2#4055e47ec?htil=15&amp;vaa=1&amp;vcp=1&amp;vis=1&amp;pid=2b8fcc9d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3841" y="1893840"/>
            <a:ext cx="5227056" cy="330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5_BD.83_3#4055e47ec.choices?htil=15&amp;vaa=1&amp;vcp=1&amp;vis=1&amp;pid=2b8fcc9d2&amp;color=0,0,0&amp;vtp=1&amp;vaab=1&amp;bbb=1&amp;hs=1"/>
              <p:cNvSpPr/>
              <p:nvPr/>
            </p:nvSpPr>
            <p:spPr>
              <a:xfrm>
                <a:off x="539496" y="1855623"/>
                <a:ext cx="5952744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A.目的是探究唾液对淀粉的消化作用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.试管中的液体需要充分混合均匀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.水浴温度为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，模拟了人体体温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.2号试管溶液的蓝色比1号试管的深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C_5_BD.83_3#4055e47ec.choices?htil=15&amp;vaa=1&amp;vcp=1&amp;vis=1&amp;pid=2b8fcc9d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5623"/>
                <a:ext cx="5952744" cy="2496757"/>
              </a:xfrm>
              <a:prstGeom prst="rect">
                <a:avLst/>
              </a:prstGeom>
              <a:blipFill>
                <a:blip r:embed="rId4"/>
                <a:stretch>
                  <a:fillRect l="-3689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C_5_AS.1_1#4055e47ec?vaa=1&amp;vcp=1&amp;vis=1&amp;pid=2b8fcc9d2&amp;color=0,0,0&amp;vtp=1&amp;vaab=1&amp;bbb=1&amp;hb=1&amp;hs=1"/>
          <p:cNvSpPr/>
          <p:nvPr/>
        </p:nvSpPr>
        <p:spPr>
          <a:xfrm>
            <a:off x="539496" y="4415943"/>
            <a:ext cx="595274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清水对淀粉没有消化作用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淀粉混合液滴加碘液后变蓝色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麦芽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糖遇碘不变蓝色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86_1#c58bc8b99?vaa=1&amp;vcp=1&amp;vis=1&amp;pid=2b8fcc9d2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下列叙述不符合“结构与功能相适应”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的生物学观点的是(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87_1#c58bc8b99.bracket?vaa=1&amp;vcp=1&amp;vis=1&amp;pid=2b8fcc9d2&amp;color=0,0,0&amp;vpa=35&amp;vtp=1&amp;vaab=1"/>
          <p:cNvSpPr/>
          <p:nvPr/>
        </p:nvSpPr>
        <p:spPr>
          <a:xfrm>
            <a:off x="9576339" y="183019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86_2#c58bc8b99.choices?vaa=1&amp;vcp=1&amp;vis=1&amp;pid=2b8fcc9d2&amp;color=0,0,0&amp;vtp=1&amp;vaab=1&amp;bbb=1"/>
          <p:cNvSpPr/>
          <p:nvPr/>
        </p:nvSpPr>
        <p:spPr>
          <a:xfrm>
            <a:off x="539496" y="247580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A.心脏左心室的壁厚，利于体循环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.肺泡壁由一层上皮细胞构成，利于气体交换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.肾小球的毛细血管壁薄，利于重吸收作用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.小肠内壁有环形皱襞和小肠绒毛，利于物质吸收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88_1#c8ba41809?htil=16&amp;vaa=1&amp;vcp=1&amp;vis=1&amp;pid=2b8fcc9d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2984" y="572688"/>
            <a:ext cx="3758184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88_2#c8ba41809?htil=16&amp;sp=1&amp;vaa=1&amp;vcp=1&amp;vis=1&amp;pid=2b8fcc9d2&amp;color=0,0,0&amp;vtp=1&amp;vaab=1&amp;bt=1&amp;bbb=1&amp;hb=1&amp;hs=1"/>
          <p:cNvSpPr/>
          <p:nvPr/>
        </p:nvSpPr>
        <p:spPr>
          <a:xfrm>
            <a:off x="539496" y="554400"/>
            <a:ext cx="7223760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（四川眉山·模拟）机体初次和再次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同一种病毒后，体内特异性抗体浓度变化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图所示。依据图中所示的抗体浓度变化规律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了获得更好的免疫效果，宜采取的疫苗接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种措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5_BD.88_3#c8ba41809.choices?vaa=1&amp;vcp=1&amp;vis=1&amp;pid=2b8fcc9d2&amp;color=0,0,0&amp;vtp=1&amp;vaab=1&amp;bbb=1&amp;hs=1"/>
          <p:cNvSpPr/>
          <p:nvPr/>
        </p:nvSpPr>
        <p:spPr>
          <a:xfrm>
            <a:off x="539496" y="37608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A.接种一次疫苗后，间隔一段时间再次接种相同疫苗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.接种一次疫苗后，间隔一段时间再次接种不同疫苗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.接种一次疫苗后，紧接着再次接种相同疫苗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.接种一次疫苗后，紧接着再次接种不同疫苗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c8ba41809?vaa=1&amp;vcp=1&amp;vis=1&amp;pid=2b8fcc9d2&amp;color=0,0,0&amp;vtp=1&amp;vaab=1&amp;bt=1&amp;bbb=1&amp;hb=1"/>
          <p:cNvSpPr/>
          <p:nvPr/>
        </p:nvSpPr>
        <p:spPr>
          <a:xfrm>
            <a:off x="539496" y="9438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根据图示可知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与初次感染相比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再次感染同一种病毒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产生的量更多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产生速度也更快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c8ba41809?vaa=1&amp;vcp=1&amp;vis=1&amp;pid=2b8fcc9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7096" y="2280761"/>
            <a:ext cx="379476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20_1#3103e371b.bracket?vaa=1&amp;vcp=1&amp;vis=1&amp;pid=0fec11384&amp;color=0,0,0&amp;vpa=6&amp;vtp=1&amp;vaab=1">
            <a:extLst>
              <a:ext uri="{FF2B5EF4-FFF2-40B4-BE49-F238E27FC236}">
                <a16:creationId xmlns:a16="http://schemas.microsoft.com/office/drawing/2014/main" id="{1C01625B-E170-240B-481F-4900C1890650}"/>
              </a:ext>
            </a:extLst>
          </p:cNvPr>
          <p:cNvSpPr/>
          <p:nvPr/>
        </p:nvSpPr>
        <p:spPr>
          <a:xfrm>
            <a:off x="539496" y="2152396"/>
            <a:ext cx="1592667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</a:t>
            </a: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82f37aab8?vcp=1&amp;pid=d481fd028&amp;color=0,170,129&amp;vtp=1&amp;vaab=1&amp;bt=1&amp;bbb=1"/>
          <p:cNvSpPr/>
          <p:nvPr/>
        </p:nvSpPr>
        <p:spPr>
          <a:xfrm>
            <a:off x="539496" y="554400"/>
            <a:ext cx="11109960" cy="543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92_1#32f4e53b5?sp=1&amp;vaa=1&amp;vcp=1&amp;vis=1&amp;pid=82f37aab8&amp;color=0,0,0&amp;vtp=1&amp;vaab=1&amp;bbb=1&amp;hb=1"/>
          <p:cNvSpPr/>
          <p:nvPr/>
        </p:nvSpPr>
        <p:spPr>
          <a:xfrm>
            <a:off x="444498" y="1151045"/>
            <a:ext cx="11109960" cy="15336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（陕西·中考）小秦为了探究酒精对人体反应速度的影响，进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如下实验（如图一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图二是爸爸不同饮酒量下的测试数据。关于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验的分析，正确的是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5_BD.92_3#32f4e53b5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5795" y="2628783"/>
            <a:ext cx="3055958" cy="361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92_4#32f4e53b5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7513" y="3025588"/>
            <a:ext cx="4475092" cy="309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5_BD.92_5#32f4e53b5.choices?vaa=1&amp;vcp=1&amp;vis=1&amp;pid=82f37aab8&amp;color=0,0,0&amp;vtp=1&amp;vaab=1&amp;bbb=1"/>
          <p:cNvSpPr/>
          <p:nvPr/>
        </p:nvSpPr>
        <p:spPr>
          <a:xfrm>
            <a:off x="444498" y="2684735"/>
            <a:ext cx="3896296" cy="366568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36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A.完成该测试的神经中枢在大脑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6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B.爸爸作出的反应属于简单反射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6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C.测试数据越大，反应速度越快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6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D.爸爸饮酒越多，反应速度越快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32f4e53b5?vaa=1&amp;vcp=1&amp;vis=1&amp;pid=82f37aab8&amp;color=0,0,0&amp;vtp=1&amp;vaab=1&amp;bt=1&amp;bbb=1&amp;hb=1"/>
          <p:cNvSpPr/>
          <p:nvPr/>
        </p:nvSpPr>
        <p:spPr>
          <a:xfrm>
            <a:off x="539496" y="7505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爸爸作出的反应是在生活过程中逐渐形成的后天性反射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复杂反射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因此完成该测试的神经中枢在大脑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32f4e53b5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6251" y="2087499"/>
            <a:ext cx="3401568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AS.1_1#32f4e53b5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7083" y="2087499"/>
            <a:ext cx="5779008" cy="40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AN.93_1#32f4e53b5.bracket?vaa=1&amp;vcp=1&amp;vis=1&amp;pid=82f37aab8&amp;color=0,0,0&amp;vpa=37&amp;vtp=1&amp;vaab=1">
            <a:extLst>
              <a:ext uri="{FF2B5EF4-FFF2-40B4-BE49-F238E27FC236}">
                <a16:creationId xmlns:a16="http://schemas.microsoft.com/office/drawing/2014/main" id="{75FEC36B-F159-2145-88C3-8DBA5D43B8F5}"/>
              </a:ext>
            </a:extLst>
          </p:cNvPr>
          <p:cNvSpPr/>
          <p:nvPr/>
        </p:nvSpPr>
        <p:spPr>
          <a:xfrm>
            <a:off x="420624" y="1951927"/>
            <a:ext cx="1692261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95_1#5d92a666e?sp=1&amp;vaa=1&amp;vcp=1&amp;vis=1&amp;pid=82f37aab8&amp;color=0,0,0&amp;vtp=1&amp;vaab=1&amp;bt=1&amp;bbb=1&amp;hb=1"/>
              <p:cNvSpPr/>
              <p:nvPr/>
            </p:nvSpPr>
            <p:spPr>
              <a:xfrm>
                <a:off x="539496" y="797782"/>
                <a:ext cx="11109960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（湖南湘潭·模拟）人体是一个统一的整体，各系统分工合作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完成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人体各项生命活动。人体部分生理活动过程示意图如图（图中D为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为物质，①～⑤为生理过程），请据图回答问题：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_BD.95_1#5d92a666e?sp=1&amp;vaa=1&amp;vcp=1&amp;vis=1&amp;pid=82f37aa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7782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r="-1537" b="-9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95_3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450" y="3738282"/>
            <a:ext cx="3111414" cy="161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95_4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775426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5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59" y="3563835"/>
            <a:ext cx="2646381" cy="179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96_1#c34b95ecb?vaa=1&amp;vcp=1&amp;vis=1&amp;pid=5d92a666e&amp;color=0,0,0&amp;vtp=1&amp;vaab=1&amp;bbb=1"/>
          <p:cNvSpPr/>
          <p:nvPr/>
        </p:nvSpPr>
        <p:spPr>
          <a:xfrm>
            <a:off x="539496" y="5493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（1）图二中的①过程与图一中的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段是相对应的。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7_1#3859d57aa?vaa=1&amp;vcp=1&amp;vis=1&amp;pid=5d92a666e&amp;color=0,0,0&amp;vtp=1&amp;vaab=1&amp;bt=1&amp;bbb=1&amp;hb=1"/>
          <p:cNvSpPr/>
          <p:nvPr/>
        </p:nvSpPr>
        <p:spPr>
          <a:xfrm>
            <a:off x="539496" y="30969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（2）氧气经①进入人体，被组织细胞利用分解有机物，产生二氧化碳，</a:t>
            </a:r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并将二氧化碳排出体外。此过程中氧气和二氧化碳途经心脏四腔的顺序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98_1#9f31c634e?vaa=1&amp;vcp=1&amp;vis=1&amp;pid=5d92a666e&amp;color=0,0,0&amp;vtp=1&amp;vaab=1&amp;bbb=1&amp;hb=1"/>
          <p:cNvSpPr/>
          <p:nvPr/>
        </p:nvSpPr>
        <p:spPr>
          <a:xfrm>
            <a:off x="539496" y="442820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（3）进食后图中D器官的部分分泌物可通过导管进入十二指肠，另一部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分分泌物直接进入血液，此物质为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（4）图二中属于排泄途径的有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（填序号）。</a:t>
            </a:r>
            <a:endParaRPr lang="en-US" altLang="zh-CN" sz="2800" dirty="0"/>
          </a:p>
        </p:txBody>
      </p:sp>
      <p:pic>
        <p:nvPicPr>
          <p:cNvPr id="4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AE3F77E9-46D2-04FB-EBA0-7909536E8F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317" y="1519518"/>
            <a:ext cx="3020091" cy="156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03CF019D-FBD5-F960-13C4-7D1FFA97C64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50923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D70F7740-48F0-704A-1650-B48DD644016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60" y="1379516"/>
            <a:ext cx="2525358" cy="170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0_1#9bf2e8ca9?vaa=1&amp;vcp=1&amp;vis=1&amp;pid=5d92a666e&amp;color=0,0,0&amp;vtp=1&amp;vaab=1&amp;bbb=1&amp;hb=1">
            <a:extLst>
              <a:ext uri="{FF2B5EF4-FFF2-40B4-BE49-F238E27FC236}">
                <a16:creationId xmlns:a16="http://schemas.microsoft.com/office/drawing/2014/main" id="{587B25F7-79C1-DF1A-E374-BD9D8C700CE9}"/>
              </a:ext>
            </a:extLst>
          </p:cNvPr>
          <p:cNvSpPr/>
          <p:nvPr/>
        </p:nvSpPr>
        <p:spPr>
          <a:xfrm>
            <a:off x="539496" y="338674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（5）动脉瓣狭窄是一种心血管疾病，患者的主动脉瓣不能完全开放，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导致左心室射血功能下降，全身组织细胞获取氧气不足，严重时需要更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换人工瓣膜。图三为我国医生自主研发的“人工瓣膜”，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根据其工作状态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判断，植入该瓣膜时甲端应朝向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4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1B15B9E7-E210-27C4-D994-BDE7EDCF21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326" y="1734671"/>
            <a:ext cx="2918082" cy="151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DCB3546B-33D7-23EA-DCAA-616A68C413D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67141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B7C1A2FA-E8E1-532A-66F2-B076F758AA2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60" y="1559859"/>
            <a:ext cx="2498508" cy="169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654093"/>
      </p:ext>
    </p:extLst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AS.1_1#5d92a666e?vaa=1&amp;vcp=1&amp;vis=1&amp;pid=82f37aab8&amp;color=0,0,0&amp;vtp=1&amp;vaab=1&amp;bt=1&amp;bbb=1&amp;hb=1"/>
              <p:cNvSpPr/>
              <p:nvPr/>
            </p:nvSpPr>
            <p:spPr>
              <a:xfrm>
                <a:off x="539496" y="3716244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𝐴𝐵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段表示吸气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𝐵𝐶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段表示呼气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表示吸气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，②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呼气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表示排遗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表示排尿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表示养料和氧气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，D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是胰腺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是胰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是胰岛素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5_AS.1_1#5d92a666e?vaa=1&amp;vcp=1&amp;vis=1&amp;pid=82f37aa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16244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2909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5F6CBA3F-0BD9-2F43-C4AC-A79BD8961BD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273" y="1613647"/>
            <a:ext cx="3151135" cy="163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F79D37FF-D0BB-395D-3483-FEFE61CF308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67141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6BECDCDE-6FF9-697A-574E-3130BBA4130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59" y="1400969"/>
            <a:ext cx="2733389" cy="184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7064fbf1b?htil=1&amp;vaa=1&amp;vcp=1&amp;vis=1&amp;pid=0fec1138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1752" y="871252"/>
            <a:ext cx="2215697" cy="239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7064fbf1b?htil=1&amp;vaa=1&amp;vcp=1&amp;vis=1&amp;pid=0fec11384&amp;color=0,0,0&amp;vtp=1&amp;vaab=1&amp;bt=1&amp;bbb=1&amp;hb=1&amp;hs=1"/>
          <p:cNvSpPr/>
          <p:nvPr/>
        </p:nvSpPr>
        <p:spPr>
          <a:xfrm>
            <a:off x="539496" y="852964"/>
            <a:ext cx="827532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解答此类题目的关键是理解、掌握人体的主要消化器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官和消化腺及其功能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观图可知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：①是肝脏、②是大肠、③是胃、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、⑤是小肠。肝脏能够分泌胆汁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，胆汁不含消化</a:t>
            </a:r>
            <a:endParaRPr lang="en-US" altLang="zh-CN" sz="2800" dirty="0"/>
          </a:p>
        </p:txBody>
      </p:sp>
      <p:sp>
        <p:nvSpPr>
          <p:cNvPr id="4" name="QC_4_EX.1_1#7064fbf1b?htil=1&amp;vaa=1&amp;vcp=1&amp;vis=1&amp;pid=0fec11384&amp;color=0,0,0&amp;vtp=1&amp;vaab=1&amp;bt=1&amp;bbb=1&amp;hb=1&amp;hs=1">
            <a:extLst>
              <a:ext uri="{FF2B5EF4-FFF2-40B4-BE49-F238E27FC236}">
                <a16:creationId xmlns:a16="http://schemas.microsoft.com/office/drawing/2014/main" id="{C496B951-27E9-A8CC-C514-E982B417B3CD}"/>
              </a:ext>
            </a:extLst>
          </p:cNvPr>
          <p:cNvSpPr/>
          <p:nvPr/>
        </p:nvSpPr>
        <p:spPr>
          <a:xfrm>
            <a:off x="539496" y="4054316"/>
            <a:ext cx="11112011" cy="1943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，对脂肪有乳化作用，A错误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；胃只能初步消化蛋白质，不能彻底分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食物中的蛋白质进入胃，在胃液的作用下进行初步消化后进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⑤小肠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，在小肠里彻底被分解成氨基酸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错误；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95_1#5d92a666e?sp=1&amp;vaa=1&amp;vcp=1&amp;vis=1&amp;pid=82f37aab8&amp;color=0,0,0&amp;vtp=1&amp;vaab=1&amp;bt=1&amp;bbb=1&amp;hb=1"/>
              <p:cNvSpPr/>
              <p:nvPr/>
            </p:nvSpPr>
            <p:spPr>
              <a:xfrm>
                <a:off x="539496" y="797782"/>
                <a:ext cx="11109960" cy="188635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（湖南湘潭·模拟）人体是一个统一的整体，各系统分工合作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完成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人体各项生命活动。人体部分生理活动过程示意图如图（图中D为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为物质，①～⑤为生理过程），请据图回答问题：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_BD.95_1#5d92a666e?sp=1&amp;vaa=1&amp;vcp=1&amp;vis=1&amp;pid=82f37aab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97782"/>
                <a:ext cx="11109960" cy="1886350"/>
              </a:xfrm>
              <a:prstGeom prst="rect">
                <a:avLst/>
              </a:prstGeom>
              <a:blipFill>
                <a:blip r:embed="rId3"/>
                <a:stretch>
                  <a:fillRect l="-1976" r="-1537" b="-90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95_3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679" y="3778624"/>
            <a:ext cx="3033729" cy="157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5_BD.95_4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2775426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5#5d92a666e?htil=1&amp;vaa=1&amp;vcp=1&amp;vis=1&amp;pid=82f37aab8&amp;color=0,0,0&amp;tib=255,255,255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60" y="3609318"/>
            <a:ext cx="2579146" cy="174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96_1#c34b95ecb?vaa=1&amp;vcp=1&amp;vis=1&amp;pid=5d92a666e&amp;color=0,0,0&amp;vtp=1&amp;vaab=1&amp;bbb=1"/>
          <p:cNvSpPr/>
          <p:nvPr/>
        </p:nvSpPr>
        <p:spPr>
          <a:xfrm>
            <a:off x="539496" y="54932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（1）图二中的①过程与图一中的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段是相对应的。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O_5_AN.2_1#5d92a666e?vaa=1&amp;vcp=1&amp;vis=1&amp;pid=82f37aab8&amp;color=0,0,0&amp;vtp=1&amp;vaab=1&amp;bbb=1&amp;hb=1"/>
              <p:cNvSpPr/>
              <p:nvPr/>
            </p:nvSpPr>
            <p:spPr>
              <a:xfrm>
                <a:off x="5929643" y="5459539"/>
                <a:ext cx="115455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SimSun" pitchFamily="34" charset="-122"/>
                          <a:cs typeface="Times New Roman" pitchFamily="34" charset="-120"/>
                        </a:rPr>
                        <m:t>𝐴𝐵</m:t>
                      </m:r>
                    </m:oMath>
                  </m:oMathPara>
                </a14:m>
                <a:endParaRPr lang="en-US" altLang="zh-CN" sz="2800" i="1" dirty="0"/>
              </a:p>
            </p:txBody>
          </p:sp>
        </mc:Choice>
        <mc:Fallback xmlns="">
          <p:sp>
            <p:nvSpPr>
              <p:cNvPr id="7" name="QO_5_AN.2_1#5d92a666e?vaa=1&amp;vcp=1&amp;vis=1&amp;pid=82f37aab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9643" y="5459539"/>
                <a:ext cx="1154550" cy="120135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71985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7_1#3859d57aa?vaa=1&amp;vcp=1&amp;vis=1&amp;pid=5d92a666e&amp;color=0,0,0&amp;vtp=1&amp;vaab=1&amp;bt=1&amp;bbb=1&amp;hb=1"/>
          <p:cNvSpPr/>
          <p:nvPr/>
        </p:nvSpPr>
        <p:spPr>
          <a:xfrm>
            <a:off x="539496" y="31224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（2）氧气经①进入人体，被组织细胞利用分解有机物，产生二氧化碳，</a:t>
            </a:r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并将二氧化碳排出体外。此过程中氧气和二氧化碳途经心脏四腔的顺序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98_1#9f31c634e?vaa=1&amp;vcp=1&amp;vis=1&amp;pid=5d92a666e&amp;color=0,0,0&amp;vtp=1&amp;vaab=1&amp;bbb=1&amp;hb=1"/>
          <p:cNvSpPr/>
          <p:nvPr/>
        </p:nvSpPr>
        <p:spPr>
          <a:xfrm>
            <a:off x="539496" y="446649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（3）进食后图中D器官的部分分泌物可通过导管进入十二指肠，另一部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分分泌物直接进入血液，此物质为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（4）图二中属于排泄途径的有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（填序号）。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O_5_AN.2_1#5d92a666e?vaa=1&amp;vcp=1&amp;vis=1&amp;pid=82f37aab8&amp;color=0,0,0&amp;vtp=1&amp;vaab=1&amp;bbb=1&amp;hb=1">
                <a:extLst>
                  <a:ext uri="{FF2B5EF4-FFF2-40B4-BE49-F238E27FC236}">
                    <a16:creationId xmlns:a16="http://schemas.microsoft.com/office/drawing/2014/main" id="{3E0B03F6-34DD-BC51-EF87-5E63BFF11131}"/>
                  </a:ext>
                </a:extLst>
              </p:cNvPr>
              <p:cNvSpPr/>
              <p:nvPr/>
            </p:nvSpPr>
            <p:spPr>
              <a:xfrm>
                <a:off x="1097761" y="3789234"/>
                <a:ext cx="115455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氧气：左心房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左心室；二氧化碳：右心房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右心室</a:t>
                </a:r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</p:txBody>
          </p:sp>
        </mc:Choice>
        <mc:Fallback xmlns="">
          <p:sp>
            <p:nvSpPr>
              <p:cNvPr id="6" name="QO_5_AN.2_1#5d92a666e?vaa=1&amp;vcp=1&amp;vis=1&amp;pid=82f37aab8&amp;color=0,0,0&amp;vtp=1&amp;vaab=1&amp;bbb=1&amp;hb=1">
                <a:extLst>
                  <a:ext uri="{FF2B5EF4-FFF2-40B4-BE49-F238E27FC236}">
                    <a16:creationId xmlns:a16="http://schemas.microsoft.com/office/drawing/2014/main" id="{3E0B03F6-34DD-BC51-EF87-5E63BFF111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761" y="3789234"/>
                <a:ext cx="1154550" cy="1201357"/>
              </a:xfrm>
              <a:prstGeom prst="rect">
                <a:avLst/>
              </a:prstGeom>
              <a:blipFill>
                <a:blip r:embed="rId3"/>
                <a:stretch>
                  <a:fillRect l="-18519" r="-64709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O_5_AN.2_1#5d92a666e?vaa=1&amp;vcp=1&amp;vis=1&amp;pid=82f37aab8&amp;color=0,0,0&amp;vtp=1&amp;vaab=1&amp;bbb=1&amp;hb=1">
            <a:extLst>
              <a:ext uri="{FF2B5EF4-FFF2-40B4-BE49-F238E27FC236}">
                <a16:creationId xmlns:a16="http://schemas.microsoft.com/office/drawing/2014/main" id="{A6A4AE4E-85E2-E8E0-3E1D-EA34B7C9FC44}"/>
              </a:ext>
            </a:extLst>
          </p:cNvPr>
          <p:cNvSpPr/>
          <p:nvPr/>
        </p:nvSpPr>
        <p:spPr>
          <a:xfrm>
            <a:off x="6094476" y="5114193"/>
            <a:ext cx="115455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胰岛素</a:t>
            </a:r>
            <a:endParaRPr lang="en-US" altLang="zh-CN" sz="2800" dirty="0"/>
          </a:p>
        </p:txBody>
      </p:sp>
      <p:sp>
        <p:nvSpPr>
          <p:cNvPr id="8" name="QO_5_AN.2_1#5d92a666e?vaa=1&amp;vcp=1&amp;vis=1&amp;pid=82f37aab8&amp;color=0,0,0&amp;vtp=1&amp;vaab=1&amp;bbb=1&amp;hb=1">
            <a:extLst>
              <a:ext uri="{FF2B5EF4-FFF2-40B4-BE49-F238E27FC236}">
                <a16:creationId xmlns:a16="http://schemas.microsoft.com/office/drawing/2014/main" id="{4609B0C9-7868-5D6E-CE6C-6AFCE6C31594}"/>
              </a:ext>
            </a:extLst>
          </p:cNvPr>
          <p:cNvSpPr/>
          <p:nvPr/>
        </p:nvSpPr>
        <p:spPr>
          <a:xfrm>
            <a:off x="5754785" y="5733018"/>
            <a:ext cx="115455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②④</a:t>
            </a:r>
            <a:endParaRPr lang="en-US" altLang="zh-CN" sz="2800" dirty="0"/>
          </a:p>
        </p:txBody>
      </p:sp>
      <p:pic>
        <p:nvPicPr>
          <p:cNvPr id="4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155E2A62-56AC-0C0F-DE3A-2CC178ADE84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631" y="1479176"/>
            <a:ext cx="3097777" cy="160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D8178888-C810-E4D5-A3F2-19C4DADF793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50923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4B4C6E15-012F-B750-5B8D-EF81848C234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59" y="1238789"/>
            <a:ext cx="2733389" cy="184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911394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0_1#9bf2e8ca9?vaa=1&amp;vcp=1&amp;vis=1&amp;pid=5d92a666e&amp;color=0,0,0&amp;vtp=1&amp;vaab=1&amp;bbb=1&amp;hb=1">
            <a:extLst>
              <a:ext uri="{FF2B5EF4-FFF2-40B4-BE49-F238E27FC236}">
                <a16:creationId xmlns:a16="http://schemas.microsoft.com/office/drawing/2014/main" id="{587B25F7-79C1-DF1A-E374-BD9D8C700CE9}"/>
              </a:ext>
            </a:extLst>
          </p:cNvPr>
          <p:cNvSpPr/>
          <p:nvPr/>
        </p:nvSpPr>
        <p:spPr>
          <a:xfrm>
            <a:off x="539496" y="340579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（5）动脉瓣狭窄是一种心血管疾病，患者的主动脉瓣不能完全开放，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导致左心室射血功能下降，全身组织细胞获取氧气不足，严重时需要更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换人工瓣膜。图三为我国医生自主研发的“人工瓣膜”，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根据其工作状态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判断，植入该瓣膜时甲端应朝向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5_AN.2_1#5d92a666e?vaa=1&amp;vcp=1&amp;vis=1&amp;pid=82f37aab8&amp;color=0,0,0&amp;vtp=1&amp;vaab=1&amp;bbb=1&amp;hb=1">
            <a:extLst>
              <a:ext uri="{FF2B5EF4-FFF2-40B4-BE49-F238E27FC236}">
                <a16:creationId xmlns:a16="http://schemas.microsoft.com/office/drawing/2014/main" id="{8E8FAC71-CA23-CB92-1350-4EF60E46F444}"/>
              </a:ext>
            </a:extLst>
          </p:cNvPr>
          <p:cNvSpPr/>
          <p:nvPr/>
        </p:nvSpPr>
        <p:spPr>
          <a:xfrm>
            <a:off x="5785265" y="5301869"/>
            <a:ext cx="115455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pic>
        <p:nvPicPr>
          <p:cNvPr id="4" name="QO_5_BD.95_3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5D3AAE50-75FE-B586-DAF8-2921582E8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528" y="1492624"/>
            <a:ext cx="3071880" cy="159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5_BD.95_4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6B641429-4E82-A889-B4B8-E6A06E372A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509238"/>
            <a:ext cx="5486400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5_BD.95_5#5d92a666e?htil=1&amp;vaa=1&amp;vcp=1&amp;vis=1&amp;pid=82f37aab8&amp;color=0,0,0&amp;tib=255,255,255&amp;vtp=1&amp;vaab=1" descr="preencoded.png">
            <a:extLst>
              <a:ext uri="{FF2B5EF4-FFF2-40B4-BE49-F238E27FC236}">
                <a16:creationId xmlns:a16="http://schemas.microsoft.com/office/drawing/2014/main" id="{6B410F5E-4CD5-202C-E8DF-057A446E85B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1159" y="1385047"/>
            <a:ext cx="2517181" cy="170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20433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3_1#85b2a35e5?vaa=1&amp;vcp=1&amp;vis=1&amp;pid=82f37aab8&amp;color=0,0,0&amp;vtp=1&amp;vaab=1&amp;bt=1&amp;bbb=1&amp;hb=1"/>
          <p:cNvSpPr/>
          <p:nvPr/>
        </p:nvSpPr>
        <p:spPr>
          <a:xfrm>
            <a:off x="539496" y="2825464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（山东青岛·中考）生物兴趣小组围绕糖尿病开展了研究性学习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你一起开启探究之旅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］中填序号，____上填文字）。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4_1#43871d8e4?sp=1&amp;vaa=1&amp;vcp=1&amp;vis=1&amp;pid=85b2a35e5&amp;color=0,0,0&amp;vtp=1&amp;vaab=1&amp;bbb=1">
            <a:extLst>
              <a:ext uri="{FF2B5EF4-FFF2-40B4-BE49-F238E27FC236}">
                <a16:creationId xmlns:a16="http://schemas.microsoft.com/office/drawing/2014/main" id="{E96A65C6-96CC-57B4-DC0C-831D50EB056B}"/>
              </a:ext>
            </a:extLst>
          </p:cNvPr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（1）阅读资料卡，补充完善右侧学习笔记。</a:t>
            </a:r>
            <a:endParaRPr lang="en-US" altLang="zh-CN" sz="2800" dirty="0"/>
          </a:p>
        </p:txBody>
      </p:sp>
      <p:pic>
        <p:nvPicPr>
          <p:cNvPr id="3" name="QB_6_BD.104_2#43871d8e4?vaa=1&amp;vcp=1&amp;vis=1&amp;pid=85b2a35e5&amp;color=0,0,0&amp;tib=255,255,255&amp;vip=38#39&amp;vtp=1&amp;vaab=1" descr="preencoded.png">
            <a:extLst>
              <a:ext uri="{FF2B5EF4-FFF2-40B4-BE49-F238E27FC236}">
                <a16:creationId xmlns:a16="http://schemas.microsoft.com/office/drawing/2014/main" id="{65F59FC9-CD11-24F0-6DC3-4941AE441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7208" y="1243965"/>
            <a:ext cx="6217238" cy="5162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05_1#43871d8e4.blank?vaa=1&amp;vcp=1&amp;vis=1&amp;pid=85b2a35e5&amp;color=0,0,0&amp;vpa=38&amp;vtp=1&amp;vaab=1"/>
          <p:cNvSpPr/>
          <p:nvPr/>
        </p:nvSpPr>
        <p:spPr>
          <a:xfrm>
            <a:off x="6110385" y="2694870"/>
            <a:ext cx="899485" cy="34344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200"/>
              </a:lnSpc>
            </a:pPr>
            <a:r>
              <a:rPr lang="en-US" altLang="zh-CN" sz="26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胰腺</a:t>
            </a:r>
            <a:endParaRPr lang="en-US" altLang="zh-CN" sz="2600" dirty="0"/>
          </a:p>
        </p:txBody>
      </p:sp>
      <p:sp>
        <p:nvSpPr>
          <p:cNvPr id="7" name="QB_6_AN.106_1#43871d8e4.blank?vaa=1&amp;vcp=1&amp;vis=1&amp;pid=85b2a35e5&amp;color=0,0,0&amp;vpa=39&amp;vtp=1&amp;vaab=1"/>
          <p:cNvSpPr/>
          <p:nvPr/>
        </p:nvSpPr>
        <p:spPr>
          <a:xfrm>
            <a:off x="6214150" y="5521482"/>
            <a:ext cx="662348" cy="30255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l" latinLnBrk="1">
              <a:lnSpc>
                <a:spcPts val="3200"/>
              </a:lnSpc>
            </a:pPr>
            <a:r>
              <a:rPr lang="en-US" altLang="zh-CN" sz="26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</a:t>
            </a:r>
            <a:endParaRPr lang="en-US" altLang="zh-CN" sz="2600" dirty="0"/>
          </a:p>
        </p:txBody>
      </p:sp>
    </p:spTree>
    <p:extLst>
      <p:ext uri="{BB962C8B-B14F-4D97-AF65-F5344CB8AC3E}">
        <p14:creationId xmlns:p14="http://schemas.microsoft.com/office/powerpoint/2010/main" val="11630744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07_1#b999e049d?sp=1&amp;vaa=1&amp;vcp=1&amp;vis=1&amp;pid=85b2a35e5&amp;color=0,0,0&amp;vtp=1&amp;vaab=1&amp;bt=1&amp;bbb=1"/>
              <p:cNvSpPr/>
              <p:nvPr/>
            </p:nvSpPr>
            <p:spPr>
              <a:xfrm>
                <a:off x="539496" y="931925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（2）如图是人体部分生理活动示意图，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表示生理过程。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07_1#b999e049d?sp=1&amp;vaa=1&amp;vcp=1&amp;vis=1&amp;pid=85b2a35e5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31925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l="-1976" t="-1099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07_2#b999e049d?htil=20&amp;vaa=1&amp;vcp=1&amp;vis=1&amp;pid=85b2a35e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622679"/>
            <a:ext cx="542239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08_1#6340b15a4?htil=20&amp;vaa=1&amp;vcp=1&amp;vis=1&amp;pid=b999e049d&amp;color=0,0,0&amp;vtp=1&amp;vaab=1&amp;bbb=1&amp;hb=1&amp;hs=1"/>
          <p:cNvSpPr/>
          <p:nvPr/>
        </p:nvSpPr>
        <p:spPr>
          <a:xfrm>
            <a:off x="539496" y="1495679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①研究表明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，正常人的血糖浓度维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持在一个动态范围内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。饭后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中的淀粉被消化为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经过图中的［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过程进入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血液，以上过程主要在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中进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09_1#6340b15a4.blank?vaa=1&amp;vcp=1&amp;vis=1&amp;pid=b999e049d&amp;color=0,0,0&amp;vpa=40&amp;vtp=1&amp;vaab=1&amp;bbb=1"/>
          <p:cNvSpPr/>
          <p:nvPr/>
        </p:nvSpPr>
        <p:spPr>
          <a:xfrm>
            <a:off x="3394615" y="276059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葡萄糖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10_1#6340b15a4.blank?vaa=1&amp;vcp=1&amp;vis=1&amp;pid=b999e049d&amp;color=0,0,0&amp;vpa=41&amp;vtp=1&amp;vaab=1&amp;bbb=1"/>
              <p:cNvSpPr/>
              <p:nvPr/>
            </p:nvSpPr>
            <p:spPr>
              <a:xfrm>
                <a:off x="2684208" y="3534726"/>
                <a:ext cx="3540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10_1#6340b15a4.blank?vaa=1&amp;vcp=1&amp;vis=1&amp;pid=b999e049d&amp;color=0,0,0&amp;vpa=4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4208" y="3534726"/>
                <a:ext cx="35401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111_1#6340b15a4.blank?vaa=1&amp;vcp=1&amp;vis=1&amp;pid=b999e049d&amp;color=0,0,0&amp;vpa=42&amp;vtp=1&amp;vaab=1&amp;bbb=1"/>
          <p:cNvSpPr/>
          <p:nvPr/>
        </p:nvSpPr>
        <p:spPr>
          <a:xfrm>
            <a:off x="3394615" y="340829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吸收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112_1#6340b15a4.blank?vaa=1&amp;vcp=1&amp;vis=1&amp;pid=b999e049d&amp;color=0,0,0&amp;vpa=43&amp;vtp=1&amp;vaab=1&amp;bbb=1"/>
          <p:cNvSpPr/>
          <p:nvPr/>
        </p:nvSpPr>
        <p:spPr>
          <a:xfrm>
            <a:off x="4105815" y="403504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113_1#6340b15a4.blank?vaa=1&amp;vcp=1&amp;vis=1&amp;pid=b999e049d&amp;color=0,0,0&amp;vpa=44&amp;vtp=1&amp;vaab=1&amp;bbb=1"/>
              <p:cNvSpPr/>
              <p:nvPr/>
            </p:nvSpPr>
            <p:spPr>
              <a:xfrm>
                <a:off x="7028107" y="4808028"/>
                <a:ext cx="3778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113_1#6340b15a4.blank?vaa=1&amp;vcp=1&amp;vis=1&amp;pid=b999e049d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8107" y="4808028"/>
                <a:ext cx="377825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BD.108_1#6340b15a4?htil=20&amp;vaa=1&amp;vcp=1&amp;vis=1&amp;pid=b999e049d&amp;color=0,0,0&amp;vtp=1&amp;vaab=1&amp;bbb=1&amp;hb=1&amp;hs=1">
            <a:extLst>
              <a:ext uri="{FF2B5EF4-FFF2-40B4-BE49-F238E27FC236}">
                <a16:creationId xmlns:a16="http://schemas.microsoft.com/office/drawing/2014/main" id="{E0F2FBAF-91D2-98B1-BD7A-5BFC1B3FC843}"/>
              </a:ext>
            </a:extLst>
          </p:cNvPr>
          <p:cNvSpPr/>
          <p:nvPr/>
        </p:nvSpPr>
        <p:spPr>
          <a:xfrm>
            <a:off x="539995" y="4705667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。此时，胰岛素分泌量增加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，经图中［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过程进入血液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，使血糖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浓度降低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4_1#914658344?htil=21&amp;vaa=1&amp;vcp=1&amp;vis=1&amp;pid=b999e049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920496"/>
            <a:ext cx="5422392" cy="2807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14_2#914658344?htil=21&amp;vaa=1&amp;vcp=1&amp;vis=1&amp;pid=b999e049d&amp;color=0,0,0&amp;vtp=1&amp;vaab=1&amp;bt=1&amp;bbb=1&amp;hb=1&amp;hs=1"/>
          <p:cNvSpPr/>
          <p:nvPr/>
        </p:nvSpPr>
        <p:spPr>
          <a:xfrm>
            <a:off x="539496" y="902208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②吸入式胰岛素粉末制剂可减轻糖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尿病患者注射的痛苦，当该制剂经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过图中［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的气体交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换进入肺泡时，膈肌处于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914658344.blank?vaa=1&amp;vcp=1&amp;vis=1&amp;pid=b999e049d&amp;color=0,0,0&amp;vpa=45&amp;vtp=1&amp;vaab=1&amp;bbb=1"/>
              <p:cNvSpPr/>
              <p:nvPr/>
            </p:nvSpPr>
            <p:spPr>
              <a:xfrm>
                <a:off x="2049208" y="2294572"/>
                <a:ext cx="376238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914658344.blank?vaa=1&amp;vcp=1&amp;vis=1&amp;pid=b999e049d&amp;color=0,0,0&amp;vpa=4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9208" y="2294572"/>
                <a:ext cx="376238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2_1#914658344.blank?vaa=1&amp;vcp=1&amp;vis=1&amp;pid=b999e049d&amp;color=0,0,0&amp;vpa=46&amp;vtp=1&amp;vaab=1&amp;bbb=1"/>
          <p:cNvSpPr/>
          <p:nvPr/>
        </p:nvSpPr>
        <p:spPr>
          <a:xfrm>
            <a:off x="2861214" y="216712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肺与外界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3_1#914658344.blank?vaa=1&amp;vcp=1&amp;vis=1&amp;pid=b999e049d&amp;color=0,0,0&amp;vpa=47&amp;vtp=1&amp;vaab=1&amp;bbb=1"/>
          <p:cNvSpPr/>
          <p:nvPr/>
        </p:nvSpPr>
        <p:spPr>
          <a:xfrm>
            <a:off x="4461415" y="281482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BD.118_1#29a0143d2?vaa=1&amp;vcp=1&amp;vis=1&amp;pid=b999e049d&amp;color=0,0,0&amp;vtp=1&amp;vaab=1&amp;bbb=1&amp;hb=1&amp;hs=1"/>
          <p:cNvSpPr/>
          <p:nvPr/>
        </p:nvSpPr>
        <p:spPr>
          <a:xfrm>
            <a:off x="539496" y="41086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在尿的形成过程中，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原尿中的葡萄糖通过图中［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回到血液。糖尿病患者使用的某些药物能够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填“抑制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促进”）该过程，增加尿液中葡萄糖的含量，起到辅助降低血糖的作用。</a:t>
            </a:r>
            <a:endParaRPr lang="en-US" altLang="zh-CN" sz="2800" spc="-5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119_1#29a0143d2.blank?vaa=1&amp;vcp=1&amp;vis=1&amp;pid=b999e049d&amp;color=0,0,0&amp;vpa=48&amp;vtp=1&amp;vaab=1&amp;bbb=1"/>
              <p:cNvSpPr/>
              <p:nvPr/>
            </p:nvSpPr>
            <p:spPr>
              <a:xfrm>
                <a:off x="8265858" y="4213288"/>
                <a:ext cx="2825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7_AN.119_1#29a0143d2.blank?vaa=1&amp;vcp=1&amp;vis=1&amp;pid=b999e049d&amp;color=0,0,0&amp;vpa=4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5858" y="4213288"/>
                <a:ext cx="2825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120_1#29a0143d2.blank?vaa=1&amp;vcp=1&amp;vis=1&amp;pid=b999e049d&amp;color=0,0,0&amp;vpa=49&amp;vtp=1&amp;vaab=1&amp;bbb=1&amp;hb=1"/>
          <p:cNvSpPr/>
          <p:nvPr/>
        </p:nvSpPr>
        <p:spPr>
          <a:xfrm>
            <a:off x="539496" y="407816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肾小管的重吸收作用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121_1#29a0143d2.blank?vaa=1&amp;vcp=1&amp;vis=1&amp;pid=b999e049d&amp;color=0,0,0&amp;vpa=50&amp;vtp=1&amp;vaab=1&amp;bbb=1"/>
          <p:cNvSpPr/>
          <p:nvPr/>
        </p:nvSpPr>
        <p:spPr>
          <a:xfrm>
            <a:off x="8217439" y="4725860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抑制</a:t>
            </a:r>
            <a:endParaRPr lang="en-US" altLang="zh-CN" sz="2800" spc="-5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7064fbf1b?htil=1&amp;vaa=1&amp;vcp=1&amp;vis=1&amp;pid=0fec11384&amp;color=0,0,0&amp;vtp=1&amp;vaab=1&amp;bt=1&amp;bbb=1&amp;hb=1&amp;hs=1">
            <a:extLst>
              <a:ext uri="{FF2B5EF4-FFF2-40B4-BE49-F238E27FC236}">
                <a16:creationId xmlns:a16="http://schemas.microsoft.com/office/drawing/2014/main" id="{864BB677-E3B2-5D5D-10B3-0427E61F30AE}"/>
              </a:ext>
            </a:extLst>
          </p:cNvPr>
          <p:cNvSpPr/>
          <p:nvPr/>
        </p:nvSpPr>
        <p:spPr>
          <a:xfrm>
            <a:off x="539496" y="1857724"/>
            <a:ext cx="8503514" cy="316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200"/>
              </a:lnSpc>
            </a:pPr>
            <a:endParaRPr lang="en-US" altLang="zh-CN" sz="100" b="0" i="0" spc="-990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胰腺分泌的胰液通过导管流入十二指肠，十二指肠属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于小肠的一部分，②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是大肠，C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错误；小肠是消化道中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最长的一段，内有皱襞和小肠绒毛，扩大了消化食物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和吸收营养的面积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。小肠内含有多种消化液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，有利于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食物的消化，消化吸收的主要场所是小肠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，D正确。</a:t>
            </a:r>
            <a:endParaRPr lang="en-US" altLang="zh-CN" sz="2800" dirty="0"/>
          </a:p>
        </p:txBody>
      </p:sp>
      <p:pic>
        <p:nvPicPr>
          <p:cNvPr id="3" name="QC_4_EX.1_1#7064fbf1b?htil=1&amp;vaa=1&amp;vcp=1&amp;vis=1&amp;pid=0fec11384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FE0DB404-1085-347B-43C1-56973950AC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70009" y="1998268"/>
            <a:ext cx="2215697" cy="239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25835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_1#53bafa825?vaa=1&amp;vcp=1&amp;vis=1&amp;pid=0fec11384&amp;color=0,0,0&amp;vtp=1&amp;vaab=1&amp;bt=1&amp;bbb=1"/>
          <p:cNvSpPr/>
          <p:nvPr/>
        </p:nvSpPr>
        <p:spPr>
          <a:xfrm>
            <a:off x="539496" y="1204468"/>
            <a:ext cx="11439525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湖北黄石·模拟）构建模型可以将复杂的问题直观化，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有助于对知识的理解。如图是小明利用气球等材料制作的生物模型。下列叙述错误的是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AN.9_1#53bafa825.bracket?vaa=1&amp;vcp=1&amp;vis=1&amp;pid=0fec11384&amp;color=0,0,0&amp;vpa=2&amp;vtp=1&amp;vaab=1"/>
          <p:cNvSpPr/>
          <p:nvPr/>
        </p:nvSpPr>
        <p:spPr>
          <a:xfrm>
            <a:off x="2283738" y="254721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5" name="QC_4_BD.7_3#53bafa825?htil=4&amp;vaa=1&amp;vcp=1&amp;vis=1&amp;pid=0fec1138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4785" y="3163062"/>
            <a:ext cx="2862072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4_BD.7_4#53bafa825.choices?htil=4&amp;vaa=1&amp;vcp=1&amp;vis=1&amp;pid=0fec11384&amp;color=0,0,0&amp;vtp=1&amp;vaab=1&amp;bbb=1"/>
          <p:cNvSpPr/>
          <p:nvPr/>
        </p:nvSpPr>
        <p:spPr>
          <a:xfrm>
            <a:off x="539496" y="3109150"/>
            <a:ext cx="81198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A.该图模拟的是呼气的过程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.模型中的气球用来模拟肺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.模型中的橡皮膜用来模拟膈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.该模型无法模拟胸廓的左右径变化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53bafa825?htil=3&amp;vaa=1&amp;vcp=1&amp;vis=1&amp;pid=0fec1138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83263" y="572688"/>
            <a:ext cx="2337075" cy="187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53bafa825?htil=3&amp;vaa=1&amp;vcp=1&amp;vis=1&amp;pid=0fec11384&amp;color=0,0,0&amp;vtp=1&amp;vaab=1&amp;bt=1&amp;bbb=1&amp;hb=1&amp;hs=1"/>
          <p:cNvSpPr/>
          <p:nvPr/>
        </p:nvSpPr>
        <p:spPr>
          <a:xfrm>
            <a:off x="539496" y="554400"/>
            <a:ext cx="81198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该模型模拟的是人体呼吸运动过程。呼吸运动是指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人体胸廓有节律的扩大和缩小的运动，包括吸气过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程和呼气过程，呼吸运动主要与肋间肌和膈肌的运</a:t>
            </a:r>
            <a:endParaRPr lang="en-US" altLang="zh-CN" sz="2800" dirty="0"/>
          </a:p>
        </p:txBody>
      </p:sp>
      <p:sp>
        <p:nvSpPr>
          <p:cNvPr id="4" name="QC_4_EX.1_1#53bafa825?htil=3&amp;vaa=1&amp;vcp=1&amp;vis=1&amp;pid=0fec11384&amp;color=0,0,0&amp;vtp=1&amp;vaab=1&amp;bt=1&amp;bbb=1&amp;hb=1&amp;hs=1">
            <a:extLst>
              <a:ext uri="{FF2B5EF4-FFF2-40B4-BE49-F238E27FC236}">
                <a16:creationId xmlns:a16="http://schemas.microsoft.com/office/drawing/2014/main" id="{418A25CD-EB21-81CD-8536-5F2C652EB98C}"/>
              </a:ext>
            </a:extLst>
          </p:cNvPr>
          <p:cNvSpPr/>
          <p:nvPr/>
        </p:nvSpPr>
        <p:spPr>
          <a:xfrm>
            <a:off x="539496" y="3123292"/>
            <a:ext cx="11112011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动有关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。人在平静状态下，肋间肌收缩时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，肋骨向上向外运动，使胸廓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的前后径和左右径都增大，同时膈肌收缩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，膈顶部下降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，使胸廓的上下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径增大，这样胸廓的容积就增大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，肺也随之扩张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，外界空气通过呼吸道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，完成吸气的过程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。呼气过程与之大致相反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。图中1模拟气管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、2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模拟胸廓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模拟肺、4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模拟膈肌。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53bafa825?htil=3&amp;vaa=1&amp;vcp=1&amp;vis=1&amp;pid=0fec11384&amp;color=0,0,0&amp;vtp=1&amp;vaab=1&amp;bt=1&amp;bbb=1&amp;hb=1&amp;hs=1&amp;htil=1">
            <a:extLst>
              <a:ext uri="{FF2B5EF4-FFF2-40B4-BE49-F238E27FC236}">
                <a16:creationId xmlns:a16="http://schemas.microsoft.com/office/drawing/2014/main" id="{CE9CC7BC-DDC7-6120-9EBB-64EAE3A2DD8D}"/>
              </a:ext>
            </a:extLst>
          </p:cNvPr>
          <p:cNvSpPr/>
          <p:nvPr/>
        </p:nvSpPr>
        <p:spPr>
          <a:xfrm>
            <a:off x="539496" y="2185384"/>
            <a:ext cx="837424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图中模拟膈顶部下降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，表示吸气过程，A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图中气球能收缩和舒张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，因此模拟的是肺，B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模型中的橡皮膜模拟膈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，C正确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；该模型能够模拟胸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廓上下径的变化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，无法模拟左右径的变化，D正确。</a:t>
            </a:r>
            <a:endParaRPr lang="en-US" altLang="zh-CN" sz="2800" dirty="0"/>
          </a:p>
        </p:txBody>
      </p:sp>
      <p:pic>
        <p:nvPicPr>
          <p:cNvPr id="3" name="QC_4_EX.1_1#53bafa825?htil=3&amp;vaa=1&amp;vcp=1&amp;vis=1&amp;pid=0fec11384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E8745120-BFCB-9C68-86E9-F1BE3716CC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1851" y="2325928"/>
            <a:ext cx="2337075" cy="1874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54212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2291</Words>
  <Application>Microsoft Office PowerPoint</Application>
  <PresentationFormat>宽屏</PresentationFormat>
  <Paragraphs>399</Paragraphs>
  <Slides>56</Slides>
  <Notes>47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4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18</cp:revision>
  <dcterms:created xsi:type="dcterms:W3CDTF">2024-11-18T04:02:52Z</dcterms:created>
  <dcterms:modified xsi:type="dcterms:W3CDTF">2025-07-24T09:52:33Z</dcterms:modified>
  <cp:category/>
  <cp:contentStatus/>
</cp:coreProperties>
</file>