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37" r:id="rId64"/>
    <p:sldId id="318" r:id="rId65"/>
    <p:sldId id="319" r:id="rId66"/>
    <p:sldId id="320" r:id="rId67"/>
    <p:sldId id="321" r:id="rId68"/>
    <p:sldId id="322" r:id="rId69"/>
    <p:sldId id="323" r:id="rId70"/>
    <p:sldId id="324" r:id="rId71"/>
    <p:sldId id="325" r:id="rId72"/>
    <p:sldId id="326" r:id="rId73"/>
    <p:sldId id="327" r:id="rId74"/>
    <p:sldId id="328" r:id="rId75"/>
    <p:sldId id="330" r:id="rId76"/>
    <p:sldId id="331" r:id="rId77"/>
    <p:sldId id="332" r:id="rId78"/>
    <p:sldId id="333" r:id="rId7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8" d="100"/>
          <a:sy n="68" d="100"/>
        </p:scale>
        <p:origin x="4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14abb2d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F4B07E0-C2E3-459C-8DAC-1214B1553503}"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第35讲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中国共产党的光辉历程</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14abb2d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67C8CA4-5727-4C42-9616-327A2DAF560F}"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第35讲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中国共产党的光辉历程</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14abb2d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44B167E-CF20-42F7-B1E7-AF9577000FC7}"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第35讲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中国共产党的光辉历程</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f2bdb6800099b629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2E7ADF7-12BB-58E8-62ED-32CA20213D06}"/>
              </a:ext>
            </a:extLst>
          </p:cNvPr>
          <p:cNvPicPr>
            <a:picLocks/>
          </p:cNvPicPr>
          <p:nvPr userDrawn="1"/>
        </p:nvPicPr>
        <p:blipFill>
          <a:blip r:embed="rId2"/>
          <a:stretch>
            <a:fillRect/>
          </a:stretch>
        </p:blipFill>
        <p:spPr>
          <a:xfrm>
            <a:off x="0" y="-25400"/>
            <a:ext cx="12217400" cy="6883400"/>
          </a:xfrm>
          <a:prstGeom prst="rect">
            <a:avLst/>
          </a:prstGeom>
        </p:spPr>
      </p:pic>
      <p:pic>
        <p:nvPicPr>
          <p:cNvPr id="3" name="图片 2">
            <a:extLst>
              <a:ext uri="{FF2B5EF4-FFF2-40B4-BE49-F238E27FC236}">
                <a16:creationId xmlns:a16="http://schemas.microsoft.com/office/drawing/2014/main" id="{BFE370C6-0471-4DAB-B13D-04930FAEA93C}"/>
              </a:ext>
            </a:extLst>
          </p:cNvPr>
          <p:cNvPicPr>
            <a:picLocks/>
          </p:cNvPicPr>
          <p:nvPr userDrawn="1"/>
        </p:nvPicPr>
        <p:blipFill>
          <a:blip r:embed="rId3"/>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52EA278-7619-4E03-B0C3-FA538AC3D66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EF83753-AE04-4492-95B4-9803E8A962F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2DAC54B-6C8A-4AC4-BC79-4C0B8E6DD115}"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5_BD#9d2003c0f?colgroup=4,25&amp;vcp=1&amp;pid=bb8e33fb6&amp;color=0,0,0&amp;mp=1&amp;vtp=1&amp;vaab=1&amp;bt=1&amp;bbb=1&amp;hb=1"/>
          <p:cNvGraphicFramePr>
            <a:graphicFrameLocks noGrp="1"/>
          </p:cNvGraphicFramePr>
          <p:nvPr>
            <p:extLst>
              <p:ext uri="{D42A27DB-BD31-4B8C-83A1-F6EECF244321}">
                <p14:modId xmlns:p14="http://schemas.microsoft.com/office/powerpoint/2010/main" val="2862757536"/>
              </p:ext>
            </p:extLst>
          </p:nvPr>
        </p:nvGraphicFramePr>
        <p:xfrm>
          <a:off x="539496" y="2956782"/>
          <a:ext cx="11082528" cy="1663700"/>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164903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党人的初</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心和使命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为中国人民谋幸福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为中华民族谋复兴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9d2003c0f?colgroup=4,25&amp;vcp=1&amp;pid=bb8e33fb6&amp;color=0,0,0&amp;mp=1&amp;vtp=1&amp;vaab=1&amp;bt=1&amp;bbb=1">
            <a:extLst>
              <a:ext uri="{FF2B5EF4-FFF2-40B4-BE49-F238E27FC236}">
                <a16:creationId xmlns:a16="http://schemas.microsoft.com/office/drawing/2014/main" id="{356591CF-77E5-BD50-C90C-C942B5AA833F}"/>
              </a:ext>
            </a:extLst>
          </p:cNvPr>
          <p:cNvSpPr txBox="1"/>
          <p:nvPr/>
        </p:nvSpPr>
        <p:spPr>
          <a:xfrm>
            <a:off x="10903879" y="224837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C_4_BD#6fed89e7b?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线索2</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中国共产党对中国革命道路的探索</a:t>
            </a:r>
            <a:endParaRPr lang="en-US" altLang="zh-CN" sz="3200" dirty="0"/>
          </a:p>
        </p:txBody>
      </p:sp>
      <p:graphicFrame>
        <p:nvGraphicFramePr>
          <p:cNvPr id="12" name="P_5_BD#5b6c5f42c?colgroup=9,9,9&amp;vcp=1&amp;pid=6fed89e7b&amp;color=0,0,0&amp;vtp=1&amp;vaab=1&amp;bbb=1&amp;hb=1"/>
          <p:cNvGraphicFramePr>
            <a:graphicFrameLocks noGrp="1"/>
          </p:cNvGraphicFramePr>
          <p:nvPr>
            <p:extLst>
              <p:ext uri="{D42A27DB-BD31-4B8C-83A1-F6EECF244321}">
                <p14:modId xmlns:p14="http://schemas.microsoft.com/office/powerpoint/2010/main" val="3732338415"/>
              </p:ext>
            </p:extLst>
          </p:nvPr>
        </p:nvGraphicFramePr>
        <p:xfrm>
          <a:off x="539496" y="1324401"/>
          <a:ext cx="11073384" cy="2776792"/>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国民革命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（1924—</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1927</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1924年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实现国共第一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次合作</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建立革命统一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1926—1927</a:t>
                      </a: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推动北伐胜利进军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基本上推翻了北洋军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阀的统治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沉重打击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了帝国主义和封建势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1173590906"/>
              </p:ext>
            </p:extLst>
          </p:nvPr>
        </p:nvGraphicFramePr>
        <p:xfrm>
          <a:off x="539496" y="1558194"/>
          <a:ext cx="11073384" cy="4452748"/>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土地革命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（1927—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1937</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1927年8月1日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周恩</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贺龙等人领导革命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军在南昌发动武装起义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打响了武装反抗国民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党反动统治的第一枪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1927年9月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毛泽东在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湘赣边界建立第一个农</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村革命根据地——井冈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山革命根据地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拉开了中国革命从城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市转入农村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村革命根据地的序幕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935430F4-CE29-874C-54D4-C09E36E8B734}"/>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1902173517"/>
              </p:ext>
            </p:extLst>
          </p:nvPr>
        </p:nvGraphicFramePr>
        <p:xfrm>
          <a:off x="539496" y="1558194"/>
          <a:ext cx="11073384" cy="4452748"/>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土地革命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（1927—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1937</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1934—1936年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红军胜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利完成长征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保存了党和红军的基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干力量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使中国革命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转危为安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1936年12月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促成西安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事变和平解决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揭开了国共两党由内</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战到联合抗日的序</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成为扭转时局的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关键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24C65C21-7C18-78AE-85B1-4FEAEA5821D6}"/>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4231544566"/>
              </p:ext>
            </p:extLst>
          </p:nvPr>
        </p:nvGraphicFramePr>
        <p:xfrm>
          <a:off x="539496" y="1274952"/>
          <a:ext cx="11073384" cy="5019232"/>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3">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全民族抗</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（1937—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1945</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1937年七七事变后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动实现国共第二次合作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抗日民族统一战线正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式建立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全民族抗战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的局面开始形成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1945年4月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为争取抗日战争的最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后胜利准备了条件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1945年8月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参加重庆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谈判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争取和平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民主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为中国实现民主统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和平建国带来了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一丝曙光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7FF25194-B4C0-DF46-9DC8-87B3A9F45BA6}"/>
              </a:ext>
            </a:extLst>
          </p:cNvPr>
          <p:cNvSpPr txBox="1"/>
          <p:nvPr/>
        </p:nvSpPr>
        <p:spPr>
          <a:xfrm>
            <a:off x="10894735" y="5665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395763674"/>
              </p:ext>
            </p:extLst>
          </p:nvPr>
        </p:nvGraphicFramePr>
        <p:xfrm>
          <a:off x="539496" y="1274952"/>
          <a:ext cx="11073384" cy="5019232"/>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3">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解放战争</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时期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（1946—</a:t>
                      </a:r>
                    </a:p>
                    <a:p>
                      <a:pPr marL="0" lv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1949年）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1946—1949年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领导人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民取得解放战争的胜利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推翻了国民党的反动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1949年9月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人民政治协商会议第一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届全体会议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中国共产党领导的多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党合作和政治协商制</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度正式确立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1949年10月1日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中华人民共和国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中国真正成为独立自</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主的国家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中国人民</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从此站立起来了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BFD98AD6-C29F-FBCA-AD1E-906B8DA2499B}"/>
              </a:ext>
            </a:extLst>
          </p:cNvPr>
          <p:cNvSpPr txBox="1"/>
          <p:nvPr/>
        </p:nvSpPr>
        <p:spPr>
          <a:xfrm>
            <a:off x="10894735" y="5665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5_BD#5b6c5f42c?colgroup=4,12,12&amp;vcp=1&amp;pid=6fed89e7b&amp;color=0,0,0&amp;vtp=1&amp;vaab=1&amp;bt=1&amp;bbb=1&amp;hb=1"/>
          <p:cNvGraphicFramePr>
            <a:graphicFrameLocks noGrp="1"/>
          </p:cNvGraphicFramePr>
          <p:nvPr>
            <p:extLst>
              <p:ext uri="{D42A27DB-BD31-4B8C-83A1-F6EECF244321}">
                <p14:modId xmlns:p14="http://schemas.microsoft.com/office/powerpoint/2010/main" val="1369225579"/>
              </p:ext>
            </p:extLst>
          </p:nvPr>
        </p:nvGraphicFramePr>
        <p:xfrm>
          <a:off x="539496" y="1564068"/>
          <a:ext cx="11112523" cy="4441000"/>
        </p:xfrm>
        <a:graphic>
          <a:graphicData uri="http://schemas.openxmlformats.org/drawingml/2006/table">
            <a:tbl>
              <a:tblPr/>
              <a:tblGrid>
                <a:gridCol w="1600877">
                  <a:extLst>
                    <a:ext uri="{9D8B030D-6E8A-4147-A177-3AD203B41FA5}">
                      <a16:colId xmlns:a16="http://schemas.microsoft.com/office/drawing/2014/main" val="20000"/>
                    </a:ext>
                  </a:extLst>
                </a:gridCol>
                <a:gridCol w="97400">
                  <a:extLst>
                    <a:ext uri="{9D8B030D-6E8A-4147-A177-3AD203B41FA5}">
                      <a16:colId xmlns:a16="http://schemas.microsoft.com/office/drawing/2014/main" val="20001"/>
                    </a:ext>
                  </a:extLst>
                </a:gridCol>
                <a:gridCol w="4784438">
                  <a:extLst>
                    <a:ext uri="{9D8B030D-6E8A-4147-A177-3AD203B41FA5}">
                      <a16:colId xmlns:a16="http://schemas.microsoft.com/office/drawing/2014/main" val="20002"/>
                    </a:ext>
                  </a:extLst>
                </a:gridCol>
                <a:gridCol w="4629808">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（1）统一战线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武装斗争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党的建设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是中国共产党领导</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中国革命胜利的三大法宝</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）中国共产党是全中国人民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的领导核心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在中国共产党的正确领导下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中国人民站立起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来了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中国实现了历史性的飞跃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中华民族任人宰割的时代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一去不复返了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）中国共产党领导是中国特色社会主义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最本质的特征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是中国特色社会主义制度的最大优势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我们</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要坚持中国共产党的领导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5_BD#5b6c5f42c?colgroup=4,12,12&amp;vcp=1&amp;pid=6fed89e7b&amp;color=0,0,0&amp;vtp=1&amp;vaab=1&amp;bt=1&amp;bbb=1">
            <a:extLst>
              <a:ext uri="{FF2B5EF4-FFF2-40B4-BE49-F238E27FC236}">
                <a16:creationId xmlns:a16="http://schemas.microsoft.com/office/drawing/2014/main" id="{B2670139-616E-2F4D-7EB5-337C1F8028E9}"/>
              </a:ext>
            </a:extLst>
          </p:cNvPr>
          <p:cNvSpPr txBox="1"/>
          <p:nvPr/>
        </p:nvSpPr>
        <p:spPr>
          <a:xfrm>
            <a:off x="10933874"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4_BD#9a440b615?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线索3</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中国共产党对社会主义建设道路的探索</a:t>
            </a:r>
            <a:endParaRPr lang="en-US" altLang="zh-CN" sz="3200" dirty="0"/>
          </a:p>
        </p:txBody>
      </p:sp>
      <p:graphicFrame>
        <p:nvGraphicFramePr>
          <p:cNvPr id="18" name="P_5_BD#933510f88?colgroup=7,9,12&amp;vcp=1&amp;pid=9a440b615&amp;color=0,0,0&amp;vtp=1&amp;vaab=1&amp;bbb=1&amp;hb=1"/>
          <p:cNvGraphicFramePr>
            <a:graphicFrameLocks noGrp="1"/>
          </p:cNvGraphicFramePr>
          <p:nvPr>
            <p:extLst>
              <p:ext uri="{D42A27DB-BD31-4B8C-83A1-F6EECF244321}">
                <p14:modId xmlns:p14="http://schemas.microsoft.com/office/powerpoint/2010/main" val="2757767889"/>
              </p:ext>
            </p:extLst>
          </p:nvPr>
        </p:nvGraphicFramePr>
        <p:xfrm>
          <a:off x="539496" y="1324401"/>
          <a:ext cx="11082528" cy="278854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社会主义革命时</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期（过渡时期</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1950—1952年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进行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土地改革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彻底摧毁了封建土地制度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1950—1953年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抗美</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援朝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捍卫了新中国的安全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大大</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提高了我国的国际地位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748911633"/>
              </p:ext>
            </p:extLst>
          </p:nvPr>
        </p:nvGraphicFramePr>
        <p:xfrm>
          <a:off x="539496" y="2118804"/>
          <a:ext cx="11082528" cy="333152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社会主义革命时</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过渡时期）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1953—1956年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完成</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对农业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手工业和资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本主义工商业的社会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主义改造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实现生产资料私有制向社会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主义公有制的转变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社会主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义基本制度在我国建立起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我国从此进入社会主义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初级阶段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0DB8792D-93A3-45EF-053E-2BA82FCA55DB}"/>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graphicFrame>
        <p:nvGraphicFramePr>
          <p:cNvPr id="20"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298806615"/>
              </p:ext>
            </p:extLst>
          </p:nvPr>
        </p:nvGraphicFramePr>
        <p:xfrm>
          <a:off x="539496" y="2390298"/>
          <a:ext cx="11082528" cy="278854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社会主义革命时</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过渡时期）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开始第一个</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五年计划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我国开始改变工业落后的面</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向社会主义工业化迈进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1953年底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周恩来提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出和平共处五项原则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成为处理国与国之间关系的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基本准则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89B68EE3-5165-F758-CB7B-1269EC913D6E}"/>
              </a:ext>
            </a:extLst>
          </p:cNvPr>
          <p:cNvSpPr txBox="1"/>
          <p:nvPr/>
        </p:nvSpPr>
        <p:spPr>
          <a:xfrm>
            <a:off x="10903879" y="168189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9a2557d24.fixed?vcp=1&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1#9a2557d24.fixed?vcp=1&amp;color=86,186,157&amp;vtp=1&amp;vaab=1&amp;bbb=1"/>
          <p:cNvSpPr/>
          <p:nvPr/>
        </p:nvSpPr>
        <p:spPr>
          <a:xfrm>
            <a:off x="265176" y="320040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graphicFrame>
        <p:nvGraphicFramePr>
          <p:cNvPr id="21"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395802114"/>
              </p:ext>
            </p:extLst>
          </p:nvPr>
        </p:nvGraphicFramePr>
        <p:xfrm>
          <a:off x="539496" y="2396172"/>
          <a:ext cx="11082528" cy="277679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社会主义革命时</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过渡时期）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1954年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召开第一届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全国人民代表大会第</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一次会议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通过</a:t>
                      </a:r>
                      <a:r>
                        <a:rPr lang="en-US" altLang="zh-CN" sz="2800" b="0" i="0">
                          <a:solidFill>
                            <a:srgbClr val="000000"/>
                          </a:solidFill>
                          <a:latin typeface="Times New Roman" pitchFamily="34" charset="0"/>
                          <a:ea typeface="SimSun" pitchFamily="34" charset="-122"/>
                          <a:cs typeface="Times New Roman" pitchFamily="34" charset="-120"/>
                        </a:rPr>
                        <a:t>《中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华人民共和国宪法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确定了人民代表大会制度</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为社会主义民主政治建设奠</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定了基础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F62F4DE1-3FFA-D8A7-550D-171A8833D9E1}"/>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graphicFrame>
        <p:nvGraphicFramePr>
          <p:cNvPr id="22"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3648534654"/>
              </p:ext>
            </p:extLst>
          </p:nvPr>
        </p:nvGraphicFramePr>
        <p:xfrm>
          <a:off x="539496" y="2427922"/>
          <a:ext cx="11082528" cy="27559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全面建设社会主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（1956—1966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召开中共八</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分析了当时国内的主要矛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我国开始全面的大规模</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的社会主义建设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4A279B19-8BE0-5CB0-4F3F-D952B4B33001}"/>
              </a:ext>
            </a:extLst>
          </p:cNvPr>
          <p:cNvSpPr txBox="1"/>
          <p:nvPr/>
        </p:nvSpPr>
        <p:spPr>
          <a:xfrm>
            <a:off x="10903879" y="171951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graphicFrame>
        <p:nvGraphicFramePr>
          <p:cNvPr id="23"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3213566494"/>
              </p:ext>
            </p:extLst>
          </p:nvPr>
        </p:nvGraphicFramePr>
        <p:xfrm>
          <a:off x="539496" y="1348353"/>
          <a:ext cx="11082528" cy="440493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全面建设社会主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（1956—1966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1958年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中共八大二</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次会议提出</a:t>
                      </a:r>
                      <a:r>
                        <a:rPr lang="en-US" altLang="zh-CN" sz="2800" b="0" i="0" dirty="0" err="1">
                          <a:solidFill>
                            <a:srgbClr val="000000"/>
                          </a:solidFill>
                          <a:latin typeface="宋体" pitchFamily="2" charset="-122"/>
                          <a:ea typeface="宋体" pitchFamily="2" charset="-122"/>
                          <a:cs typeface="Times New Roman" pitchFamily="34" charset="-120"/>
                        </a:rPr>
                        <a:t>“鼓足干</a:t>
                      </a:r>
                      <a:endParaRPr lang="en-US" altLang="zh-CN" sz="2800" b="0" i="0" dirty="0">
                        <a:solidFill>
                          <a:srgbClr val="000000"/>
                        </a:solidFill>
                        <a:latin typeface="宋体" pitchFamily="2" charset="-122"/>
                        <a:ea typeface="宋体" pitchFamily="2" charset="-122"/>
                        <a:cs typeface="Times New Roman" pitchFamily="34" charset="-120"/>
                      </a:endParaRPr>
                    </a:p>
                    <a:p>
                      <a:pPr marL="0" indent="0" algn="l" latinLnBrk="1" hangingPunct="0">
                        <a:lnSpc>
                          <a:spcPts val="4400"/>
                        </a:lnSpc>
                      </a:pPr>
                      <a:r>
                        <a:rPr lang="en-US" altLang="zh-CN" sz="2800" b="0" i="0" dirty="0" err="1">
                          <a:solidFill>
                            <a:srgbClr val="000000"/>
                          </a:solidFill>
                          <a:latin typeface="宋体" pitchFamily="2" charset="-122"/>
                          <a:ea typeface="宋体" pitchFamily="2" charset="-122"/>
                          <a:cs typeface="Times New Roman" pitchFamily="34" charset="-120"/>
                        </a:rPr>
                        <a:t>劲</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力争上游</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多快</a:t>
                      </a:r>
                      <a:endParaRPr lang="en-US" altLang="zh-CN" sz="2800" b="0" i="0" dirty="0">
                        <a:solidFill>
                          <a:srgbClr val="000000"/>
                        </a:solidFill>
                        <a:latin typeface="宋体" pitchFamily="2" charset="-122"/>
                        <a:ea typeface="宋体" pitchFamily="2" charset="-122"/>
                        <a:cs typeface="Times New Roman" pitchFamily="34" charset="-120"/>
                      </a:endParaRPr>
                    </a:p>
                    <a:p>
                      <a:pPr marL="0" indent="0" algn="l" latinLnBrk="1" hangingPunct="0">
                        <a:lnSpc>
                          <a:spcPts val="4400"/>
                        </a:lnSpc>
                      </a:pPr>
                      <a:r>
                        <a:rPr lang="en-US" altLang="zh-CN" sz="2800" b="0" i="0" dirty="0" err="1">
                          <a:solidFill>
                            <a:srgbClr val="000000"/>
                          </a:solidFill>
                          <a:latin typeface="宋体" pitchFamily="2" charset="-122"/>
                          <a:ea typeface="宋体" pitchFamily="2" charset="-122"/>
                          <a:cs typeface="Times New Roman" pitchFamily="34" charset="-120"/>
                        </a:rPr>
                        <a:t>好省地建设社会主义”的总路线</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掀起“大跃进”</a:t>
                      </a:r>
                      <a:r>
                        <a:rPr lang="en-US" altLang="zh-CN" sz="2800" b="0" i="0" dirty="0" err="1">
                          <a:solidFill>
                            <a:srgbClr val="000000"/>
                          </a:solidFill>
                          <a:latin typeface="Times New Roman" pitchFamily="34" charset="0"/>
                          <a:ea typeface="SimSun" pitchFamily="34" charset="-122"/>
                          <a:cs typeface="Times New Roman" pitchFamily="34" charset="-120"/>
                        </a:rPr>
                        <a:t>和人民公社化运动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急于求成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忽视了客观的经</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济规律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1959—1961年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国的国民经济发生严重困难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C1E1298E-AE1A-0393-F566-CA6502372FC5}"/>
              </a:ext>
            </a:extLst>
          </p:cNvPr>
          <p:cNvSpPr txBox="1"/>
          <p:nvPr/>
        </p:nvSpPr>
        <p:spPr>
          <a:xfrm>
            <a:off x="10903879" y="549152"/>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graphicFrame>
        <p:nvGraphicFramePr>
          <p:cNvPr id="24"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3806920406"/>
              </p:ext>
            </p:extLst>
          </p:nvPr>
        </p:nvGraphicFramePr>
        <p:xfrm>
          <a:off x="539496" y="896109"/>
          <a:ext cx="11082528" cy="5478082"/>
        </p:xfrm>
        <a:graphic>
          <a:graphicData uri="http://schemas.openxmlformats.org/drawingml/2006/table">
            <a:tbl>
              <a:tblPr/>
              <a:tblGrid>
                <a:gridCol w="3195596">
                  <a:extLst>
                    <a:ext uri="{9D8B030D-6E8A-4147-A177-3AD203B41FA5}">
                      <a16:colId xmlns:a16="http://schemas.microsoft.com/office/drawing/2014/main" val="20000"/>
                    </a:ext>
                  </a:extLst>
                </a:gridCol>
                <a:gridCol w="3333220">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文化大革命</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时期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（1966—1976</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1966年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发动</a:t>
                      </a:r>
                      <a:r>
                        <a:rPr lang="en-US" altLang="zh-CN" sz="2800" b="0" i="0" dirty="0">
                          <a:solidFill>
                            <a:srgbClr val="000000"/>
                          </a:solidFill>
                          <a:latin typeface="宋体" pitchFamily="2" charset="-122"/>
                          <a:ea typeface="宋体" pitchFamily="2" charset="-122"/>
                          <a:cs typeface="Times New Roman" pitchFamily="34" charset="-120"/>
                        </a:rPr>
                        <a:t>“文化大革命”</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给党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国家和各族人民带来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新中国成立后最严重的挫</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造成了巨大的损失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改革开放和社会</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主义现代化建设</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新时期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召开中共十</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一届三中全会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是新中国成立以来党的历史</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上具有深远意义的伟大转</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开启了改革开放和社会</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主义现代化建设新时期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B5F8AD96-E29A-87F3-7AE1-920AA64E616B}"/>
              </a:ext>
            </a:extLst>
          </p:cNvPr>
          <p:cNvSpPr txBox="1"/>
          <p:nvPr/>
        </p:nvSpPr>
        <p:spPr>
          <a:xfrm>
            <a:off x="10903879" y="312231"/>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1229202682"/>
              </p:ext>
            </p:extLst>
          </p:nvPr>
        </p:nvGraphicFramePr>
        <p:xfrm>
          <a:off x="539496" y="2150554"/>
          <a:ext cx="11082528" cy="33147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开始农村经</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济体制改革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逐步实</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行家庭联产承包责任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激发了农民的劳动热情</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业生产和农民收入均有很大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提高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E6B576AD-40B0-DEE7-45EC-8EFC9B21786A}"/>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141145188"/>
              </p:ext>
            </p:extLst>
          </p:nvPr>
        </p:nvGraphicFramePr>
        <p:xfrm>
          <a:off x="539496" y="2118804"/>
          <a:ext cx="11082528" cy="333152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1980年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决定建立深</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珠海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汕头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厦</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门</a:t>
                      </a:r>
                      <a:r>
                        <a:rPr lang="en-US" altLang="zh-CN" sz="2800" b="0" i="0" dirty="0">
                          <a:solidFill>
                            <a:srgbClr val="000000"/>
                          </a:solidFill>
                          <a:latin typeface="Times New Roman" pitchFamily="34" charset="0"/>
                          <a:ea typeface="SimSun" pitchFamily="34" charset="-122"/>
                          <a:cs typeface="Times New Roman" pitchFamily="34" charset="-120"/>
                        </a:rPr>
                        <a:t>4个经济特区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此</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对外开放逐步扩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推动了国内的进一步改革</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扩大了对外经济交流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发展</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了社会主义现代化事业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A9660D0E-BE82-B2A1-DE48-95DD0E53BDCC}"/>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graphicFrame>
        <p:nvGraphicFramePr>
          <p:cNvPr id="27"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789334629"/>
              </p:ext>
            </p:extLst>
          </p:nvPr>
        </p:nvGraphicFramePr>
        <p:xfrm>
          <a:off x="539496" y="1835562"/>
          <a:ext cx="11082528" cy="389801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1984年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开始城市经</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济体制改革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中心环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节是增强企业活力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我国城乡出现了经济大发展</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的崭新局面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邓小平发表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南方谈话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进一步解放了人们的思想</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推动改革开放和社会主义现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代化建设进入新阶段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02530A9D-E03F-6853-C3C9-12509B7A7448}"/>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4098209338"/>
              </p:ext>
            </p:extLst>
          </p:nvPr>
        </p:nvGraphicFramePr>
        <p:xfrm>
          <a:off x="539496" y="2150554"/>
          <a:ext cx="11082528" cy="33147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中共十四大</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召开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明确提出要建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立社会主义市场经济</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体制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有利于实现经济的协调发展</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和稳定高速增长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对现代化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建设有巨大推动作用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59F064FA-6413-D451-9C63-D1DD3B22C487}"/>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graphicFrame>
        <p:nvGraphicFramePr>
          <p:cNvPr id="29"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364500374"/>
              </p:ext>
            </p:extLst>
          </p:nvPr>
        </p:nvGraphicFramePr>
        <p:xfrm>
          <a:off x="539496" y="2118804"/>
          <a:ext cx="11082528" cy="333152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1997年7月1日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对香港恢复行使主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1999年12</a:t>
                      </a:r>
                      <a:r>
                        <a:rPr lang="en-US" altLang="zh-CN" sz="2800" b="0" i="0">
                          <a:solidFill>
                            <a:srgbClr val="000000"/>
                          </a:solidFill>
                          <a:latin typeface="Times New Roman" pitchFamily="34" charset="0"/>
                          <a:ea typeface="SimSun" pitchFamily="34" charset="-122"/>
                          <a:cs typeface="Times New Roman" pitchFamily="34" charset="-120"/>
                        </a:rPr>
                        <a:t>月20</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我国对澳门恢复</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行使主权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中国人民洗雪了百年国耻</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在完成祖国统一大业的道路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上迈出了重要一步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589915B5-5376-9C88-33EE-9EF9D0F3DC2D}"/>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876227420"/>
              </p:ext>
            </p:extLst>
          </p:nvPr>
        </p:nvGraphicFramePr>
        <p:xfrm>
          <a:off x="539496" y="2150554"/>
          <a:ext cx="11082528" cy="33147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2001年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我国加入世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界贸易组织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为我国参与经济全球化开辟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了新途径</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为国民经济和社</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会发展开拓了新空间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7743C08D-5AB1-0CA7-50D1-14AD3E75B517}"/>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1830e7c4d.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1830e7c4d.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重难点拨</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graphicFrame>
        <p:nvGraphicFramePr>
          <p:cNvPr id="31"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700620368"/>
              </p:ext>
            </p:extLst>
          </p:nvPr>
        </p:nvGraphicFramePr>
        <p:xfrm>
          <a:off x="539496" y="1558194"/>
          <a:ext cx="11082528" cy="445274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认识</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（1）中国人民不但善于破坏一个旧世界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也善于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建设一个新世界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）只有社会主义才能救中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只有社会主义才能发展中国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中国特色社会主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义新时代</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提出中国梦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阐述了中国梦的宏</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伟蓝图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确立</a:t>
                      </a:r>
                      <a:r>
                        <a:rPr lang="en-US" altLang="zh-CN" sz="2800" b="0" i="0" dirty="0">
                          <a:solidFill>
                            <a:srgbClr val="000000"/>
                          </a:solidFill>
                          <a:latin typeface="宋体" pitchFamily="2" charset="-122"/>
                          <a:ea typeface="宋体" pitchFamily="2" charset="-122"/>
                          <a:cs typeface="Times New Roman" pitchFamily="34" charset="-120"/>
                        </a:rPr>
                        <a:t>“两个一百年”奋斗目标</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2014年</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提出“四个全面”战略布局</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2015年</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提出新发展理念</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2020年</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“四个全面”战略布局内涵演化</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B735CCC2-29C8-C7C1-8C15-E88DC128842A}"/>
              </a:ext>
            </a:extLst>
          </p:cNvPr>
          <p:cNvSpPr txBox="1"/>
          <p:nvPr/>
        </p:nvSpPr>
        <p:spPr>
          <a:xfrm>
            <a:off x="10903879"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536319389"/>
              </p:ext>
            </p:extLst>
          </p:nvPr>
        </p:nvGraphicFramePr>
        <p:xfrm>
          <a:off x="539496" y="2396172"/>
          <a:ext cx="11082528" cy="277679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中国特色社会主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义新时代</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2021年7月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宣布我国实现第一个百年奋斗目标</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全面建成小康社会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历史性地解决了绝对贫困问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11月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中共十九届六中全会审议通过</a:t>
                      </a:r>
                      <a:r>
                        <a:rPr lang="en-US" altLang="zh-CN" sz="2800" b="0" i="0">
                          <a:solidFill>
                            <a:srgbClr val="000000"/>
                          </a:solidFill>
                          <a:latin typeface="Times New Roman" pitchFamily="34" charset="0"/>
                          <a:ea typeface="SimSun" pitchFamily="34" charset="-122"/>
                          <a:cs typeface="Times New Roman" pitchFamily="34" charset="-120"/>
                        </a:rPr>
                        <a:t>《中共中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央关于党的百年奋斗重大成就和历史经验的决议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1B753B79-6455-1B64-DE67-E822AC750F11}"/>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1893253100"/>
              </p:ext>
            </p:extLst>
          </p:nvPr>
        </p:nvGraphicFramePr>
        <p:xfrm>
          <a:off x="539496" y="1835562"/>
          <a:ext cx="11082528" cy="389801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中国特色社会主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义新时代</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中共二十大召开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对全面建设社会主义现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代化国家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全面推进中华民族伟大复兴进行了战略</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谋划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1" i="0" kern="1200" dirty="0">
                          <a:solidFill>
                            <a:srgbClr val="000000"/>
                          </a:solidFill>
                          <a:latin typeface="Times New Roman" pitchFamily="34" charset="0"/>
                          <a:ea typeface="SimSun" pitchFamily="34" charset="-122"/>
                          <a:cs typeface="Times New Roman" pitchFamily="34" charset="-120"/>
                        </a:rPr>
                        <a:t>认识</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中华民族迎来了从站起来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富起来到强起来的伟大</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飞跃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中华民族伟大复兴进入了不可逆转的历史进</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C4D6AB9A-3AAC-8D0C-BEB0-19FFE052AEBC}"/>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C_4_BD#586d2404d?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线索4</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中国共产党在不同时期召开的重要会议</a:t>
            </a:r>
            <a:endParaRPr lang="en-US" altLang="zh-CN" sz="3200" dirty="0"/>
          </a:p>
        </p:txBody>
      </p:sp>
      <p:graphicFrame>
        <p:nvGraphicFramePr>
          <p:cNvPr id="34" name="P_5_BD#89b25c0e4?colgroup=5,5,11,7&amp;vcp=1&amp;pid=586d2404d&amp;color=0,0,0&amp;vtp=1&amp;vaab=1&amp;bbb=1&amp;hb=1"/>
          <p:cNvGraphicFramePr>
            <a:graphicFrameLocks noGrp="1"/>
          </p:cNvGraphicFramePr>
          <p:nvPr>
            <p:extLst>
              <p:ext uri="{D42A27DB-BD31-4B8C-83A1-F6EECF244321}">
                <p14:modId xmlns:p14="http://schemas.microsoft.com/office/powerpoint/2010/main" val="2320117615"/>
              </p:ext>
            </p:extLst>
          </p:nvPr>
        </p:nvGraphicFramePr>
        <p:xfrm>
          <a:off x="539496" y="1324401"/>
          <a:ext cx="11073384" cy="4452748"/>
        </p:xfrm>
        <a:graphic>
          <a:graphicData uri="http://schemas.openxmlformats.org/drawingml/2006/table">
            <a:tbl>
              <a:tblPr/>
              <a:tblGrid>
                <a:gridCol w="1965960">
                  <a:extLst>
                    <a:ext uri="{9D8B030D-6E8A-4147-A177-3AD203B41FA5}">
                      <a16:colId xmlns:a16="http://schemas.microsoft.com/office/drawing/2014/main" val="20000"/>
                    </a:ext>
                  </a:extLst>
                </a:gridCol>
                <a:gridCol w="1965960">
                  <a:extLst>
                    <a:ext uri="{9D8B030D-6E8A-4147-A177-3AD203B41FA5}">
                      <a16:colId xmlns:a16="http://schemas.microsoft.com/office/drawing/2014/main" val="20001"/>
                    </a:ext>
                  </a:extLst>
                </a:gridCol>
                <a:gridCol w="4343400">
                  <a:extLst>
                    <a:ext uri="{9D8B030D-6E8A-4147-A177-3AD203B41FA5}">
                      <a16:colId xmlns:a16="http://schemas.microsoft.com/office/drawing/2014/main" val="20002"/>
                    </a:ext>
                  </a:extLst>
                </a:gridCol>
                <a:gridCol w="279806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中共一大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1921</a:t>
                      </a:r>
                      <a:r>
                        <a:rPr lang="en-US" altLang="zh-CN" sz="2800" b="0" i="0">
                          <a:solidFill>
                            <a:srgbClr val="000000"/>
                          </a:solidFill>
                          <a:latin typeface="Times New Roman" pitchFamily="34" charset="0"/>
                          <a:ea typeface="SimSun" pitchFamily="34" charset="-122"/>
                          <a:cs typeface="Times New Roman" pitchFamily="34" charset="-120"/>
                        </a:rPr>
                        <a:t>年7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上海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通过了中国共产党历史上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第一个党纲</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确定了党的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中心工作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标志着中国共产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党的诞生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中共二大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上</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重申了党的最终奋斗目标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是实现共产主义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制定了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党的最低纲领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在中国历史上第</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一次提出了明确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的反帝反封建的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民主革命纲领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P_5_BD#89b25c0e4?colgroup=5,5,13,5&amp;vcp=1&amp;pid=586d2404d&amp;color=0,0,0&amp;vtp=1&amp;vaab=1&amp;bt=1&amp;bbb=1&amp;hb=1"/>
          <p:cNvGraphicFramePr>
            <a:graphicFrameLocks noGrp="1"/>
          </p:cNvGraphicFramePr>
          <p:nvPr>
            <p:extLst>
              <p:ext uri="{D42A27DB-BD31-4B8C-83A1-F6EECF244321}">
                <p14:modId xmlns:p14="http://schemas.microsoft.com/office/powerpoint/2010/main" val="1050848976"/>
              </p:ext>
            </p:extLst>
          </p:nvPr>
        </p:nvGraphicFramePr>
        <p:xfrm>
          <a:off x="539496" y="1829688"/>
          <a:ext cx="11064240" cy="3909760"/>
        </p:xfrm>
        <a:graphic>
          <a:graphicData uri="http://schemas.openxmlformats.org/drawingml/2006/table">
            <a:tbl>
              <a:tblPr/>
              <a:tblGrid>
                <a:gridCol w="2020824">
                  <a:extLst>
                    <a:ext uri="{9D8B030D-6E8A-4147-A177-3AD203B41FA5}">
                      <a16:colId xmlns:a16="http://schemas.microsoft.com/office/drawing/2014/main" val="20000"/>
                    </a:ext>
                  </a:extLst>
                </a:gridCol>
                <a:gridCol w="2020824">
                  <a:extLst>
                    <a:ext uri="{9D8B030D-6E8A-4147-A177-3AD203B41FA5}">
                      <a16:colId xmlns:a16="http://schemas.microsoft.com/office/drawing/2014/main" val="20001"/>
                    </a:ext>
                  </a:extLst>
                </a:gridCol>
                <a:gridCol w="4901184">
                  <a:extLst>
                    <a:ext uri="{9D8B030D-6E8A-4147-A177-3AD203B41FA5}">
                      <a16:colId xmlns:a16="http://schemas.microsoft.com/office/drawing/2014/main" val="20002"/>
                    </a:ext>
                  </a:extLst>
                </a:gridCol>
                <a:gridCol w="212140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中共三大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1923年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正式决定同孙中山领导的国民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党合作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建立革命统一战线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确立了党的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方针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为中国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革命指明了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前进的方向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八七会议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1927年8</a:t>
                      </a:r>
                      <a:r>
                        <a:rPr lang="en-US" altLang="zh-CN" sz="2800" b="0" i="0">
                          <a:solidFill>
                            <a:srgbClr val="000000"/>
                          </a:solidFill>
                          <a:latin typeface="Times New Roman" pitchFamily="34" charset="0"/>
                          <a:ea typeface="SimSun" pitchFamily="34" charset="-122"/>
                          <a:cs typeface="Times New Roman" pitchFamily="34" charset="-120"/>
                        </a:rPr>
                        <a:t>月7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汉口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确定实行土地革命和武装起义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的方针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古田会议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1929年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古</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确立了思想建党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政治建军的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原则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5_BD#89b25c0e4?colgroup=5,5,13,5&amp;vcp=1&amp;pid=586d2404d&amp;color=0,0,0&amp;vtp=1&amp;vaab=1&amp;bt=1&amp;bbb=1">
            <a:extLst>
              <a:ext uri="{FF2B5EF4-FFF2-40B4-BE49-F238E27FC236}">
                <a16:creationId xmlns:a16="http://schemas.microsoft.com/office/drawing/2014/main" id="{378E5D03-3720-B975-5342-2B8B24D04233}"/>
              </a:ext>
            </a:extLst>
          </p:cNvPr>
          <p:cNvSpPr txBox="1"/>
          <p:nvPr/>
        </p:nvSpPr>
        <p:spPr>
          <a:xfrm>
            <a:off x="10885591"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5_BD#89b25c0e4?colgroup=4,5,8,10&amp;vcp=1&amp;pid=586d2404d&amp;color=0,0,0&amp;vtp=1&amp;vaab=1&amp;bt=1&amp;bbb=1&amp;hb=1"/>
          <p:cNvGraphicFramePr>
            <a:graphicFrameLocks noGrp="1"/>
          </p:cNvGraphicFramePr>
          <p:nvPr>
            <p:extLst>
              <p:ext uri="{D42A27DB-BD31-4B8C-83A1-F6EECF244321}">
                <p14:modId xmlns:p14="http://schemas.microsoft.com/office/powerpoint/2010/main" val="346050683"/>
              </p:ext>
            </p:extLst>
          </p:nvPr>
        </p:nvGraphicFramePr>
        <p:xfrm>
          <a:off x="539496" y="2118804"/>
          <a:ext cx="11073384" cy="3331528"/>
        </p:xfrm>
        <a:graphic>
          <a:graphicData uri="http://schemas.openxmlformats.org/drawingml/2006/table">
            <a:tbl>
              <a:tblPr/>
              <a:tblGrid>
                <a:gridCol w="1728216">
                  <a:extLst>
                    <a:ext uri="{9D8B030D-6E8A-4147-A177-3AD203B41FA5}">
                      <a16:colId xmlns:a16="http://schemas.microsoft.com/office/drawing/2014/main" val="20000"/>
                    </a:ext>
                  </a:extLst>
                </a:gridCol>
                <a:gridCol w="2093976">
                  <a:extLst>
                    <a:ext uri="{9D8B030D-6E8A-4147-A177-3AD203B41FA5}">
                      <a16:colId xmlns:a16="http://schemas.microsoft.com/office/drawing/2014/main" val="20001"/>
                    </a:ext>
                  </a:extLst>
                </a:gridCol>
                <a:gridCol w="3355848">
                  <a:extLst>
                    <a:ext uri="{9D8B030D-6E8A-4147-A177-3AD203B41FA5}">
                      <a16:colId xmlns:a16="http://schemas.microsoft.com/office/drawing/2014/main" val="20002"/>
                    </a:ext>
                  </a:extLst>
                </a:gridCol>
                <a:gridCol w="389534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遵义会议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1935年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遵</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开始确立以毛泽东为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主要代表的马克思主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义正确路线在中共中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央的领导地位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在极其危急的情况下</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挽救了党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挽救了红</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挽救了中国革命</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是中国共产党历史上一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个生死攸关的转折点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4,5,8,10&amp;vcp=1&amp;pid=586d2404d&amp;color=0,0,0&amp;vtp=1&amp;vaab=1&amp;bt=1&amp;bbb=1">
            <a:extLst>
              <a:ext uri="{FF2B5EF4-FFF2-40B4-BE49-F238E27FC236}">
                <a16:creationId xmlns:a16="http://schemas.microsoft.com/office/drawing/2014/main" id="{B5387DCA-9DEC-E404-AFA8-225BC41CDC2F}"/>
              </a:ext>
            </a:extLst>
          </p:cNvPr>
          <p:cNvSpPr txBox="1"/>
          <p:nvPr/>
        </p:nvSpPr>
        <p:spPr>
          <a:xfrm>
            <a:off x="10894735"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graphicFrame>
        <p:nvGraphicFramePr>
          <p:cNvPr id="37" name="P_5_BD#89b25c0e4?colgroup=4,5,8,10&amp;vcp=1&amp;pid=586d2404d&amp;color=0,0,0&amp;mp=1&amp;vtp=1&amp;vaab=1&amp;bt=1&amp;bbb=1&amp;hb=1"/>
          <p:cNvGraphicFramePr>
            <a:graphicFrameLocks noGrp="1"/>
          </p:cNvGraphicFramePr>
          <p:nvPr>
            <p:extLst>
              <p:ext uri="{D42A27DB-BD31-4B8C-83A1-F6EECF244321}">
                <p14:modId xmlns:p14="http://schemas.microsoft.com/office/powerpoint/2010/main" val="2535620158"/>
              </p:ext>
            </p:extLst>
          </p:nvPr>
        </p:nvGraphicFramePr>
        <p:xfrm>
          <a:off x="539496" y="2396172"/>
          <a:ext cx="11073384" cy="2776792"/>
        </p:xfrm>
        <a:graphic>
          <a:graphicData uri="http://schemas.openxmlformats.org/drawingml/2006/table">
            <a:tbl>
              <a:tblPr/>
              <a:tblGrid>
                <a:gridCol w="1728216">
                  <a:extLst>
                    <a:ext uri="{9D8B030D-6E8A-4147-A177-3AD203B41FA5}">
                      <a16:colId xmlns:a16="http://schemas.microsoft.com/office/drawing/2014/main" val="20000"/>
                    </a:ext>
                  </a:extLst>
                </a:gridCol>
                <a:gridCol w="2093976">
                  <a:extLst>
                    <a:ext uri="{9D8B030D-6E8A-4147-A177-3AD203B41FA5}">
                      <a16:colId xmlns:a16="http://schemas.microsoft.com/office/drawing/2014/main" val="20001"/>
                    </a:ext>
                  </a:extLst>
                </a:gridCol>
                <a:gridCol w="3355848">
                  <a:extLst>
                    <a:ext uri="{9D8B030D-6E8A-4147-A177-3AD203B41FA5}">
                      <a16:colId xmlns:a16="http://schemas.microsoft.com/office/drawing/2014/main" val="20002"/>
                    </a:ext>
                  </a:extLst>
                </a:gridCol>
                <a:gridCol w="389534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1945年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延</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制定了党的政治路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确立毛泽东思想</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为中国共产党的指导</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思想并写入党章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为争取抗日战争的最后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胜利准备了条件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国共产党和中国人民指</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明了战后的奋斗方向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4,5,8,10&amp;vcp=1&amp;pid=586d2404d&amp;color=0,0,0&amp;mp=1&amp;vtp=1&amp;vaab=1&amp;bt=1&amp;bbb=1">
            <a:extLst>
              <a:ext uri="{FF2B5EF4-FFF2-40B4-BE49-F238E27FC236}">
                <a16:creationId xmlns:a16="http://schemas.microsoft.com/office/drawing/2014/main" id="{ED8F6049-F0A5-B430-C6AE-5207C79557D1}"/>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graphicFrame>
        <p:nvGraphicFramePr>
          <p:cNvPr id="38"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466501253"/>
              </p:ext>
            </p:extLst>
          </p:nvPr>
        </p:nvGraphicFramePr>
        <p:xfrm>
          <a:off x="539496" y="1558194"/>
          <a:ext cx="11073384" cy="4452748"/>
        </p:xfrm>
        <a:graphic>
          <a:graphicData uri="http://schemas.openxmlformats.org/drawingml/2006/table">
            <a:tbl>
              <a:tblPr/>
              <a:tblGrid>
                <a:gridCol w="2020824">
                  <a:extLst>
                    <a:ext uri="{9D8B030D-6E8A-4147-A177-3AD203B41FA5}">
                      <a16:colId xmlns:a16="http://schemas.microsoft.com/office/drawing/2014/main" val="20000"/>
                    </a:ext>
                  </a:extLst>
                </a:gridCol>
                <a:gridCol w="2102215">
                  <a:extLst>
                    <a:ext uri="{9D8B030D-6E8A-4147-A177-3AD203B41FA5}">
                      <a16:colId xmlns:a16="http://schemas.microsoft.com/office/drawing/2014/main" val="20001"/>
                    </a:ext>
                  </a:extLst>
                </a:gridCol>
                <a:gridCol w="4664345">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中共七届二</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1949年3月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西柏坡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决定把党的工作重心由乡村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转向城市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为迎接人民解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放战争的胜利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作了准备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中共八大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分析了当时国内的主要矛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提出集中力量把我国尽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快地从落后的农业国变为先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进的工业国的主要任务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我国开始全面</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的大规模的社</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会主义建设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64C706E3-D8A5-561F-810B-D69941EA6B08}"/>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graphicFrame>
        <p:nvGraphicFramePr>
          <p:cNvPr id="39"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2012171470"/>
              </p:ext>
            </p:extLst>
          </p:nvPr>
        </p:nvGraphicFramePr>
        <p:xfrm>
          <a:off x="539496" y="1841436"/>
          <a:ext cx="11073384" cy="3886264"/>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中共十一届</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三中全会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宋体" pitchFamily="2" charset="-122"/>
                          <a:ea typeface="宋体" pitchFamily="2" charset="-122"/>
                          <a:cs typeface="Times New Roman" pitchFamily="34" charset="-120"/>
                        </a:rPr>
                        <a:t>果断结束“以阶级斗争为纲</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重新确立马克思主义的思想路线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政治路线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组织路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作出把党和国家工作中</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心转移到经济建设上来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行改革开放的历史性决策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开启了改革开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放和社会主义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现代化建设新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7EF7D472-43CE-06E3-ED82-A08710E6693F}"/>
              </a:ext>
            </a:extLst>
          </p:cNvPr>
          <p:cNvSpPr txBox="1"/>
          <p:nvPr/>
        </p:nvSpPr>
        <p:spPr>
          <a:xfrm>
            <a:off x="10894735"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graphicFrame>
        <p:nvGraphicFramePr>
          <p:cNvPr id="40" name="P_5_BD#89b25c0e4?colgroup=5,5,12,5&amp;vcp=1&amp;pid=586d2404d&amp;color=0,0,0&amp;mp=1&amp;vtp=1&amp;vaab=1&amp;bt=1&amp;bbb=1&amp;hb=1"/>
          <p:cNvGraphicFramePr>
            <a:graphicFrameLocks noGrp="1"/>
          </p:cNvGraphicFramePr>
          <p:nvPr>
            <p:extLst>
              <p:ext uri="{D42A27DB-BD31-4B8C-83A1-F6EECF244321}">
                <p14:modId xmlns:p14="http://schemas.microsoft.com/office/powerpoint/2010/main" val="1657444429"/>
              </p:ext>
            </p:extLst>
          </p:nvPr>
        </p:nvGraphicFramePr>
        <p:xfrm>
          <a:off x="539496" y="1558194"/>
          <a:ext cx="11073384" cy="4452748"/>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中共十二大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提出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把马克思主义的普遍真理同我国的具体实际结合起来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走自己的道路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建设有</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中国特色的社会主义</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开辟了中国特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色社会主义道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形成了中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义理论体系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中共十三大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1987年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系统阐述社会主义初级阶段</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的理论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明确概括了党在社</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会主义初级阶段的基本路线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89b25c0e4?colgroup=5,5,12,5&amp;vcp=1&amp;pid=586d2404d&amp;color=0,0,0&amp;mp=1&amp;vtp=1&amp;vaab=1&amp;bt=1&amp;bbb=1">
            <a:extLst>
              <a:ext uri="{FF2B5EF4-FFF2-40B4-BE49-F238E27FC236}">
                <a16:creationId xmlns:a16="http://schemas.microsoft.com/office/drawing/2014/main" id="{A8E72EA9-0021-28E9-64BA-4E299D32F6C8}"/>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4_BD#a1aa2b308?vcp=1&amp;pid=1830e7c4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热点链接</a:t>
            </a:r>
            <a:endParaRPr lang="en-US" altLang="zh-CN" sz="3000" dirty="0"/>
          </a:p>
        </p:txBody>
      </p:sp>
      <p:sp>
        <p:nvSpPr>
          <p:cNvPr id="3" name="P_5_BD#d9419a2b8?vcp=1&amp;pid=a1aa2b308&amp;color=0,0,0&amp;vtp=1&amp;vaab=1&amp;bbb=1&amp;hb=1"/>
          <p:cNvSpPr/>
          <p:nvPr/>
        </p:nvSpPr>
        <p:spPr>
          <a:xfrm>
            <a:off x="539496" y="1233469"/>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2024年7月1日出版的第13期《求是</a:t>
            </a:r>
            <a:r>
              <a:rPr lang="en-US" altLang="zh-CN" sz="2800" b="0" i="0">
                <a:solidFill>
                  <a:srgbClr val="000000"/>
                </a:solidFill>
                <a:latin typeface="Times New Roman" pitchFamily="34" charset="0"/>
                <a:ea typeface="SimSun" pitchFamily="34" charset="-122"/>
                <a:cs typeface="Times New Roman" pitchFamily="34" charset="-120"/>
              </a:rPr>
              <a:t>》杂志发表习近平总书记的重要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文章</a:t>
            </a:r>
            <a:r>
              <a:rPr lang="en-US" altLang="zh-CN" sz="2800" b="0" i="0" dirty="0">
                <a:solidFill>
                  <a:srgbClr val="000000"/>
                </a:solidFill>
                <a:latin typeface="Times New Roman" pitchFamily="34" charset="0"/>
                <a:ea typeface="SimSun" pitchFamily="34" charset="-122"/>
                <a:cs typeface="Times New Roman" pitchFamily="34" charset="-120"/>
              </a:rPr>
              <a:t>《新时代新征程中国共产党的使命任务》。文章强调，</a:t>
            </a:r>
            <a:r>
              <a:rPr lang="en-US" altLang="zh-CN" sz="2800" b="0" i="0">
                <a:solidFill>
                  <a:srgbClr val="000000"/>
                </a:solidFill>
                <a:latin typeface="Times New Roman" pitchFamily="34" charset="0"/>
                <a:ea typeface="SimSun" pitchFamily="34" charset="-122"/>
                <a:cs typeface="Times New Roman" pitchFamily="34" charset="-120"/>
              </a:rPr>
              <a:t>从现在起，</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中国共产党的中心任务就是团结带领全国各族人民全面建成社会主义现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代化强国</a:t>
            </a:r>
            <a:r>
              <a:rPr lang="en-US" altLang="zh-CN" sz="2800" b="0" i="0" dirty="0">
                <a:solidFill>
                  <a:srgbClr val="000000"/>
                </a:solidFill>
                <a:latin typeface="Times New Roman" pitchFamily="34" charset="0"/>
                <a:ea typeface="SimSun" pitchFamily="34" charset="-122"/>
                <a:cs typeface="Times New Roman" pitchFamily="34" charset="-120"/>
              </a:rPr>
              <a:t>、实现第二个百年奋斗目标</a:t>
            </a:r>
            <a:r>
              <a:rPr lang="en-US" altLang="zh-CN" sz="2800" b="0" i="0">
                <a:solidFill>
                  <a:srgbClr val="000000"/>
                </a:solidFill>
                <a:latin typeface="Times New Roman" pitchFamily="34" charset="0"/>
                <a:ea typeface="SimSun" pitchFamily="34" charset="-122"/>
                <a:cs typeface="Times New Roman" pitchFamily="34" charset="-120"/>
              </a:rPr>
              <a:t>，以中国式现代化全面推进中华民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族伟大复兴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graphicFrame>
        <p:nvGraphicFramePr>
          <p:cNvPr id="41" name="P_5_BD#89b25c0e4?colgroup=5,5,12,5&amp;vcp=1&amp;pid=586d2404d&amp;color=0,0,0&amp;mp=1&amp;vtp=1&amp;vaab=1&amp;bt=1&amp;bbb=1&amp;hb=1"/>
          <p:cNvGraphicFramePr>
            <a:graphicFrameLocks noGrp="1"/>
          </p:cNvGraphicFramePr>
          <p:nvPr>
            <p:extLst>
              <p:ext uri="{D42A27DB-BD31-4B8C-83A1-F6EECF244321}">
                <p14:modId xmlns:p14="http://schemas.microsoft.com/office/powerpoint/2010/main" val="2655344797"/>
              </p:ext>
            </p:extLst>
          </p:nvPr>
        </p:nvGraphicFramePr>
        <p:xfrm>
          <a:off x="539496" y="1835562"/>
          <a:ext cx="11073384" cy="3898012"/>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中共十四大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提出必须用邓小平建设有中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国特色社会主义理论武装全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提出建立社会主义市场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经济体制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开辟了中国特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色社会主义道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形成了中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义理论体系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中共十五大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1997年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把邓小平理论确立为党的指</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89b25c0e4?colgroup=5,5,12,5&amp;vcp=1&amp;pid=586d2404d&amp;color=0,0,0&amp;mp=1&amp;vtp=1&amp;vaab=1&amp;bt=1&amp;bbb=1">
            <a:extLst>
              <a:ext uri="{FF2B5EF4-FFF2-40B4-BE49-F238E27FC236}">
                <a16:creationId xmlns:a16="http://schemas.microsoft.com/office/drawing/2014/main" id="{14C30608-548C-7232-47BF-801582393DB4}"/>
              </a:ext>
            </a:extLst>
          </p:cNvPr>
          <p:cNvSpPr txBox="1"/>
          <p:nvPr/>
        </p:nvSpPr>
        <p:spPr>
          <a:xfrm>
            <a:off x="10894735"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graphicFrame>
        <p:nvGraphicFramePr>
          <p:cNvPr id="42"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2240909774"/>
              </p:ext>
            </p:extLst>
          </p:nvPr>
        </p:nvGraphicFramePr>
        <p:xfrm>
          <a:off x="539496" y="1552320"/>
          <a:ext cx="11073384" cy="4464496"/>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中共十六大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2002年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三个代表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重要思想被确立为中国共产党的指导思想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开辟了中国特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色社会主义道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形成了中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义理论体系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中共十八大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科学发展观被确立为中国共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产党的指导思想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中共十九大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2017年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习近平新时代中国特色社会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主义思想被确立为中国共产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党必须长期坚持的指导思想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115E54A8-F0FB-B384-263F-2D16D719BD14}"/>
              </a:ext>
            </a:extLst>
          </p:cNvPr>
          <p:cNvSpPr txBox="1"/>
          <p:nvPr/>
        </p:nvSpPr>
        <p:spPr>
          <a:xfrm>
            <a:off x="10894735" y="843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graphicFrame>
        <p:nvGraphicFramePr>
          <p:cNvPr id="43"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1344524450"/>
              </p:ext>
            </p:extLst>
          </p:nvPr>
        </p:nvGraphicFramePr>
        <p:xfrm>
          <a:off x="539496" y="2396172"/>
          <a:ext cx="11073384" cy="2776792"/>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庆祝中国共</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产党成立</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100周年大</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2021年7</a:t>
                      </a:r>
                      <a:r>
                        <a:rPr lang="en-US" altLang="zh-CN" sz="2800" b="0" i="0">
                          <a:solidFill>
                            <a:srgbClr val="000000"/>
                          </a:solidFill>
                          <a:latin typeface="Times New Roman" pitchFamily="34" charset="0"/>
                          <a:ea typeface="SimSun" pitchFamily="34" charset="-122"/>
                          <a:cs typeface="Times New Roman" pitchFamily="34" charset="-120"/>
                        </a:rPr>
                        <a:t>月1</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宣布我国实现了第一个百年</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奋斗目标</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全面建成小康社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历史性地解决了绝对贫</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困问题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标志着中华民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族伟大复兴进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入了不可逆转</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的历史进程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817145F3-4FCB-4C8C-72C1-49FF50959C95}"/>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graphicFrame>
        <p:nvGraphicFramePr>
          <p:cNvPr id="44" name="P_5_BD#89b25c0e4?colgroup=5,5,12,5&amp;vcp=1&amp;pid=586d2404d&amp;color=0,0,0&amp;mp=1&amp;vtp=1&amp;vaab=1&amp;bt=1&amp;bbb=1&amp;hb=1"/>
          <p:cNvGraphicFramePr>
            <a:graphicFrameLocks noGrp="1"/>
          </p:cNvGraphicFramePr>
          <p:nvPr>
            <p:extLst>
              <p:ext uri="{D42A27DB-BD31-4B8C-83A1-F6EECF244321}">
                <p14:modId xmlns:p14="http://schemas.microsoft.com/office/powerpoint/2010/main" val="3568480859"/>
              </p:ext>
            </p:extLst>
          </p:nvPr>
        </p:nvGraphicFramePr>
        <p:xfrm>
          <a:off x="539496" y="2396172"/>
          <a:ext cx="11073384" cy="2776792"/>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中共十九届</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六中全会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2021</a:t>
                      </a:r>
                      <a:r>
                        <a:rPr lang="en-US" altLang="zh-CN" sz="2800" b="0" i="0">
                          <a:solidFill>
                            <a:srgbClr val="000000"/>
                          </a:solidFill>
                          <a:latin typeface="Times New Roman" pitchFamily="34" charset="0"/>
                          <a:ea typeface="SimSun" pitchFamily="34" charset="-122"/>
                          <a:cs typeface="Times New Roman" pitchFamily="34" charset="-120"/>
                        </a:rPr>
                        <a:t>年11</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全面总结了党的重大成就和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历史经验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对全面建设社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会主义现代化</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国家具有十分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重要的意义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mp=1&amp;vtp=1&amp;vaab=1&amp;bt=1&amp;bbb=1">
            <a:extLst>
              <a:ext uri="{FF2B5EF4-FFF2-40B4-BE49-F238E27FC236}">
                <a16:creationId xmlns:a16="http://schemas.microsoft.com/office/drawing/2014/main" id="{5F9B37CD-0C87-614A-2A72-141BBED895E9}"/>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graphicFrame>
        <p:nvGraphicFramePr>
          <p:cNvPr id="45"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1164665917"/>
              </p:ext>
            </p:extLst>
          </p:nvPr>
        </p:nvGraphicFramePr>
        <p:xfrm>
          <a:off x="539496" y="1564068"/>
          <a:ext cx="11073384" cy="4441000"/>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中共二十大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对全面建设社会主义现代化</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全面推进中华民族伟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大复兴进行了战略谋划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对</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统筹推进</a:t>
                      </a:r>
                      <a:r>
                        <a:rPr lang="en-US" altLang="zh-CN" sz="2800" b="0" i="0" dirty="0" err="1">
                          <a:solidFill>
                            <a:srgbClr val="000000"/>
                          </a:solidFill>
                          <a:latin typeface="宋体" pitchFamily="2" charset="-122"/>
                          <a:ea typeface="宋体" pitchFamily="2" charset="-122"/>
                          <a:cs typeface="Times New Roman" pitchFamily="34" charset="-120"/>
                        </a:rPr>
                        <a:t>“五位一体”总体布局</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协调推进“四个全面”</a:t>
                      </a:r>
                      <a:r>
                        <a:rPr lang="en-US" altLang="zh-CN" sz="2800" b="0" i="0" dirty="0" err="1">
                          <a:solidFill>
                            <a:srgbClr val="000000"/>
                          </a:solidFill>
                          <a:latin typeface="Times New Roman" pitchFamily="34" charset="0"/>
                          <a:ea typeface="SimSun" pitchFamily="34" charset="-122"/>
                          <a:cs typeface="Times New Roman" pitchFamily="34" charset="-120"/>
                        </a:rPr>
                        <a:t>战略布局作出了全面部署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为新时代新征</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程党和国家事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业发展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第二个百年奋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斗目标指明了</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前进方向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确</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立了行动指南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67AC0F1F-8DDB-7565-4361-0CCC607DABD3}"/>
              </a:ext>
            </a:extLst>
          </p:cNvPr>
          <p:cNvSpPr txBox="1"/>
          <p:nvPr/>
        </p:nvSpPr>
        <p:spPr>
          <a:xfrm>
            <a:off x="10894735"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4_BD#4c8b4cf4c?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线索5</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中国共产党的理论创新——马克思主义中国化时代化</a:t>
            </a:r>
            <a:endParaRPr lang="en-US" altLang="zh-CN" sz="3200" dirty="0"/>
          </a:p>
        </p:txBody>
      </p:sp>
      <p:graphicFrame>
        <p:nvGraphicFramePr>
          <p:cNvPr id="46" name="P_5_BD#194a7ef1a?colgroup=3,3,22&amp;vcp=1&amp;pid=4c8b4cf4c&amp;color=0,0,0&amp;vtp=1&amp;vaab=1&amp;bbb=1&amp;hb=1"/>
          <p:cNvGraphicFramePr>
            <a:graphicFrameLocks noGrp="1"/>
          </p:cNvGraphicFramePr>
          <p:nvPr>
            <p:extLst>
              <p:ext uri="{D42A27DB-BD31-4B8C-83A1-F6EECF244321}">
                <p14:modId xmlns:p14="http://schemas.microsoft.com/office/powerpoint/2010/main" val="3351964193"/>
              </p:ext>
            </p:extLst>
          </p:nvPr>
        </p:nvGraphicFramePr>
        <p:xfrm>
          <a:off x="539496" y="1324401"/>
          <a:ext cx="11073384" cy="2808924"/>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1121220">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马克思</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1848年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马克思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恩格斯为共产主义者同盟起草的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纲领</a:t>
                      </a:r>
                      <a:r>
                        <a:rPr lang="en-US" altLang="zh-CN" sz="2800" b="0" i="0" dirty="0">
                          <a:solidFill>
                            <a:srgbClr val="000000"/>
                          </a:solidFill>
                          <a:latin typeface="Times New Roman" pitchFamily="34" charset="0"/>
                          <a:ea typeface="SimSun" pitchFamily="34" charset="-122"/>
                          <a:cs typeface="Times New Roman" pitchFamily="34" charset="-120"/>
                        </a:rPr>
                        <a:t>《共产党宣言》在伦敦正式出版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马克思主义哲学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政治经济学和科学社会主义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使无产阶级有了科学理论的指导</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国际共产主义运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动兴起并蓬勃发展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graphicFrame>
        <p:nvGraphicFramePr>
          <p:cNvPr id="47" name="P_5_BD#194a7ef1a?colgroup=3,3,22&amp;vcp=1&amp;pid=4c8b4cf4c&amp;color=0,0,0&amp;mp=1&amp;vtp=1&amp;vaab=1&amp;bt=1&amp;bbb=1&amp;hb=1"/>
          <p:cNvGraphicFramePr>
            <a:graphicFrameLocks noGrp="1"/>
          </p:cNvGraphicFramePr>
          <p:nvPr>
            <p:extLst>
              <p:ext uri="{D42A27DB-BD31-4B8C-83A1-F6EECF244321}">
                <p14:modId xmlns:p14="http://schemas.microsoft.com/office/powerpoint/2010/main" val="3603893849"/>
              </p:ext>
            </p:extLst>
          </p:nvPr>
        </p:nvGraphicFramePr>
        <p:xfrm>
          <a:off x="539496" y="2679414"/>
          <a:ext cx="11073384" cy="2222500"/>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220376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马克思</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主义中</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国化时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将马克思主义基本原理同中国具体实际相结合的过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即运用马克思主义解决中国革命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建设和改革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的实际问题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194a7ef1a?colgroup=3,3,22&amp;vcp=1&amp;pid=4c8b4cf4c&amp;color=0,0,0&amp;mp=1&amp;vtp=1&amp;vaab=1&amp;bt=1&amp;bbb=1">
            <a:extLst>
              <a:ext uri="{FF2B5EF4-FFF2-40B4-BE49-F238E27FC236}">
                <a16:creationId xmlns:a16="http://schemas.microsoft.com/office/drawing/2014/main" id="{428C8034-154D-26B4-4916-AEA5362853D9}"/>
              </a:ext>
            </a:extLst>
          </p:cNvPr>
          <p:cNvSpPr txBox="1"/>
          <p:nvPr/>
        </p:nvSpPr>
        <p:spPr>
          <a:xfrm>
            <a:off x="10894735" y="197100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graphicFrame>
        <p:nvGraphicFramePr>
          <p:cNvPr id="48" name="P_5_BD#194a7ef1a?colgroup=3,3,22&amp;vcp=1&amp;pid=4c8b4cf4c&amp;color=0,0,0&amp;vtp=1&amp;vaab=1&amp;bt=1&amp;bbb=1&amp;hb=1"/>
          <p:cNvGraphicFramePr>
            <a:graphicFrameLocks noGrp="1"/>
          </p:cNvGraphicFramePr>
          <p:nvPr>
            <p:extLst>
              <p:ext uri="{D42A27DB-BD31-4B8C-83A1-F6EECF244321}">
                <p14:modId xmlns:p14="http://schemas.microsoft.com/office/powerpoint/2010/main" val="1225350665"/>
              </p:ext>
            </p:extLst>
          </p:nvPr>
        </p:nvGraphicFramePr>
        <p:xfrm>
          <a:off x="539496" y="2368804"/>
          <a:ext cx="11073384" cy="2824988"/>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2824988">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马克思</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主义中</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国化时</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历程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100"/>
                        </a:lnSpc>
                      </a:pPr>
                      <a:r>
                        <a:rPr lang="en-US" altLang="zh-CN" sz="129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______________________________________________________________________________________________________________________________________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3" name="P_5_BD#194a7ef1a.table_image?tii=1&amp;vcp=1&amp;pid=4c8b4cf4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17036" y="2482850"/>
            <a:ext cx="7571232" cy="2596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P_5_BD#194a7ef1a?colgroup=3,3,22&amp;vcp=1&amp;pid=4c8b4cf4c&amp;color=0,0,0&amp;vtp=1&amp;vaab=1&amp;bt=1&amp;bbb=1">
            <a:extLst>
              <a:ext uri="{FF2B5EF4-FFF2-40B4-BE49-F238E27FC236}">
                <a16:creationId xmlns:a16="http://schemas.microsoft.com/office/drawing/2014/main" id="{46FE8F57-0CD1-D51E-C464-C319ADFF6E78}"/>
              </a:ext>
            </a:extLst>
          </p:cNvPr>
          <p:cNvSpPr txBox="1"/>
          <p:nvPr/>
        </p:nvSpPr>
        <p:spPr>
          <a:xfrm>
            <a:off x="10894735" y="1660398"/>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graphicFrame>
        <p:nvGraphicFramePr>
          <p:cNvPr id="49" name="P_5_BD#194a7ef1a?colgroup=3,3,22&amp;vcp=1&amp;pid=4c8b4cf4c&amp;color=0,0,0&amp;mp=1&amp;vtp=1&amp;vaab=1&amp;bt=1&amp;bbb=1&amp;hb=1"/>
          <p:cNvGraphicFramePr>
            <a:graphicFrameLocks noGrp="1"/>
          </p:cNvGraphicFramePr>
          <p:nvPr>
            <p:extLst>
              <p:ext uri="{D42A27DB-BD31-4B8C-83A1-F6EECF244321}">
                <p14:modId xmlns:p14="http://schemas.microsoft.com/office/powerpoint/2010/main" val="3894137084"/>
              </p:ext>
            </p:extLst>
          </p:nvPr>
        </p:nvGraphicFramePr>
        <p:xfrm>
          <a:off x="539496" y="2382710"/>
          <a:ext cx="11073384" cy="2797176"/>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112122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马克思</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主义中</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国化时</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三次飞</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毛泽东思想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中国特色社会主义理论体系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习近平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新时代中国特色社会主义思想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中国共产党为什么能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中国特色社会主义为什么</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归根到底是马克思主义行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是中国化时代化的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马克思主义行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194a7ef1a?colgroup=3,3,22&amp;vcp=1&amp;pid=4c8b4cf4c&amp;color=0,0,0&amp;mp=1&amp;vtp=1&amp;vaab=1&amp;bt=1&amp;bbb=1">
            <a:extLst>
              <a:ext uri="{FF2B5EF4-FFF2-40B4-BE49-F238E27FC236}">
                <a16:creationId xmlns:a16="http://schemas.microsoft.com/office/drawing/2014/main" id="{2430C5F5-FAB4-F6DF-C373-9B4348AB61B7}"/>
              </a:ext>
            </a:extLst>
          </p:cNvPr>
          <p:cNvSpPr txBox="1"/>
          <p:nvPr/>
        </p:nvSpPr>
        <p:spPr>
          <a:xfrm>
            <a:off x="10894735"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4_BD#cbb08c44a?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线索6</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中国共产党在不同时期的土地政策</a:t>
            </a:r>
            <a:endParaRPr lang="en-US" altLang="zh-CN" sz="3200" dirty="0"/>
          </a:p>
        </p:txBody>
      </p:sp>
      <p:graphicFrame>
        <p:nvGraphicFramePr>
          <p:cNvPr id="50" name="P_5_BD#349b93a95?colgroup=3,19,6&amp;vcp=1&amp;pid=cbb08c44a&amp;color=0,0,0&amp;vtp=1&amp;vaab=1&amp;bbb=1&amp;hb=1"/>
          <p:cNvGraphicFramePr>
            <a:graphicFrameLocks noGrp="1"/>
          </p:cNvGraphicFramePr>
          <p:nvPr>
            <p:extLst>
              <p:ext uri="{D42A27DB-BD31-4B8C-83A1-F6EECF244321}">
                <p14:modId xmlns:p14="http://schemas.microsoft.com/office/powerpoint/2010/main" val="724950578"/>
              </p:ext>
            </p:extLst>
          </p:nvPr>
        </p:nvGraphicFramePr>
        <p:xfrm>
          <a:off x="539496" y="1324401"/>
          <a:ext cx="11073384" cy="2776792"/>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土地革</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命时期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制定土地革命路线：依靠贫农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雇农</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联合</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限制富农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保护中小工商业者</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消灭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地主阶级</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变封建半封建的土地所有制为农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民的土地所有制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反对封建土地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4_BD#3c869afb4?vcp=1&amp;pid=1830e7c4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关联考点</a:t>
            </a:r>
            <a:endParaRPr lang="en-US" altLang="zh-CN" sz="3000" dirty="0"/>
          </a:p>
        </p:txBody>
      </p:sp>
      <p:sp>
        <p:nvSpPr>
          <p:cNvPr id="3" name="P_5_BD#1cc7ba3ce?vcp=1&amp;pid=3c869afb4&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中国共产党对中国革命和社会主义建设道路的探索</a:t>
            </a:r>
            <a:r>
              <a:rPr lang="en-US" altLang="zh-CN" sz="2800" b="0" i="0">
                <a:solidFill>
                  <a:srgbClr val="000000"/>
                </a:solidFill>
                <a:latin typeface="Times New Roman" pitchFamily="34" charset="0"/>
                <a:ea typeface="SimSun" pitchFamily="34" charset="-122"/>
                <a:cs typeface="Times New Roman" pitchFamily="34" charset="-120"/>
              </a:rPr>
              <a:t>，马克思主义中</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国化时代化</a:t>
            </a:r>
            <a:r>
              <a:rPr lang="en-US" altLang="zh-CN" sz="2800" b="0" i="0" dirty="0">
                <a:solidFill>
                  <a:srgbClr val="000000"/>
                </a:solidFill>
                <a:latin typeface="Times New Roman" pitchFamily="34" charset="0"/>
                <a:ea typeface="SimSun" pitchFamily="34" charset="-122"/>
                <a:cs typeface="Times New Roman" pitchFamily="34" charset="-120"/>
              </a:rPr>
              <a:t>、中国特色社会主义理论体系</a:t>
            </a:r>
            <a:r>
              <a:rPr lang="en-US" altLang="zh-CN" sz="2800" b="0" i="0">
                <a:solidFill>
                  <a:srgbClr val="000000"/>
                </a:solidFill>
                <a:latin typeface="Times New Roman" pitchFamily="34" charset="0"/>
                <a:ea typeface="SimSun" pitchFamily="34" charset="-122"/>
                <a:cs typeface="Times New Roman" pitchFamily="34" charset="-120"/>
              </a:rPr>
              <a:t>、习近平新时代中国特色社会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主义思想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graphicFrame>
        <p:nvGraphicFramePr>
          <p:cNvPr id="51" name="P_5_BD#349b93a95?colgroup=3,19,6&amp;vcp=1&amp;pid=cbb08c44a&amp;color=0,0,0&amp;mp=1&amp;vtp=1&amp;vaab=1&amp;bt=1&amp;bbb=1&amp;hb=1"/>
          <p:cNvGraphicFramePr>
            <a:graphicFrameLocks noGrp="1"/>
          </p:cNvGraphicFramePr>
          <p:nvPr>
            <p:extLst>
              <p:ext uri="{D42A27DB-BD31-4B8C-83A1-F6EECF244321}">
                <p14:modId xmlns:p14="http://schemas.microsoft.com/office/powerpoint/2010/main" val="1767103376"/>
              </p:ext>
            </p:extLst>
          </p:nvPr>
        </p:nvGraphicFramePr>
        <p:xfrm>
          <a:off x="539496" y="1558194"/>
          <a:ext cx="11073384" cy="4452748"/>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抗日战</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争时期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在根据地实行地主减租减息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农民交租交息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限制封建剥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团结各阶</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级抗日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解放战</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争时期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制定《中国土地法大纲》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规定</a:t>
                      </a:r>
                      <a:r>
                        <a:rPr lang="en-US" altLang="zh-CN" sz="2800" b="0" i="0">
                          <a:solidFill>
                            <a:srgbClr val="000000"/>
                          </a:solidFill>
                          <a:latin typeface="Times New Roman" pitchFamily="34" charset="0"/>
                          <a:ea typeface="SimSun" pitchFamily="34" charset="-122"/>
                          <a:cs typeface="Times New Roman" pitchFamily="34" charset="-120"/>
                        </a:rPr>
                        <a:t>：没收地主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土地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废除封建剥削的土地制度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实行耕者</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有其田的土地制度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按农村人口平均分配土</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反对封建土地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349b93a95?colgroup=3,19,6&amp;vcp=1&amp;pid=cbb08c44a&amp;color=0,0,0&amp;mp=1&amp;vtp=1&amp;vaab=1&amp;bt=1&amp;bbb=1">
            <a:extLst>
              <a:ext uri="{FF2B5EF4-FFF2-40B4-BE49-F238E27FC236}">
                <a16:creationId xmlns:a16="http://schemas.microsoft.com/office/drawing/2014/main" id="{595A9C08-EEA3-305C-19A2-1EF4E4848F72}"/>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graphicFrame>
        <p:nvGraphicFramePr>
          <p:cNvPr id="52" name="P_5_BD#349b93a95?colgroup=3,19,6&amp;vcp=1&amp;pid=cbb08c44a&amp;color=0,0,0&amp;mp=1&amp;vtp=1&amp;vaab=1&amp;bt=1&amp;bbb=1&amp;hb=1"/>
          <p:cNvGraphicFramePr>
            <a:graphicFrameLocks noGrp="1"/>
          </p:cNvGraphicFramePr>
          <p:nvPr>
            <p:extLst>
              <p:ext uri="{D42A27DB-BD31-4B8C-83A1-F6EECF244321}">
                <p14:modId xmlns:p14="http://schemas.microsoft.com/office/powerpoint/2010/main" val="2734038667"/>
              </p:ext>
            </p:extLst>
          </p:nvPr>
        </p:nvGraphicFramePr>
        <p:xfrm>
          <a:off x="539496" y="1835562"/>
          <a:ext cx="11073384" cy="3898012"/>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过渡时</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1950年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颁布</a:t>
                      </a:r>
                      <a:r>
                        <a:rPr lang="en-US" altLang="zh-CN" sz="2800" b="0" i="0">
                          <a:solidFill>
                            <a:srgbClr val="000000"/>
                          </a:solidFill>
                          <a:latin typeface="Times New Roman" pitchFamily="34" charset="0"/>
                          <a:ea typeface="SimSun" pitchFamily="34" charset="-122"/>
                          <a:cs typeface="Times New Roman" pitchFamily="34" charset="-120"/>
                        </a:rPr>
                        <a:t>《中华人民共和国土地改革</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废除地主阶级封建剥削的土地所有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实行农民的土地所有制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废除了封建土</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地所有制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为适应工业化要求</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对农业进行社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会主义改造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引导农民走合作化道路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农业生产合作社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将农民土地私</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有制变为社会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主义公有制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349b93a95?colgroup=3,19,6&amp;vcp=1&amp;pid=cbb08c44a&amp;color=0,0,0&amp;mp=1&amp;vtp=1&amp;vaab=1&amp;bt=1&amp;bbb=1">
            <a:extLst>
              <a:ext uri="{FF2B5EF4-FFF2-40B4-BE49-F238E27FC236}">
                <a16:creationId xmlns:a16="http://schemas.microsoft.com/office/drawing/2014/main" id="{DF5C8E25-4B51-A2AA-2EA3-2DD20E7D09AB}"/>
              </a:ext>
            </a:extLst>
          </p:cNvPr>
          <p:cNvSpPr txBox="1"/>
          <p:nvPr/>
        </p:nvSpPr>
        <p:spPr>
          <a:xfrm>
            <a:off x="10894735"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graphicFrame>
        <p:nvGraphicFramePr>
          <p:cNvPr id="53" name="P_5_BD#349b93a95?colgroup=3,19,6&amp;vcp=1&amp;pid=cbb08c44a&amp;color=0,0,0&amp;vtp=1&amp;vaab=1&amp;bt=1&amp;bbb=1&amp;hb=1"/>
          <p:cNvGraphicFramePr>
            <a:graphicFrameLocks noGrp="1"/>
          </p:cNvGraphicFramePr>
          <p:nvPr>
            <p:extLst>
              <p:ext uri="{D42A27DB-BD31-4B8C-83A1-F6EECF244321}">
                <p14:modId xmlns:p14="http://schemas.microsoft.com/office/powerpoint/2010/main" val="1074268437"/>
              </p:ext>
            </p:extLst>
          </p:nvPr>
        </p:nvGraphicFramePr>
        <p:xfrm>
          <a:off x="539496" y="1280826"/>
          <a:ext cx="11073384" cy="5007484"/>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改革开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放后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在农村普遍实行家庭联产承包责任制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解放</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了农村生产力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激发了农民的劳动热情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建立在生产资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料公有制基础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（1）党根据社会主要矛盾的变化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在维护农民根本利益的前</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提下调整土地政策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体现了党立足国情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一切从实际出发</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实事求是的原则和工作方法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也体现了原则性和灵活性的统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（2）农业是国民经济的基础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农业的兴衰成败关系国民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经济全局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（3）我国要走发展高产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优质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高效农业的道路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349b93a95?colgroup=3,19,6&amp;vcp=1&amp;pid=cbb08c44a&amp;color=0,0,0&amp;vtp=1&amp;vaab=1&amp;bt=1&amp;bbb=1">
            <a:extLst>
              <a:ext uri="{FF2B5EF4-FFF2-40B4-BE49-F238E27FC236}">
                <a16:creationId xmlns:a16="http://schemas.microsoft.com/office/drawing/2014/main" id="{DE96E82B-13A6-5E05-AFEA-617782AC27BC}"/>
              </a:ext>
            </a:extLst>
          </p:cNvPr>
          <p:cNvSpPr txBox="1"/>
          <p:nvPr/>
        </p:nvSpPr>
        <p:spPr>
          <a:xfrm>
            <a:off x="10894735"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C_3#8fc51e0d9.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8fc51e0d9.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54.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O_4_BD.1_1#6504cec70?vaa=1&amp;vcp=1&amp;vis=1&amp;pid=8fc51e0d9&amp;color=0,0,0&amp;vtp=1&amp;vaab=1&amp;bt=1&amp;bbb=1&amp;hb=1"/>
          <p:cNvSpPr/>
          <p:nvPr/>
        </p:nvSpPr>
        <p:spPr>
          <a:xfrm>
            <a:off x="539496" y="990472"/>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【观点论述】</a:t>
            </a:r>
            <a:r>
              <a:rPr lang="en-US" altLang="zh-CN" sz="2800" b="0"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）中国共产党不忘初心、牢记使命，领导人民百年</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奋斗，中华民族迎来了从站起来、富起来到强起来的伟大飞跃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阅读下</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列材料，回答问题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中国共产党百年大事记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部分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5" name="QO_4_BD.1_2#6504cec70?colgroup=9,20&amp;vaa=1&amp;vcp=1&amp;vis=1&amp;pid=8fc51e0d9&amp;color=0,0,0&amp;vtp=1&amp;vaab=1&amp;bbb=1"/>
          <p:cNvGraphicFramePr>
            <a:graphicFrameLocks noGrp="1"/>
          </p:cNvGraphicFramePr>
          <p:nvPr>
            <p:extLst>
              <p:ext uri="{D42A27DB-BD31-4B8C-83A1-F6EECF244321}">
                <p14:modId xmlns:p14="http://schemas.microsoft.com/office/powerpoint/2010/main" val="1827619825"/>
              </p:ext>
            </p:extLst>
          </p:nvPr>
        </p:nvGraphicFramePr>
        <p:xfrm>
          <a:off x="539496" y="3615816"/>
          <a:ext cx="11100816" cy="2245552"/>
        </p:xfrm>
        <a:graphic>
          <a:graphicData uri="http://schemas.openxmlformats.org/drawingml/2006/table">
            <a:tbl>
              <a:tblPr/>
              <a:tblGrid>
                <a:gridCol w="3657600">
                  <a:extLst>
                    <a:ext uri="{9D8B030D-6E8A-4147-A177-3AD203B41FA5}">
                      <a16:colId xmlns:a16="http://schemas.microsoft.com/office/drawing/2014/main" val="20000"/>
                    </a:ext>
                  </a:extLst>
                </a:gridCol>
                <a:gridCol w="744321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大事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1921年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中国共产党第一次全国代表大会召开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1927年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南昌起义</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秋收起义军到达井冈山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1929年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古田会议召开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graphicFrame>
        <p:nvGraphicFramePr>
          <p:cNvPr id="56" name="QO_4_BD.1_3#6504cec70?colgroup=9,20&amp;vaa=1&amp;vcp=1&amp;vis=1&amp;pid=8fc51e0d9&amp;color=0,0,0&amp;mp=1&amp;vtp=1&amp;vaab=1&amp;bt=1&amp;bbb=1&amp;hb=1"/>
          <p:cNvGraphicFramePr>
            <a:graphicFrameLocks noGrp="1"/>
          </p:cNvGraphicFramePr>
          <p:nvPr>
            <p:extLst>
              <p:ext uri="{D42A27DB-BD31-4B8C-83A1-F6EECF244321}">
                <p14:modId xmlns:p14="http://schemas.microsoft.com/office/powerpoint/2010/main" val="1394421043"/>
              </p:ext>
            </p:extLst>
          </p:nvPr>
        </p:nvGraphicFramePr>
        <p:xfrm>
          <a:off x="539496" y="1534698"/>
          <a:ext cx="11100816" cy="4499740"/>
        </p:xfrm>
        <a:graphic>
          <a:graphicData uri="http://schemas.openxmlformats.org/drawingml/2006/table">
            <a:tbl>
              <a:tblPr/>
              <a:tblGrid>
                <a:gridCol w="3657600">
                  <a:extLst>
                    <a:ext uri="{9D8B030D-6E8A-4147-A177-3AD203B41FA5}">
                      <a16:colId xmlns:a16="http://schemas.microsoft.com/office/drawing/2014/main" val="20000"/>
                    </a:ext>
                  </a:extLst>
                </a:gridCol>
                <a:gridCol w="744321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大事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1935年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遵义会议召开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1945年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中国共产党第七次全国代表大会召开</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抗日战</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争胜利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1949年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中华人民共和国成立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1953年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开始执行发展国民经济的第一个五年计划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1978年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中共十一届三中全会召开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1980年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决定在广东</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福建设置经济特区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QO_4_BD.1_3#6504cec70?colgroup=9,20&amp;vaa=1&amp;vcp=1&amp;vis=1&amp;pid=8fc51e0d9&amp;color=0,0,0&amp;mp=1&amp;vtp=1&amp;vaab=1&amp;bt=1&amp;bbb=1">
            <a:extLst>
              <a:ext uri="{FF2B5EF4-FFF2-40B4-BE49-F238E27FC236}">
                <a16:creationId xmlns:a16="http://schemas.microsoft.com/office/drawing/2014/main" id="{C2D6129B-AFBA-EC2F-B2A9-E96BEDD1927D}"/>
              </a:ext>
            </a:extLst>
          </p:cNvPr>
          <p:cNvSpPr txBox="1"/>
          <p:nvPr/>
        </p:nvSpPr>
        <p:spPr>
          <a:xfrm>
            <a:off x="10922167" y="82629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graphicFrame>
        <p:nvGraphicFramePr>
          <p:cNvPr id="57" name="QO_4_BD.1_4#6504cec70?colgroup=9,20&amp;vaa=1&amp;vcp=1&amp;vis=1&amp;pid=8fc51e0d9&amp;color=0,0,0&amp;vtp=1&amp;vaab=1&amp;bt=1&amp;bbb=1&amp;hb=1"/>
          <p:cNvGraphicFramePr>
            <a:graphicFrameLocks noGrp="1"/>
          </p:cNvGraphicFramePr>
          <p:nvPr>
            <p:extLst>
              <p:ext uri="{D42A27DB-BD31-4B8C-83A1-F6EECF244321}">
                <p14:modId xmlns:p14="http://schemas.microsoft.com/office/powerpoint/2010/main" val="3964992669"/>
              </p:ext>
            </p:extLst>
          </p:nvPr>
        </p:nvGraphicFramePr>
        <p:xfrm>
          <a:off x="539496" y="2037302"/>
          <a:ext cx="11100816" cy="2800288"/>
        </p:xfrm>
        <a:graphic>
          <a:graphicData uri="http://schemas.openxmlformats.org/drawingml/2006/table">
            <a:tbl>
              <a:tblPr/>
              <a:tblGrid>
                <a:gridCol w="3657600">
                  <a:extLst>
                    <a:ext uri="{9D8B030D-6E8A-4147-A177-3AD203B41FA5}">
                      <a16:colId xmlns:a16="http://schemas.microsoft.com/office/drawing/2014/main" val="20000"/>
                    </a:ext>
                  </a:extLst>
                </a:gridCol>
                <a:gridCol w="744321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大事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1984年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开放14个沿海港口城市</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通过《中共中央关于</a:t>
                      </a:r>
                    </a:p>
                    <a:p>
                      <a:pPr marL="0" lvl="0" indent="0" algn="l" latinLnBrk="1" hangingPunct="0">
                        <a:lnSpc>
                          <a:spcPts val="4200"/>
                        </a:lnSpc>
                      </a:pPr>
                      <a:r>
                        <a:rPr lang="en-US" altLang="zh-CN" sz="2800" b="0" i="0" dirty="0" err="1">
                          <a:solidFill>
                            <a:srgbClr val="000000"/>
                          </a:solidFill>
                          <a:latin typeface="楷体" pitchFamily="49" charset="-122"/>
                          <a:ea typeface="楷体" pitchFamily="49" charset="-122"/>
                          <a:cs typeface="Times New Roman" pitchFamily="34" charset="-120"/>
                        </a:rPr>
                        <a:t>经济体制改革的决定</a:t>
                      </a:r>
                      <a:r>
                        <a:rPr lang="en-US" altLang="zh-CN" sz="2800" b="0" i="0" dirty="0">
                          <a:solidFill>
                            <a:srgbClr val="000000"/>
                          </a:solidFill>
                          <a:latin typeface="楷体" pitchFamily="49" charset="-122"/>
                          <a:ea typeface="楷体" pitchFamily="49" charset="-122"/>
                          <a:cs typeface="Times New Roman" pitchFamily="34" charset="-120"/>
                        </a:rPr>
                        <a:t>》</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2012年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中国共产党第十八次全国代表大会召开</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2021年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脱贫攻坚战取得了全面胜利</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QO_4_BD.1_5#6504cec70?vaa=1&amp;vcp=1&amp;vis=1&amp;pid=8fc51e0d9&amp;color=0,0,0&amp;vtp=1&amp;vaab=1&amp;bbb=1"/>
          <p:cNvSpPr/>
          <p:nvPr/>
        </p:nvSpPr>
        <p:spPr>
          <a:xfrm>
            <a:off x="539496" y="4958302"/>
            <a:ext cx="11109960" cy="748792"/>
          </a:xfrm>
          <a:prstGeom prst="rect">
            <a:avLst/>
          </a:prstGeom>
          <a:noFill/>
          <a:ln/>
        </p:spPr>
        <p:txBody>
          <a:bodyPr wrap="none" lIns="0" tIns="0" rIns="0" bIns="0" rtlCol="0" anchor="t"/>
          <a:lstStyle/>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中国共产党一百年大事记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2" name="QO_4_BD.1_4#6504cec70?colgroup=9,20&amp;vaa=1&amp;vcp=1&amp;vis=1&amp;pid=8fc51e0d9&amp;color=0,0,0&amp;vtp=1&amp;vaab=1&amp;bt=1&amp;bbb=1">
            <a:extLst>
              <a:ext uri="{FF2B5EF4-FFF2-40B4-BE49-F238E27FC236}">
                <a16:creationId xmlns:a16="http://schemas.microsoft.com/office/drawing/2014/main" id="{AAB9643C-5C4A-7E6F-9C6F-92C291BD4211}"/>
              </a:ext>
            </a:extLst>
          </p:cNvPr>
          <p:cNvSpPr txBox="1"/>
          <p:nvPr/>
        </p:nvSpPr>
        <p:spPr>
          <a:xfrm>
            <a:off x="10922167" y="132889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5_BD.2_1#7c56297a1?vaa=1&amp;vcp=1&amp;vis=1&amp;pid=6504cec70&amp;color=0,0,0&amp;vtp=1&amp;vaab=1&amp;bt=1&amp;bbb=1&amp;hb=1"/>
          <p:cNvSpPr/>
          <p:nvPr/>
        </p:nvSpPr>
        <p:spPr>
          <a:xfrm>
            <a:off x="539496" y="128635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（1）根据材料，指出标志我国推翻帝国主义、封建主义和官僚资本主</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义统治的历史事件</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5_AS.1_1#7c56297a1?vaa=1&amp;vcp=1&amp;vis=1&amp;pid=6504cec70&amp;color=0,0,0&amp;vtp=1&amp;vaab=1&amp;bbb=1&amp;hb=1"/>
          <p:cNvSpPr/>
          <p:nvPr/>
        </p:nvSpPr>
        <p:spPr>
          <a:xfrm>
            <a:off x="539496" y="282286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考查基础知识</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第二问为观点论述题</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先分析材料</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从中选取</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相互关联的事件</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围绕其相同点等提取观点</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并从背景</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内容</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结果</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意义等方面论述</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O_5_AN.2_1#7c56297a1?vaa=1&amp;vcp=1&amp;vis=1&amp;pid=6504cec70&amp;color=0,0,0&amp;vtp=1&amp;vaab=1&amp;bbb=1"/>
          <p:cNvSpPr/>
          <p:nvPr/>
        </p:nvSpPr>
        <p:spPr>
          <a:xfrm>
            <a:off x="539496" y="502227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宋体" pitchFamily="2" charset="-122"/>
                <a:ea typeface="宋体" pitchFamily="2" charset="-122"/>
                <a:cs typeface="Times New Roman" pitchFamily="34" charset="-120"/>
              </a:rPr>
              <a:t>历史事件：1949年，中华人民共和国成立。（2分）</a:t>
            </a:r>
            <a:endParaRPr lang="en-US" altLang="zh-CN" sz="2800" dirty="0">
              <a:latin typeface="宋体" pitchFamily="2" charset="-122"/>
              <a:ea typeface="宋体"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5_BD.5_1#c37d48130?vaa=1&amp;vcp=1&amp;vis=1&amp;pid=6504cec70&amp;color=0,0,0&amp;vtp=1&amp;vaab=1&amp;bt=1&amp;bbb=1&amp;hb=1"/>
          <p:cNvSpPr/>
          <p:nvPr/>
        </p:nvSpPr>
        <p:spPr>
          <a:xfrm>
            <a:off x="539496" y="28254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（2）选择材料中至少两个相互关联的历史事件，提炼一个观点，并结</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合所学知识加以论述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观点正确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史论结合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条理清晰</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5_AN.1_1#c37d48130?vaa=1&amp;vcp=1&amp;vis=1&amp;pid=6504cec70&amp;color=0,0,0&amp;vtp=1&amp;vaab=1&amp;bt=1&amp;bbb=1&amp;hb=1"/>
          <p:cNvSpPr/>
          <p:nvPr/>
        </p:nvSpPr>
        <p:spPr>
          <a:xfrm>
            <a:off x="539496" y="554400"/>
            <a:ext cx="11510666" cy="5735257"/>
          </a:xfrm>
          <a:prstGeom prst="rect">
            <a:avLst/>
          </a:prstGeom>
          <a:noFill/>
          <a:ln/>
        </p:spPr>
        <p:txBody>
          <a:bodyPr wrap="none" lIns="0" tIns="0" rIns="0" bIns="0" rtlCol="0" anchor="t"/>
          <a:lstStyle/>
          <a:p>
            <a:pPr algn="l" latinLnBrk="1">
              <a:lnSpc>
                <a:spcPts val="4500"/>
              </a:lnSpc>
            </a:pPr>
            <a:r>
              <a:rPr lang="en-US" altLang="zh-CN" sz="2800" b="0" i="0" dirty="0">
                <a:solidFill>
                  <a:srgbClr val="FF0000"/>
                </a:solidFill>
                <a:latin typeface="宋体" pitchFamily="2" charset="-122"/>
                <a:ea typeface="宋体" pitchFamily="2" charset="-122"/>
                <a:cs typeface="Times New Roman" pitchFamily="34" charset="-120"/>
              </a:rPr>
              <a:t>【</a:t>
            </a:r>
            <a:r>
              <a:rPr lang="en-US" altLang="zh-CN" sz="2800" b="0" i="0" dirty="0" err="1">
                <a:solidFill>
                  <a:srgbClr val="FF0000"/>
                </a:solidFill>
                <a:latin typeface="宋体" pitchFamily="2" charset="-122"/>
                <a:ea typeface="宋体" pitchFamily="2" charset="-122"/>
                <a:cs typeface="Times New Roman" pitchFamily="34" charset="-120"/>
              </a:rPr>
              <a:t>示例】观点：中国共产党的历次重要会议推动了中国历史发展的进程</a:t>
            </a:r>
            <a:r>
              <a:rPr lang="en-US" altLang="zh-CN" sz="2800" b="0" i="0" dirty="0">
                <a:solidFill>
                  <a:srgbClr val="FF0000"/>
                </a:solidFill>
                <a:latin typeface="宋体" pitchFamily="2" charset="-122"/>
                <a:ea typeface="宋体" pitchFamily="2" charset="-122"/>
                <a:cs typeface="Times New Roman" pitchFamily="34" charset="-120"/>
              </a:rPr>
              <a:t>。</a:t>
            </a:r>
          </a:p>
          <a:p>
            <a:pPr latinLnBrk="1">
              <a:lnSpc>
                <a:spcPts val="4500"/>
              </a:lnSpc>
            </a:pPr>
            <a:r>
              <a:rPr lang="en-US" altLang="zh-CN" sz="2800" b="0" i="0" dirty="0">
                <a:solidFill>
                  <a:srgbClr val="FF0000"/>
                </a:solidFill>
                <a:latin typeface="宋体" pitchFamily="2" charset="-122"/>
                <a:ea typeface="宋体" pitchFamily="2" charset="-122"/>
                <a:cs typeface="Times New Roman" pitchFamily="34" charset="-120"/>
              </a:rPr>
              <a:t>（1分）</a:t>
            </a: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论述：中共七大确立毛泽东思想为党的指导思想并写入党章，总结了抗</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日战争的经验，为争取抗日战争的最后胜利准备了条件；中共十一届三</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中全会作出把党和国家工作中心转移到经济建设上来、实行改革开放的</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历史性决策，开启了改革开放和社会主义现代化建设新时期；中共十八</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大确定了全面建成小康社会和全面深化改革开放的目标，进一步丰富了</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党的思想，提出了更深层次的社会主义建设要求</a:t>
            </a:r>
            <a:r>
              <a:rPr lang="en-US" altLang="zh-CN" sz="2800" b="0" i="0" dirty="0">
                <a:solidFill>
                  <a:srgbClr val="FF0000"/>
                </a:solidFill>
                <a:latin typeface="宋体" pitchFamily="2" charset="-122"/>
                <a:ea typeface="宋体" pitchFamily="2" charset="-122"/>
                <a:cs typeface="Times New Roman" pitchFamily="34" charset="-120"/>
              </a:rPr>
              <a:t>。（任答两点。4分）</a:t>
            </a: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结论：中国共产党的历次重要会议都提出了新的目标和要求，推动了中</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国历史发展的进程</a:t>
            </a:r>
            <a:r>
              <a:rPr lang="en-US" altLang="zh-CN" sz="2800" b="0" i="0" dirty="0">
                <a:solidFill>
                  <a:srgbClr val="FF0000"/>
                </a:solidFill>
                <a:latin typeface="宋体" pitchFamily="2" charset="-122"/>
                <a:ea typeface="宋体" pitchFamily="2" charset="-122"/>
                <a:cs typeface="Times New Roman" pitchFamily="34" charset="-120"/>
              </a:rPr>
              <a:t>。（1分）</a:t>
            </a:r>
            <a:endParaRPr lang="en-US" altLang="zh-CN" sz="2800" dirty="0">
              <a:latin typeface="宋体" pitchFamily="2" charset="-122"/>
              <a:ea typeface="宋体" pitchFamily="2" charset="-122"/>
            </a:endParaRPr>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_BD#b56e23346?vcp=1&amp;pid=1830e7c4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专题解读</a:t>
            </a:r>
            <a:endParaRPr lang="en-US" altLang="zh-CN" sz="3000" dirty="0"/>
          </a:p>
        </p:txBody>
      </p:sp>
      <p:graphicFrame>
        <p:nvGraphicFramePr>
          <p:cNvPr id="7" name="P_5_BD#5c839cd27?colgroup=4,25&amp;vcp=1&amp;pid=b56e23346&amp;color=0,0,0&amp;vtp=1&amp;vaab=1&amp;bbb=1&amp;hb=1"/>
          <p:cNvGraphicFramePr>
            <a:graphicFrameLocks noGrp="1"/>
          </p:cNvGraphicFramePr>
          <p:nvPr>
            <p:extLst>
              <p:ext uri="{D42A27DB-BD31-4B8C-83A1-F6EECF244321}">
                <p14:modId xmlns:p14="http://schemas.microsoft.com/office/powerpoint/2010/main" val="1687462323"/>
              </p:ext>
            </p:extLst>
          </p:nvPr>
        </p:nvGraphicFramePr>
        <p:xfrm>
          <a:off x="539496" y="1295191"/>
          <a:ext cx="11091672" cy="2785428"/>
        </p:xfrm>
        <a:graphic>
          <a:graphicData uri="http://schemas.openxmlformats.org/drawingml/2006/table">
            <a:tbl>
              <a:tblPr/>
              <a:tblGrid>
                <a:gridCol w="1746504">
                  <a:extLst>
                    <a:ext uri="{9D8B030D-6E8A-4147-A177-3AD203B41FA5}">
                      <a16:colId xmlns:a16="http://schemas.microsoft.com/office/drawing/2014/main" val="20000"/>
                    </a:ext>
                  </a:extLst>
                </a:gridCol>
                <a:gridCol w="9345168">
                  <a:extLst>
                    <a:ext uri="{9D8B030D-6E8A-4147-A177-3AD203B41FA5}">
                      <a16:colId xmlns:a16="http://schemas.microsoft.com/office/drawing/2014/main" val="20001"/>
                    </a:ext>
                  </a:extLst>
                </a:gridCol>
              </a:tblGrid>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内容分析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本讲主要涉及中国共产党对中国革命道路和社会主义建设</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道路的探索</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通过复习这些知识</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要认识到中国共产党的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领导地位是历史形成的</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是中国人民的正确选择</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历史证</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明</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没有中国共产党就没有新中国</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没有中国共产党就没</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有中国革命和中国特色社会主义事业的胜利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P_4#fb8b17a35?vcp=1&amp;pid=8fc51e0d9&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请完成第280—281页［备考练习］习题</a:t>
            </a:r>
            <a:endParaRPr lang="en-US" altLang="zh-CN" sz="28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C_3#183d4ab9e.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183d4ab9e.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第35讲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中国共产党的光辉历程</a:t>
            </a:r>
            <a:endParaRPr lang="en-US" altLang="zh-CN" sz="4000" dirty="0"/>
          </a:p>
        </p:txBody>
      </p:sp>
    </p:spTree>
  </p:cSld>
  <p:clrMapOvr>
    <a:masterClrMapping/>
  </p:clrMapOvr>
  <p:transition>
    <p:split dir="in"/>
  </p:transition>
</p:sld>
</file>

<file path=ppt/slides/slide62.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C_4_BD#fc7bdea97?vcp=1&amp;pid=183d4ab9e&amp;color=199,134,85&amp;vtp=1&amp;vaab=1&amp;bt=1&amp;bbb=1"/>
          <p:cNvSpPr/>
          <p:nvPr/>
        </p:nvSpPr>
        <p:spPr>
          <a:xfrm>
            <a:off x="539496" y="861137"/>
            <a:ext cx="11109960" cy="613474"/>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5_BD.7_1#fd1d72deb?vaa=1&amp;vcp=1&amp;vis=1&amp;pid=fc7bdea97&amp;color=0,0,0&amp;vtp=1&amp;vaab=1&amp;bbb=1&amp;hb=1"/>
          <p:cNvSpPr/>
          <p:nvPr/>
        </p:nvSpPr>
        <p:spPr>
          <a:xfrm>
            <a:off x="539496" y="1844298"/>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1.有学者这样评价某一事件：它说明中国共产党已经懂得了武装斗争在</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中国革命中的极端重要性，开始独立领导中国革命和创建人民军队</a:t>
            </a:r>
            <a:r>
              <a:rPr lang="en-US" altLang="zh-CN" sz="2800" b="0" i="0" dirty="0">
                <a:solidFill>
                  <a:srgbClr val="000000"/>
                </a:solidFill>
                <a:latin typeface="Times New Roman" pitchFamily="34" charset="0"/>
                <a:ea typeface="SimSun" pitchFamily="34" charset="-122"/>
                <a:cs typeface="Times New Roman" pitchFamily="34" charset="-120"/>
              </a:rPr>
              <a:t>。从</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此，人民军队从无到有，发展壮大起来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该学者评价的事件是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_1#fd1d72deb.bracket?vaa=1&amp;vcp=1&amp;vis=1&amp;pid=fc7bdea97&amp;color=0,0,0&amp;vpa=1&amp;vtp=1&amp;vaab=1"/>
          <p:cNvSpPr/>
          <p:nvPr/>
        </p:nvSpPr>
        <p:spPr>
          <a:xfrm>
            <a:off x="10417714" y="2999448"/>
            <a:ext cx="515938" cy="529717"/>
          </a:xfrm>
          <a:prstGeom prst="rect">
            <a:avLst/>
          </a:prstGeom>
          <a:noFill/>
          <a:ln/>
        </p:spPr>
        <p:txBody>
          <a:bodyPr wrap="none" lIns="0" tIns="0" rIns="0" bIns="0" rtlCol="0" anchor="t"/>
          <a:lstStyle/>
          <a:p>
            <a:pPr algn="ctr"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5_BD.7_2#fd1d72deb.choices?vaa=1&amp;vcp=1&amp;vis=1&amp;pid=fc7bdea97&amp;color=0,0,0&amp;vtp=1&amp;vaab=1&amp;bbb=1"/>
          <p:cNvSpPr/>
          <p:nvPr/>
        </p:nvSpPr>
        <p:spPr>
          <a:xfrm>
            <a:off x="539496" y="3794024"/>
            <a:ext cx="11109960" cy="515557"/>
          </a:xfrm>
          <a:prstGeom prst="rect">
            <a:avLst/>
          </a:prstGeom>
          <a:noFill/>
          <a:ln/>
        </p:spPr>
        <p:txBody>
          <a:bodyPr wrap="none" lIns="0" tIns="0" rIns="0" bIns="0" rtlCol="0" anchor="t"/>
          <a:lstStyle/>
          <a:p>
            <a:pPr latinLnBrk="1">
              <a:lnSpc>
                <a:spcPts val="45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A.南昌起义</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B.九一八事变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C.红军长征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D.抗美援朝</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5_BD.9_1#83418785c?vaa=1&amp;vcp=1&amp;vis=1&amp;pid=fc7bdea97&amp;color=0,0,0&amp;vtp=1&amp;vaab=1&amp;bbb=1&amp;hb=1"/>
          <p:cNvSpPr/>
          <p:nvPr/>
        </p:nvSpPr>
        <p:spPr>
          <a:xfrm>
            <a:off x="539496" y="1890793"/>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2.（2024·江苏苏州·中考）有学者把中国共产党百年党史分为四个时期：</a:t>
            </a:r>
          </a:p>
          <a:p>
            <a:pPr latinLnBrk="1">
              <a:lnSpc>
                <a:spcPts val="4700"/>
              </a:lnSpc>
            </a:pPr>
            <a:r>
              <a:rPr lang="en-US" altLang="zh-CN" sz="2800" b="0" i="0" dirty="0">
                <a:solidFill>
                  <a:srgbClr val="000000"/>
                </a:solidFill>
                <a:latin typeface="宋体" pitchFamily="2" charset="-122"/>
                <a:ea typeface="宋体" pitchFamily="2" charset="-122"/>
                <a:cs typeface="Times New Roman" pitchFamily="34" charset="-120"/>
              </a:rPr>
              <a:t>“开天辟地”之“革命救国”时期，“</a:t>
            </a:r>
            <a:r>
              <a:rPr lang="en-US" altLang="zh-CN" sz="2800" b="0" i="0" dirty="0" err="1">
                <a:solidFill>
                  <a:srgbClr val="000000"/>
                </a:solidFill>
                <a:latin typeface="宋体" pitchFamily="2" charset="-122"/>
                <a:ea typeface="宋体" pitchFamily="2" charset="-122"/>
                <a:cs typeface="Times New Roman" pitchFamily="34" charset="-120"/>
              </a:rPr>
              <a:t>改天换地”之“建设兴国”时期</a:t>
            </a:r>
            <a:r>
              <a:rPr lang="en-US" altLang="zh-CN" sz="2800" b="0" i="0" dirty="0">
                <a:solidFill>
                  <a:srgbClr val="000000"/>
                </a:solidFill>
                <a:latin typeface="宋体" pitchFamily="2" charset="-122"/>
                <a:ea typeface="宋体" pitchFamily="2" charset="-122"/>
                <a:cs typeface="Times New Roman" pitchFamily="34" charset="-120"/>
              </a:rPr>
              <a:t>，</a:t>
            </a:r>
          </a:p>
          <a:p>
            <a:pPr latinLnBrk="1">
              <a:lnSpc>
                <a:spcPts val="47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翻天覆地”之“改革富国”时期</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惊天动地”之“复兴强国”时期</a:t>
            </a:r>
            <a:r>
              <a:rPr lang="en-US" altLang="zh-CN" sz="2800" b="0" i="0" dirty="0">
                <a:solidFill>
                  <a:srgbClr val="000000"/>
                </a:solidFill>
                <a:latin typeface="宋体" pitchFamily="2" charset="-122"/>
                <a:ea typeface="宋体" pitchFamily="2" charset="-122"/>
                <a:cs typeface="Times New Roman" pitchFamily="34" charset="-120"/>
              </a:rPr>
              <a:t>。</a:t>
            </a:r>
          </a:p>
          <a:p>
            <a:pPr latinLnBrk="1">
              <a:lnSpc>
                <a:spcPts val="4700"/>
              </a:lnSpc>
            </a:pPr>
            <a:r>
              <a:rPr lang="en-US" altLang="zh-CN" sz="2800" b="0" i="0" dirty="0" err="1">
                <a:solidFill>
                  <a:srgbClr val="000000"/>
                </a:solidFill>
                <a:latin typeface="宋体" pitchFamily="2" charset="-122"/>
                <a:ea typeface="宋体" pitchFamily="2" charset="-122"/>
                <a:cs typeface="Times New Roman" pitchFamily="34" charset="-120"/>
              </a:rPr>
              <a:t>在“复兴强国”</a:t>
            </a:r>
            <a:r>
              <a:rPr lang="en-US" altLang="zh-CN" sz="2800" b="0" i="0" dirty="0" err="1">
                <a:solidFill>
                  <a:srgbClr val="000000"/>
                </a:solidFill>
                <a:latin typeface="Times New Roman" pitchFamily="34" charset="0"/>
                <a:ea typeface="SimSun" pitchFamily="34" charset="-122"/>
                <a:cs typeface="Times New Roman" pitchFamily="34" charset="-120"/>
              </a:rPr>
              <a:t>时期召开的重要会议是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5_AN.10_1#83418785c.bracket?vaa=1&amp;vcp=1&amp;vis=1&amp;pid=fc7bdea97&amp;color=0,0,0&amp;vpa=2&amp;vtp=1&amp;vaab=1"/>
          <p:cNvSpPr/>
          <p:nvPr/>
        </p:nvSpPr>
        <p:spPr>
          <a:xfrm>
            <a:off x="6737269" y="3667333"/>
            <a:ext cx="515938" cy="529717"/>
          </a:xfrm>
          <a:prstGeom prst="rect">
            <a:avLst/>
          </a:prstGeom>
          <a:noFill/>
          <a:ln/>
        </p:spPr>
        <p:txBody>
          <a:bodyPr wrap="none" lIns="0" tIns="0" rIns="0" bIns="0" rtlCol="0" anchor="t"/>
          <a:lstStyle/>
          <a:p>
            <a:pPr algn="ctr"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8" name="QC_5_BD.9_2#83418785c.choices?vaa=1&amp;vcp=1&amp;vis=1&amp;pid=fc7bdea97&amp;color=0,0,0&amp;vtp=1&amp;vaab=1&amp;bbb=1"/>
          <p:cNvSpPr/>
          <p:nvPr/>
        </p:nvSpPr>
        <p:spPr>
          <a:xfrm>
            <a:off x="539496" y="4405902"/>
            <a:ext cx="11109960" cy="515557"/>
          </a:xfrm>
          <a:prstGeom prst="rect">
            <a:avLst/>
          </a:prstGeom>
          <a:noFill/>
          <a:ln/>
        </p:spPr>
        <p:txBody>
          <a:bodyPr wrap="none" lIns="0" tIns="0" rIns="0" bIns="0" rtlCol="0" anchor="t"/>
          <a:lstStyle/>
          <a:p>
            <a:pPr latinLnBrk="1">
              <a:lnSpc>
                <a:spcPts val="45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A.中共一大</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B.中共七大</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C.中共八大</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D.中共十九大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C_4_BD#8a4ea7fc7?vcp=1&amp;pid=183d4ab9e&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5_BD.11_1#503fdf7f2?vaa=1&amp;vcp=1&amp;vis=1&amp;pid=8a4ea7fc7&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3.（2024·广东河源·模拟）《向导》创刊于1922年，是中国共产党的机</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关刊物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北伐途中有人发现，即使在江西赣州这样的内地小城，一个书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铺每期能代售《向导》七八十份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由《向导》的销售情况可以看出</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2_1#503fdf7f2.bracket?vaa=1&amp;vcp=1&amp;vis=1&amp;pid=8a4ea7fc7&amp;color=0,0,0&amp;vpa=3&amp;vtp=1&amp;vaab=1"/>
          <p:cNvSpPr/>
          <p:nvPr/>
        </p:nvSpPr>
        <p:spPr>
          <a:xfrm>
            <a:off x="10701876" y="254848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5" name="QC_5_BD.11_2#503fdf7f2.choices?vaa=1&amp;vcp=1&amp;vis=1&amp;pid=8a4ea7fc7&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.国共合作卓有成效</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.北伐取得阶段性成果</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C.国民文化素质提高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.中国共产党影响扩大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BD.13_1#6e8e85767?vaa=1&amp;vcp=1&amp;vis=1&amp;pid=8a4ea7fc7&amp;color=0,0,0&amp;vtp=1&amp;vaab=1&amp;bt=1&amp;bbb=1&amp;hb=1"/>
          <p:cNvSpPr/>
          <p:nvPr/>
        </p:nvSpPr>
        <p:spPr>
          <a:xfrm>
            <a:off x="539496" y="129025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4.（2024·甘肃金昌·中考）中国共产党在探索中国革命道路的过程中，</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不是照搬俄国十月革命的经验，而是从中国实际出发，开辟了农村包围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城市、武装夺取政权的正确道路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这得益于中国共产党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4_1#6e8e85767.bracket?vaa=1&amp;vcp=1&amp;vis=1&amp;pid=8a4ea7fc7&amp;color=0,0,0&amp;vpa=4&amp;vtp=1&amp;vaab=1"/>
          <p:cNvSpPr/>
          <p:nvPr/>
        </p:nvSpPr>
        <p:spPr>
          <a:xfrm>
            <a:off x="9350914" y="261248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13_2#6e8e85767.choices?vaa=1&amp;vcp=1&amp;vis=1&amp;pid=8a4ea7fc7&amp;color=0,0,0&amp;vtp=1&amp;vaab=1&amp;bbb=1"/>
          <p:cNvSpPr/>
          <p:nvPr/>
        </p:nvSpPr>
        <p:spPr>
          <a:xfrm>
            <a:off x="539496" y="3180301"/>
            <a:ext cx="11109960" cy="1201357"/>
          </a:xfrm>
          <a:prstGeom prst="rect">
            <a:avLst/>
          </a:prstGeom>
          <a:noFill/>
          <a:ln/>
        </p:spPr>
        <p:txBody>
          <a:bodyPr wrap="none" lIns="0" tIns="0" rIns="0" bIns="0" rtlCol="0" anchor="t"/>
          <a:lstStyle/>
          <a:p>
            <a:pPr latinLnBrk="1">
              <a:lnSpc>
                <a:spcPts val="51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A.提出了反帝反封建的革命纲领</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51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B.建立和巩固了民主革命统一战线</a:t>
            </a:r>
            <a:endParaRPr lang="en-US" altLang="zh-CN" sz="2800" dirty="0"/>
          </a:p>
          <a:p>
            <a:pPr latinLnBrk="1">
              <a:lnSpc>
                <a:spcPts val="49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C.在革命中坚持实事求是的原则</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9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D.确立毛泽东思想为党的指导思想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pic>
        <p:nvPicPr>
          <p:cNvPr id="2" name="QC_5_BD.15_1#3bf9eb87b?htil=1&amp;vaa=1&amp;vcp=1&amp;vis=1&amp;pid=8a4ea7fc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43216" y="759417"/>
            <a:ext cx="4096511" cy="341682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5_2#3bf9eb87b?htil=1&amp;sp=1&amp;vaa=1&amp;vcp=1&amp;vis=1&amp;pid=8a4ea7fc7&amp;color=0,0,0&amp;vtp=1&amp;vaab=1&amp;bt=1&amp;bbb=1&amp;hb=1&amp;hs=1"/>
          <p:cNvSpPr/>
          <p:nvPr/>
        </p:nvSpPr>
        <p:spPr>
          <a:xfrm>
            <a:off x="539496" y="759417"/>
            <a:ext cx="690372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5.（2024·山东青岛·模拟）如右图所示，到</a:t>
            </a: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1949年，中国共产党28年奋斗的足迹已遍</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布大半个中国。以下可用作④处中国共产党</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奋斗足迹”</a:t>
            </a:r>
            <a:r>
              <a:rPr lang="en-US" altLang="zh-CN" sz="2800" b="0" i="0" dirty="0" err="1">
                <a:solidFill>
                  <a:srgbClr val="000000"/>
                </a:solidFill>
                <a:latin typeface="Times New Roman" pitchFamily="34" charset="0"/>
                <a:ea typeface="SimSun" pitchFamily="34" charset="-122"/>
                <a:cs typeface="Times New Roman" pitchFamily="34" charset="-120"/>
              </a:rPr>
              <a:t>关键词的是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6_1#3bf9eb87b.bracket?vaa=1&amp;vcp=1&amp;vis=1&amp;pid=8a4ea7fc7&amp;color=0,0,0&amp;vpa=5&amp;vtp=1&amp;vaab=1"/>
          <p:cNvSpPr/>
          <p:nvPr/>
        </p:nvSpPr>
        <p:spPr>
          <a:xfrm>
            <a:off x="4578890" y="268835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C</a:t>
            </a:r>
            <a:endParaRPr lang="en-US" altLang="zh-CN" sz="2800" dirty="0"/>
          </a:p>
        </p:txBody>
      </p:sp>
      <p:sp>
        <p:nvSpPr>
          <p:cNvPr id="5" name="QC_5_BD.15_3#3bf9eb87b.choices?vaa=1&amp;vcp=1&amp;vis=1&amp;pid=8a4ea7fc7&amp;color=0,0,0&amp;vtp=1&amp;vaab=1&amp;bbb=1&amp;hs=1"/>
          <p:cNvSpPr/>
          <p:nvPr/>
        </p:nvSpPr>
        <p:spPr>
          <a:xfrm>
            <a:off x="539496" y="325617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A.开天辟地，党的成立</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B.武装起义，建立军队</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C.历史转折，走向成熟</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D.战略转移，开始长征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BD.17_1#2208269db?vaa=1&amp;vcp=1&amp;vis=1&amp;pid=8a4ea7fc7&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6.（2024·广西贺州·模拟）毛泽东曾说：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大家都明白，如果不是美国军</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队占领我国的台湾、侵略朝鲜民主主义人民共和国和打到了我国的东北</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边疆，中国是不会和美国作战的</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这说明抗美援朝</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8_1#2208269db.bracket?vaa=1&amp;vcp=1&amp;vis=1&amp;pid=8a4ea7fc7&amp;color=0,0,0&amp;vpa=6&amp;vtp=1&amp;vaab=1"/>
          <p:cNvSpPr/>
          <p:nvPr/>
        </p:nvSpPr>
        <p:spPr>
          <a:xfrm>
            <a:off x="8796878"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B</a:t>
            </a:r>
            <a:endParaRPr lang="en-US" altLang="zh-CN" sz="2800" dirty="0"/>
          </a:p>
        </p:txBody>
      </p:sp>
      <p:sp>
        <p:nvSpPr>
          <p:cNvPr id="4" name="QC_5_BD.17_2#2208269db.choices?vaa=1&amp;vcp=1&amp;vis=1&amp;pid=8a4ea7fc7&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.使中国人民站起来了</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.是正义的反侵略斗争</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C.提高了中国国际地位</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.打击了帝国主义势力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B_5_BD.19_1#18b523024?sp=1&amp;vaa=1&amp;vcp=1&amp;vis=1&amp;pid=8a4ea7fc7&amp;color=0,0,0&amp;vtp=1&amp;vaab=1&amp;bt=1&amp;bbb=1&amp;hb=1"/>
          <p:cNvSpPr/>
          <p:nvPr/>
        </p:nvSpPr>
        <p:spPr>
          <a:xfrm>
            <a:off x="539496" y="554400"/>
            <a:ext cx="11109960" cy="988632"/>
          </a:xfrm>
          <a:prstGeom prst="rect">
            <a:avLst/>
          </a:prstGeom>
          <a:noFill/>
          <a:ln/>
        </p:spPr>
        <p:txBody>
          <a:bodyPr wrap="none" lIns="0" tIns="0" rIns="0" bIns="0" rtlCol="0" anchor="t"/>
          <a:lstStyle/>
          <a:p>
            <a:pPr algn="l" latinLnBrk="1">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7.（2024·广东深圳·模拟）中国共产党在关注民生问题上利用土地创造</a:t>
            </a:r>
          </a:p>
          <a:p>
            <a:pP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了</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中国奇迹</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下列对不同时期土地政策的表述，正确的是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68" name="QB_5_BD.19_2#18b523024?colgroup=2,7,19&amp;vaa=1&amp;vcp=1&amp;vis=1&amp;pid=8a4ea7fc7&amp;color=0,0,0&amp;vtp=1&amp;vaab=1&amp;bbb=1&amp;hb=1"/>
          <p:cNvGraphicFramePr>
            <a:graphicFrameLocks noGrp="1"/>
          </p:cNvGraphicFramePr>
          <p:nvPr>
            <p:extLst>
              <p:ext uri="{D42A27DB-BD31-4B8C-83A1-F6EECF244321}">
                <p14:modId xmlns:p14="http://schemas.microsoft.com/office/powerpoint/2010/main" val="2507709746"/>
              </p:ext>
            </p:extLst>
          </p:nvPr>
        </p:nvGraphicFramePr>
        <p:xfrm>
          <a:off x="539496" y="1668444"/>
          <a:ext cx="11073384" cy="4693732"/>
        </p:xfrm>
        <a:graphic>
          <a:graphicData uri="http://schemas.openxmlformats.org/drawingml/2006/table">
            <a:tbl>
              <a:tblPr/>
              <a:tblGrid>
                <a:gridCol w="1170432">
                  <a:extLst>
                    <a:ext uri="{9D8B030D-6E8A-4147-A177-3AD203B41FA5}">
                      <a16:colId xmlns:a16="http://schemas.microsoft.com/office/drawing/2014/main" val="20000"/>
                    </a:ext>
                  </a:extLst>
                </a:gridCol>
                <a:gridCol w="2807208">
                  <a:extLst>
                    <a:ext uri="{9D8B030D-6E8A-4147-A177-3AD203B41FA5}">
                      <a16:colId xmlns:a16="http://schemas.microsoft.com/office/drawing/2014/main" val="20001"/>
                    </a:ext>
                  </a:extLst>
                </a:gridCol>
                <a:gridCol w="7095744">
                  <a:extLst>
                    <a:ext uri="{9D8B030D-6E8A-4147-A177-3AD203B41FA5}">
                      <a16:colId xmlns:a16="http://schemas.microsoft.com/office/drawing/2014/main" val="20002"/>
                    </a:ext>
                  </a:extLst>
                </a:gridCol>
              </a:tblGrid>
              <a:tr h="507556">
                <a:tc>
                  <a:txBody>
                    <a:bodyPr/>
                    <a:lstStyle/>
                    <a:p>
                      <a:pPr algn="ctr" latinLnBrk="1" hangingPunct="0">
                        <a:lnSpc>
                          <a:spcPts val="3900"/>
                        </a:lnSpc>
                      </a:pPr>
                      <a:r>
                        <a:rPr lang="en-US" altLang="zh-CN" sz="2800" b="1" i="0" dirty="0" err="1">
                          <a:solidFill>
                            <a:srgbClr val="000000"/>
                          </a:solidFill>
                          <a:latin typeface="Times New Roman" pitchFamily="34" charset="0"/>
                          <a:ea typeface="SimSun" pitchFamily="34" charset="-122"/>
                          <a:cs typeface="Times New Roman"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表述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000"/>
                        </a:lnSpc>
                      </a:pPr>
                      <a:r>
                        <a:rPr lang="en-US" altLang="zh-CN" sz="2800" b="0" i="0" dirty="0">
                          <a:solidFill>
                            <a:srgbClr val="000000"/>
                          </a:solidFill>
                          <a:latin typeface="Times New Roman" pitchFamily="34" charset="0"/>
                          <a:ea typeface="楷体" pitchFamily="34" charset="-122"/>
                          <a:cs typeface="Times New Roman" pitchFamily="34" charset="-120"/>
                        </a:rPr>
                        <a:t>打土豪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分田地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巩固了新生的政权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为国家工业化建设准备</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了条件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地主减租减息</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农民交租交息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激发了地主的生产积极性</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团结了反抗国民</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党反动派的力量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新中国成立初期</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土地改革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农民成为土地的主人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解放了农村生产力</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为解放战争提供了重要的人力物力保障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000"/>
                        </a:lnSpc>
                      </a:pPr>
                      <a:r>
                        <a:rPr lang="en-US" altLang="zh-CN" sz="2800" b="0" i="0" dirty="0">
                          <a:solidFill>
                            <a:srgbClr val="000000"/>
                          </a:solidFill>
                          <a:latin typeface="Times New Roman" pitchFamily="34" charset="0"/>
                          <a:ea typeface="楷体" pitchFamily="34" charset="-122"/>
                          <a:cs typeface="Times New Roman" pitchFamily="34" charset="-120"/>
                        </a:rPr>
                        <a:t>农业生产合作社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实现了农业方面的生产资料私有制向公有制</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的转变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5_AN.20_1#18b523024.bracket?vaa=1&amp;vcp=1&amp;vis=1&amp;pid=8a4ea7fc7&amp;color=0,0,0&amp;vpa=7&amp;vtp=1&amp;vaab=1"/>
          <p:cNvSpPr/>
          <p:nvPr/>
        </p:nvSpPr>
        <p:spPr>
          <a:xfrm>
            <a:off x="10101008" y="1072052"/>
            <a:ext cx="515938"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21_1#f6a250d13?vaa=1&amp;vcp=1&amp;vis=1&amp;pid=8a4ea7fc7&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8.（2024·黑龙江牡丹江·中考，有改动）某小组为进行项目化学习准备</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了</a:t>
            </a:r>
            <a:r>
              <a:rPr lang="en-US" altLang="zh-CN" sz="2800" b="0" i="0" dirty="0" err="1">
                <a:solidFill>
                  <a:srgbClr val="000000"/>
                </a:solidFill>
                <a:latin typeface="宋体" pitchFamily="2" charset="-122"/>
                <a:ea typeface="宋体" pitchFamily="2" charset="-122"/>
                <a:cs typeface="Times New Roman" pitchFamily="34" charset="-120"/>
              </a:rPr>
              <a:t>“‘两弹一星’研制成功</a:t>
            </a:r>
            <a:r>
              <a:rPr lang="en-US" altLang="zh-CN" sz="2800" b="0" i="0" dirty="0">
                <a:solidFill>
                  <a:srgbClr val="000000"/>
                </a:solidFill>
                <a:latin typeface="宋体" pitchFamily="2" charset="-122"/>
                <a:ea typeface="宋体" pitchFamily="2" charset="-122"/>
                <a:cs typeface="Times New Roman" pitchFamily="34" charset="-120"/>
              </a:rPr>
              <a:t>”“中共十一届三中全会胜利召开”“</a:t>
            </a:r>
            <a:r>
              <a:rPr lang="en-US" altLang="zh-CN" sz="2800" b="0" i="0" dirty="0" err="1">
                <a:solidFill>
                  <a:srgbClr val="000000"/>
                </a:solidFill>
                <a:latin typeface="宋体" pitchFamily="2" charset="-122"/>
                <a:ea typeface="宋体" pitchFamily="2" charset="-122"/>
                <a:cs typeface="Times New Roman" pitchFamily="34" charset="-120"/>
              </a:rPr>
              <a:t>九二</a:t>
            </a:r>
            <a:endParaRPr lang="en-US" altLang="zh-CN" sz="2800" b="0" i="0" dirty="0">
              <a:solidFill>
                <a:srgbClr val="000000"/>
              </a:solidFill>
              <a:latin typeface="宋体" pitchFamily="2" charset="-122"/>
              <a:ea typeface="宋体" pitchFamily="2" charset="-122"/>
              <a:cs typeface="Times New Roman" pitchFamily="34" charset="-120"/>
            </a:endParaRPr>
          </a:p>
          <a:p>
            <a:pPr latinLnBrk="1">
              <a:lnSpc>
                <a:spcPts val="5100"/>
              </a:lnSpc>
            </a:pPr>
            <a:r>
              <a:rPr lang="en-US" altLang="zh-CN" sz="2800" b="0" i="0" dirty="0" err="1">
                <a:solidFill>
                  <a:srgbClr val="000000"/>
                </a:solidFill>
                <a:latin typeface="宋体" pitchFamily="2" charset="-122"/>
                <a:ea typeface="宋体" pitchFamily="2" charset="-122"/>
                <a:cs typeface="Times New Roman" pitchFamily="34" charset="-120"/>
              </a:rPr>
              <a:t>共识</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中英香港交接仪式”</a:t>
            </a:r>
            <a:r>
              <a:rPr lang="en-US" altLang="zh-CN" sz="2800" b="0" i="0" dirty="0" err="1">
                <a:solidFill>
                  <a:srgbClr val="000000"/>
                </a:solidFill>
                <a:latin typeface="Times New Roman" pitchFamily="34" charset="0"/>
                <a:ea typeface="SimSun" pitchFamily="34" charset="-122"/>
                <a:cs typeface="Times New Roman" pitchFamily="34" charset="-120"/>
              </a:rPr>
              <a:t>等材料</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他们的学习主题是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2_1#f6a250d13.bracket?vaa=1&amp;vcp=1&amp;vis=1&amp;pid=8a4ea7fc7&amp;color=0,0,0&amp;vpa=8&amp;vtp=1&amp;vaab=1"/>
          <p:cNvSpPr/>
          <p:nvPr/>
        </p:nvSpPr>
        <p:spPr>
          <a:xfrm>
            <a:off x="9728442" y="31393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21_2#f6a250d13.choices?vaa=1&amp;vcp=1&amp;vis=1&amp;pid=8a4ea7fc7&amp;color=0,0,0&amp;vtp=1&amp;vaab=1&amp;bbb=1"/>
          <p:cNvSpPr/>
          <p:nvPr/>
        </p:nvSpPr>
        <p:spPr>
          <a:xfrm>
            <a:off x="539496" y="37071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A.科技成就助力经济发展</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B.民族团结巩固祖国统一</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C.国防建设促进经济发展</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D.国力强盛推动祖国统一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graphicFrame>
        <p:nvGraphicFramePr>
          <p:cNvPr id="8" name="P_5_BD#5c839cd27?colgroup=4,25&amp;vcp=1&amp;pid=b56e23346&amp;color=0,0,0&amp;mp=1&amp;vtp=1&amp;vaab=1&amp;bt=1&amp;bbb=1&amp;hb=1"/>
          <p:cNvGraphicFramePr>
            <a:graphicFrameLocks noGrp="1"/>
          </p:cNvGraphicFramePr>
          <p:nvPr>
            <p:extLst>
              <p:ext uri="{D42A27DB-BD31-4B8C-83A1-F6EECF244321}">
                <p14:modId xmlns:p14="http://schemas.microsoft.com/office/powerpoint/2010/main" val="3813063740"/>
              </p:ext>
            </p:extLst>
          </p:nvPr>
        </p:nvGraphicFramePr>
        <p:xfrm>
          <a:off x="539496" y="2388584"/>
          <a:ext cx="11091672" cy="2785428"/>
        </p:xfrm>
        <a:graphic>
          <a:graphicData uri="http://schemas.openxmlformats.org/drawingml/2006/table">
            <a:tbl>
              <a:tblPr/>
              <a:tblGrid>
                <a:gridCol w="1746504">
                  <a:extLst>
                    <a:ext uri="{9D8B030D-6E8A-4147-A177-3AD203B41FA5}">
                      <a16:colId xmlns:a16="http://schemas.microsoft.com/office/drawing/2014/main" val="20000"/>
                    </a:ext>
                  </a:extLst>
                </a:gridCol>
                <a:gridCol w="9345168">
                  <a:extLst>
                    <a:ext uri="{9D8B030D-6E8A-4147-A177-3AD203B41FA5}">
                      <a16:colId xmlns:a16="http://schemas.microsoft.com/office/drawing/2014/main" val="20001"/>
                    </a:ext>
                  </a:extLst>
                </a:gridCol>
              </a:tblGrid>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复习方法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掌握党领导人民探索中国革命道路和社会主义建设道路</a:t>
                      </a:r>
                      <a:r>
                        <a:rPr lang="en-US" altLang="zh-CN" sz="2800" b="0" i="0" spc="-100">
                          <a:solidFill>
                            <a:srgbClr val="000000"/>
                          </a:solidFill>
                          <a:latin typeface="Times New Roman" pitchFamily="34" charset="0"/>
                          <a:ea typeface="楷体"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知道党历史上的重要会议</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中国特色社会主义理论体系的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发展和完善等</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复习时要注重加强历史与现实的联系</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时体会本讲内容反映的家国情怀</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如伟大建党精神</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井冈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山精神</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长征精神等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5c839cd27?colgroup=4,25&amp;vcp=1&amp;pid=b56e23346&amp;color=0,0,0&amp;mp=1&amp;vtp=1&amp;vaab=1&amp;bt=1&amp;bbb=1">
            <a:extLst>
              <a:ext uri="{FF2B5EF4-FFF2-40B4-BE49-F238E27FC236}">
                <a16:creationId xmlns:a16="http://schemas.microsoft.com/office/drawing/2014/main" id="{DA9AF63B-C8A1-9A70-308C-A41A2225E500}"/>
              </a:ext>
            </a:extLst>
          </p:cNvPr>
          <p:cNvSpPr txBox="1"/>
          <p:nvPr/>
        </p:nvSpPr>
        <p:spPr>
          <a:xfrm>
            <a:off x="10913023"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BD.23_1#290716a5a?vaa=1&amp;vcp=1&amp;vis=1&amp;pid=8a4ea7fc7&amp;color=0,0,0&amp;vtp=1&amp;vaab=1&amp;bt=1&amp;bbb=1&amp;hb=1"/>
          <p:cNvSpPr/>
          <p:nvPr/>
        </p:nvSpPr>
        <p:spPr>
          <a:xfrm>
            <a:off x="539496" y="1215898"/>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9.（2024·内蒙古兴安盟、呼伦贝尔·中考，有改动）在革命战争年代，</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以毛泽东为代表的中国共产党人探索出了一条有中国特色的革命道路</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在社会主义建设新时期，以邓小平为代表的中国共产党人开创了中国特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色社会主义道路；党的十八大以来，以习近平为代表的中国共产党人走</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上了实现中华民族伟大复兴的发展道路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三者的共同点是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4_1#290716a5a.bracket?vaa=1&amp;vcp=1&amp;vis=1&amp;pid=8a4ea7fc7&amp;color=0,0,0&amp;vpa=9&amp;vtp=1&amp;vaab=1"/>
          <p:cNvSpPr/>
          <p:nvPr/>
        </p:nvSpPr>
        <p:spPr>
          <a:xfrm>
            <a:off x="9706514" y="379336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23_2#290716a5a.choices?vaa=1&amp;vcp=1&amp;vis=1&amp;pid=8a4ea7fc7&amp;color=0,0,0&amp;vtp=1&amp;vaab=1&amp;bbb=1"/>
          <p:cNvSpPr/>
          <p:nvPr/>
        </p:nvSpPr>
        <p:spPr>
          <a:xfrm>
            <a:off x="539496" y="44223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A.农村包围城市、武装夺取政权</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B.实事求是，从中国的国情出发</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C.开创中国特色社会主义道路</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D.借鉴俄国十月革命的成功经验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C_4_BD#750fb471d?vcp=1&amp;pid=183d4ab9e&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5_BD.25_1#1e3d6af44?sp=1&amp;vaa=1&amp;vcp=1&amp;vis=1&amp;pid=750fb471d&amp;color=0,0,0&amp;vtp=1&amp;vaab=1&amp;bb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2024·广东深圳·模拟，有改动）阅读下列材料，回答问题。</a:t>
            </a:r>
            <a:endParaRPr lang="en-US" altLang="zh-CN" sz="2800" dirty="0"/>
          </a:p>
          <a:p>
            <a:pPr latinLnBrk="1">
              <a:lnSpc>
                <a:spcPts val="49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见下图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4" name="QO_5_BD.25_2#1e3d6af44?vaa=1&amp;vcp=1&amp;vis=1&amp;pid=750fb471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59152" y="2604561"/>
            <a:ext cx="7470648" cy="35021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2.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O_6_BD.26_1#f936a0dff?vaa=1&amp;vcp=1&amp;vis=1&amp;pid=1e3d6af44&amp;color=0,0,0&amp;vtp=1&amp;vaab=1&amp;bt=1&amp;bbb=1&amp;hb=1"/>
          <p:cNvSpPr/>
          <p:nvPr/>
        </p:nvSpPr>
        <p:spPr>
          <a:xfrm>
            <a:off x="539496" y="1229753"/>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（1）根据材料一并结合所学知识，说出A段国家地位</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开始下降</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的历</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史事件及其对中国社会产生的影响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促进中国从B段向C段发展的历史事</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件是什么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AN.1_1#f936a0dff?vaa=1&amp;vcp=1&amp;vis=1&amp;pid=1e3d6af44&amp;color=0,0,0&amp;vtp=1&amp;vaab=1&amp;bbb=1&amp;hb=1"/>
          <p:cNvSpPr/>
          <p:nvPr/>
        </p:nvSpPr>
        <p:spPr>
          <a:xfrm>
            <a:off x="539496" y="3293151"/>
            <a:ext cx="11109960"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历史事件：鸦片战争</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影响：改变了中国历史发展的进程，使中国开始沦为半殖民地半封建</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社会</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历史事件：中国共产党的诞生</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P_6_BD#e0132faf1?vcp=1&amp;vis=1&amp;pid=1e3d6af44&amp;color=0,0,0&amp;vtp=1&amp;vaab=1&amp;bt=1&amp;bbb=1&amp;hb=1"/>
          <p:cNvSpPr/>
          <p:nvPr/>
        </p:nvSpPr>
        <p:spPr>
          <a:xfrm>
            <a:off x="539496" y="185899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四万万同胞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同仇敌忾</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用自己的血肉筑起了坚不可摧的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长城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使日本侵略者陷入人民战争的汪洋大海之中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中国共产党领导的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人民武装力量抗击大部分日军和几乎全部伪军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国民党爱国将士也在正</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面战场英勇抗击日军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摘编自人民日报社论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和平与正义是不可战胜的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4.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O_6_BD.28_1#4643ae6a4?vaa=1&amp;vcp=1&amp;vis=1&amp;pid=1e3d6af44&amp;color=0,0,0&amp;vtp=1&amp;vaab=1&amp;bt=1&amp;bbb=1&amp;hb=1"/>
          <p:cNvSpPr/>
          <p:nvPr/>
        </p:nvSpPr>
        <p:spPr>
          <a:xfrm>
            <a:off x="539496" y="100660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（2）根据所学知识，指出材料二中</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四万万同胞，同仇敌忾</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实现的标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志。根据材料二，概括抗日战争胜利的主要原因。</a:t>
            </a:r>
            <a:endParaRPr lang="en-US" altLang="zh-CN" sz="2800" dirty="0"/>
          </a:p>
        </p:txBody>
      </p:sp>
      <p:sp>
        <p:nvSpPr>
          <p:cNvPr id="4" name="QO_6_AN.1_1#4643ae6a4?vaa=1&amp;vcp=1&amp;vis=1&amp;pid=1e3d6af44&amp;color=0,0,0&amp;vtp=1&amp;vaab=1&amp;bt=1&amp;bbb=1&amp;hb=1"/>
          <p:cNvSpPr/>
          <p:nvPr/>
        </p:nvSpPr>
        <p:spPr>
          <a:xfrm>
            <a:off x="539496" y="2509196"/>
            <a:ext cx="11109960" cy="24967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标志：第二次国共合作实现，建立抗日民族统一战线</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主要原因：中国共产党在全民族抗战中发挥了中流砥柱的作用，抗日民</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族统一战线发挥了重要作用，国民党在正面战场中发挥重要作用，中国</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共产党在敌后战场发挥了重要作用</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P_6_BD#361b25ab6?vcp=1&amp;vis=1&amp;pid=1e3d6af44&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中国共产党在长期的奋斗中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形成了井冈山精神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长征精</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遵义会议精神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延安精神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西柏坡精神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红岩精神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抗美援朝精神</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两弹一星</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特区精神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抗洪精神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抗震救灾精神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抗疫精神</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脱贫攻坚精神等伟大精神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构筑起了以伟大建党精神为源头的中国共产</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党人的精神谱系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我们要继续弘扬光荣传统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赓续红色血脉</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把以</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伟大建党精神为源头的中国共产党人精神谱系继承下去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发扬光大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党的二十大报告关键词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6.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O_6_BD.30_1#91cb9b0a7?vaa=1&amp;vcp=1&amp;vis=1&amp;pid=1e3d6af44&amp;color=0,0,0&amp;vtp=1&amp;vaab=1&amp;bt=1&amp;bbb=1&amp;hb=1"/>
          <p:cNvSpPr/>
          <p:nvPr/>
        </p:nvSpPr>
        <p:spPr>
          <a:xfrm>
            <a:off x="539496" y="2549233"/>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（3）根据材料三并结合所学知识，任选一个红色革命精神，简述其产</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生的历史过程并概括其精神内涵</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7.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3" name="QO_6_AN.1_1#91cb9b0a7?htil=2&amp;vaa=1&amp;vcp=1&amp;vis=1&amp;pid=1e3d6af44&amp;color=0,0,0&amp;mp=1&amp;vtp=1&amp;vaab=1&amp;bt=1&amp;bbb=1&amp;hb=1&amp;hs=1"/>
          <p:cNvSpPr/>
          <p:nvPr/>
        </p:nvSpPr>
        <p:spPr>
          <a:xfrm>
            <a:off x="539495" y="945397"/>
            <a:ext cx="11112012"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【示例】长征精神。历史过程：1934年，第五次反</a:t>
            </a:r>
            <a:r>
              <a:rPr lang="en-US" altLang="zh-CN" sz="2800" b="0" i="0" dirty="0">
                <a:solidFill>
                  <a:srgbClr val="FF0000"/>
                </a:solidFill>
                <a:latin typeface="宋体" pitchFamily="2" charset="-122"/>
                <a:ea typeface="宋体" pitchFamily="2" charset="-122"/>
                <a:cs typeface="Times New Roman" pitchFamily="34" charset="-120"/>
              </a:rPr>
              <a:t>“围剿”失败，党中</a:t>
            </a:r>
          </a:p>
          <a:p>
            <a:pPr algn="l" latinLnBrk="1">
              <a:lnSpc>
                <a:spcPts val="5100"/>
              </a:lnSpc>
            </a:pPr>
            <a:r>
              <a:rPr lang="en-US" altLang="zh-CN" sz="2800" b="0" i="0" dirty="0" err="1">
                <a:solidFill>
                  <a:srgbClr val="FF0000"/>
                </a:solidFill>
                <a:latin typeface="宋体" pitchFamily="2" charset="-122"/>
                <a:ea typeface="宋体" pitchFamily="2" charset="-122"/>
                <a:cs typeface="Times New Roman" pitchFamily="34" charset="-120"/>
              </a:rPr>
              <a:t>央和红军被迫开始长征，先后四渡赤水、巧渡金沙江、飞夺泸定桥、爬</a:t>
            </a:r>
            <a:endParaRPr lang="en-US" altLang="zh-CN" sz="2800" dirty="0">
              <a:latin typeface="宋体" pitchFamily="2" charset="-122"/>
              <a:ea typeface="宋体" pitchFamily="2" charset="-122"/>
            </a:endParaRPr>
          </a:p>
        </p:txBody>
      </p:sp>
      <p:sp>
        <p:nvSpPr>
          <p:cNvPr id="4" name="QO_6_AN.1_1#91cb9b0a7?htil=2&amp;vaa=1&amp;vcp=1&amp;vis=1&amp;pid=1e3d6af44&amp;color=0,0,0&amp;mp=1&amp;vtp=1&amp;vaab=1&amp;bt=1&amp;bbb=1&amp;hb=1&amp;hs=1">
            <a:extLst>
              <a:ext uri="{FF2B5EF4-FFF2-40B4-BE49-F238E27FC236}">
                <a16:creationId xmlns:a16="http://schemas.microsoft.com/office/drawing/2014/main" id="{A2F05B1F-785C-4439-8F31-4BF79FE587DD}"/>
              </a:ext>
            </a:extLst>
          </p:cNvPr>
          <p:cNvSpPr/>
          <p:nvPr/>
        </p:nvSpPr>
        <p:spPr>
          <a:xfrm>
            <a:off x="539496" y="2216258"/>
            <a:ext cx="11112011" cy="37921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雪山、过草地，用生命和鲜血铸就了伟大的长征精神。精神内涵：把全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国人民和中华民族的根本利益看得高于一切，坚定革命的理想和信念</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坚信正义事业必然胜利的精神；为了救国救民，不怕任何艰难险阻，不</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惜付出一切牺牲的精神；坚持独立自主、实事求是，一切从实际出发的</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精神；顾全大局、严守纪律、紧密团结的精神；紧紧依靠人民群众，同</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人民群众生死相依、患难与共、艰苦奋斗的精神</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O_6_BD.32_1#24ab95a00?vaa=1&amp;vcp=1&amp;vis=1&amp;pid=1e3d6af44&amp;color=0,0,0&amp;vtp=1&amp;vaab=1&amp;bt=1&amp;bbb=1&amp;hb=1"/>
          <p:cNvSpPr/>
          <p:nvPr/>
        </p:nvSpPr>
        <p:spPr>
          <a:xfrm>
            <a:off x="539496" y="100660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（4）综上所述，作为新时代的青少年，我们应如何</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弘扬光荣传统、赓</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续红色血脉</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6_AN.1_1#24ab95a00?vaa=1&amp;vcp=1&amp;vis=1&amp;pid=1e3d6af44&amp;color=0,0,0&amp;vtp=1&amp;vaab=1&amp;bt=1&amp;bbb=1&amp;hb=1"/>
          <p:cNvSpPr/>
          <p:nvPr/>
        </p:nvSpPr>
        <p:spPr>
          <a:xfrm>
            <a:off x="539496" y="2464231"/>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做法：树立高尚的理想和信念；坚定爱国主义情感；学习英雄人物和</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时代楷模</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勇于探索、甘于奉献、艰苦奋斗的精神；立志建设祖国</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为实现中华民族伟大复兴而团结奋斗；等等</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3#c1757bed7.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c1757bed7.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专题线索</a:t>
            </a:r>
            <a:endParaRPr lang="en-US" altLang="zh-CN" sz="40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C_4_BD#bb8e33fb6?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线索1</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中国共产党的诞生、性质</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中国共产党人的初心和使命</a:t>
            </a:r>
            <a:endParaRPr lang="en-US" altLang="zh-CN" sz="3200" dirty="0"/>
          </a:p>
        </p:txBody>
      </p:sp>
      <p:graphicFrame>
        <p:nvGraphicFramePr>
          <p:cNvPr id="10" name="P_5_BD#9d2003c0f?colgroup=4,25&amp;vcp=1&amp;pid=bb8e33fb6&amp;color=0,0,0&amp;vtp=1&amp;vaab=1&amp;bbb=1&amp;hb=1"/>
          <p:cNvGraphicFramePr>
            <a:graphicFrameLocks noGrp="1"/>
          </p:cNvGraphicFramePr>
          <p:nvPr>
            <p:extLst>
              <p:ext uri="{D42A27DB-BD31-4B8C-83A1-F6EECF244321}">
                <p14:modId xmlns:p14="http://schemas.microsoft.com/office/powerpoint/2010/main" val="194800432"/>
              </p:ext>
            </p:extLst>
          </p:nvPr>
        </p:nvGraphicFramePr>
        <p:xfrm>
          <a:off x="539496" y="1324401"/>
          <a:ext cx="11082528" cy="3890328"/>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党的诞生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1921年7月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中共一大召开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标志着中国共产党的诞生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党的性质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中国共产党是中国工人阶级的先锋队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同时是中国人民和</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中华民族的先锋队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是中国特色社会主义事业的领导核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代表中国先进生产力的发展要求</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代表中国先进文化</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的前进方向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代表中国最广大人民的根本利益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党的最高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理想和最终目标是实现共产主义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TotalTime>
  <Words>2682</Words>
  <Application>Microsoft Office PowerPoint</Application>
  <PresentationFormat>宽屏</PresentationFormat>
  <Paragraphs>1039</Paragraphs>
  <Slides>78</Slides>
  <Notes>78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78</vt:i4>
      </vt:variant>
    </vt:vector>
  </HeadingPairs>
  <TitlesOfParts>
    <vt:vector size="89" baseType="lpstr">
      <vt:lpstr>Arial (正文)</vt:lpstr>
      <vt:lpstr>等线</vt:lpstr>
      <vt:lpstr>华文隶书</vt:lpstr>
      <vt:lpstr>楷体</vt:lpstr>
      <vt:lpstr>宋体</vt:lpstr>
      <vt:lpstr>宋体</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ssm</cp:lastModifiedBy>
  <cp:revision>9</cp:revision>
  <dcterms:created xsi:type="dcterms:W3CDTF">2024-11-29T08:56:03Z</dcterms:created>
  <dcterms:modified xsi:type="dcterms:W3CDTF">2025-07-28T01:03:21Z</dcterms:modified>
  <cp:category/>
  <cp:contentStatus/>
</cp:coreProperties>
</file>