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338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a4979e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70557E-08B2-4E04-9E4A-CC856EAA88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分析艺术手法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a4979e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77338F-1CBE-4807-9F64-4BDB38C466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ba7016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6dba7016c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a32c5939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32c59391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f737b33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737b33e4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91081d8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91081d820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分析艺术手法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61884AF-0F94-053F-0B82-A1319DB5AC1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D13F51-15BA-473E-8D21-D80B9A278F4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FF0B2FC-21D5-4FB5-8C7E-BF862697DF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dba7016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6dba7016c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a32c5939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32c59391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f737b33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737b33e4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91081d82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91081d820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71f76ff3a?colgroup=2,12,14&amp;vcp=1&amp;pid=a32c593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959732"/>
              </p:ext>
            </p:extLst>
          </p:nvPr>
        </p:nvGraphicFramePr>
        <p:xfrm>
          <a:off x="539496" y="873816"/>
          <a:ext cx="11082528" cy="5386516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08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抒情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直接抒情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直抒胸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作者直接抒发情感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长风破浪会有时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直挂云帆济沧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直接抒发诗人对前途的信心和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豪迈之情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1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借景抒情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通过对景物的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描写来抒发感情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杨花落尽子规啼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闻道龙标过五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写出暮春时节的悲凄之景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人顿生飘零离恨之感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表达出诗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人对朋友的关切和担心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0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托物言志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对事物的描写和叙述来抒发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表达志向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居高声自远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非是藉秋风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的形象来表明自己人品高尚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mp=1&amp;vtp=1&amp;vaab=1&amp;bt=1&amp;bbb=1">
            <a:extLst>
              <a:ext uri="{FF2B5EF4-FFF2-40B4-BE49-F238E27FC236}">
                <a16:creationId xmlns:a16="http://schemas.microsoft.com/office/drawing/2014/main" id="{FC6D80FB-D857-8B2A-0343-06E59D1074D7}"/>
              </a:ext>
            </a:extLst>
          </p:cNvPr>
          <p:cNvSpPr txBox="1"/>
          <p:nvPr/>
        </p:nvSpPr>
        <p:spPr>
          <a:xfrm>
            <a:off x="10903879" y="2416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71f76ff3a?colgroup=2,12,14&amp;vcp=1&amp;pid=a32c593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40500"/>
              </p:ext>
            </p:extLst>
          </p:nvPr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抒情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寓情于景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将感情融入特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定的景物或场景中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国破山河在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城春草木深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望所见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山河依旧而人事已非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国家残破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诗人忧国忧民的情感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寓于其中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mp=1&amp;vtp=1&amp;vaab=1&amp;bt=1&amp;bbb=1">
            <a:extLst>
              <a:ext uri="{FF2B5EF4-FFF2-40B4-BE49-F238E27FC236}">
                <a16:creationId xmlns:a16="http://schemas.microsoft.com/office/drawing/2014/main" id="{797674E4-42FD-EEE4-3DF7-257A6EFB98FC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71f76ff3a?colgroup=2,12,14&amp;vcp=1&amp;pid=a32c593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020135"/>
              </p:ext>
            </p:extLst>
          </p:nvPr>
        </p:nvGraphicFramePr>
        <p:xfrm>
          <a:off x="539496" y="1161839"/>
          <a:ext cx="11082528" cy="5100703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70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265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通过对环境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景物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或人物的描写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突出形象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加强艺术效果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黑云压城城欲摧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甲光向日金鳞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渲染出兵临城下的紧张气氛和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危急形势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2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运用典故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丰富作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品意蕴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使作品含蓄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洗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委婉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怀旧空吟闻笛赋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到乡翻似烂柯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闻笛赋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烂柯人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两个典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故将诗人的伤感表达得十分含蓄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2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以小见大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用小题材反映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东风不与周郎便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铜雀春深锁二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的命运来反映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东吴霸业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三国鼎立的历史主题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vtp=1&amp;vaab=1&amp;bt=1&amp;bbb=1">
            <a:extLst>
              <a:ext uri="{FF2B5EF4-FFF2-40B4-BE49-F238E27FC236}">
                <a16:creationId xmlns:a16="http://schemas.microsoft.com/office/drawing/2014/main" id="{40624085-D00B-6A84-6BA7-5CDA090560CC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71f76ff3a?colgroup=2,12,14&amp;vcp=1&amp;pid=a32c593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001510"/>
              </p:ext>
            </p:extLst>
          </p:nvPr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重章叠句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指上下句或上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下章用相同的结构形式反复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咏唱的一种表现手法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叠句使语言具有音乐美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在内容上使作品意蕴层层推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运用了重章叠句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了诗歌的节奏感和音韵美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了凄清朦胧的气氛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强化了主人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公的惆怅之情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vtp=1&amp;vaab=1&amp;bt=1&amp;bbb=1">
            <a:extLst>
              <a:ext uri="{FF2B5EF4-FFF2-40B4-BE49-F238E27FC236}">
                <a16:creationId xmlns:a16="http://schemas.microsoft.com/office/drawing/2014/main" id="{F85D7EEF-A201-103F-8DBF-1DE3840BAD11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e7a01de?vcp=1&amp;pid=a32c5939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752e328f8?sp=1&amp;vcp=1&amp;pid=bee7a01de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1.提问方式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（词）句运用了怎样的表现手法（艺术手法）？这首诗（词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怎样抒发感情的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？请从写作手法的角度赏析本诗（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问题变式：（1）这首诗（词）采用了什么表现手法或艺术手法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（技巧）？（2）诗人（词人）是如何描绘景物或抒发自己的情感的？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52e328f8?sp=1&amp;vcp=1&amp;pid=bee7a01de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2.答题步骤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（1）根据诗（词）的内容说出其所运用的写作手法，术语要规范。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（2）结合诗（词）句说明理由，即运用这种手法表达出什么（如人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物性格、景物特点、事物特征等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3.答题参考模式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这首诗（词）的艺术手法（表达技巧）是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借景抒情、寓情于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景、托物言志、运用典故、烘托等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或运用了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的手法，表达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的思想感情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37b33e4.fixed?vcp=1&amp;pid=4a4979e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分析艺术手法</a:t>
            </a:r>
            <a:endParaRPr lang="en-US" altLang="zh-CN" sz="4000" dirty="0"/>
          </a:p>
        </p:txBody>
      </p:sp>
      <p:sp>
        <p:nvSpPr>
          <p:cNvPr id="3" name="C_4_BD#f737b33e4.fixed?vcp=1&amp;pid=4a4979e9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03156fbd1?sp=1&amp;vaa=1&amp;vcp=1&amp;pid=f737b33e4&amp;color=0,0,0&amp;vtp=1&amp;vaab=1&amp;bt=1&amp;bbb=1"/>
          <p:cNvSpPr/>
          <p:nvPr/>
        </p:nvSpPr>
        <p:spPr>
          <a:xfrm>
            <a:off x="539496" y="11930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阅读下面这首古诗，完成小题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1_2#03156fbd1?sp=1&amp;vaa=1&amp;vcp=1&amp;pid=f737b33e4&amp;color=0,0,0&amp;vtp=1&amp;vaab=1&amp;bbb=1"/>
          <p:cNvSpPr/>
          <p:nvPr/>
        </p:nvSpPr>
        <p:spPr>
          <a:xfrm>
            <a:off x="539496" y="1820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庭中有奇树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古诗十九首》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庭中有奇树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绿叶发华滋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攀条折其荣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将以遗所思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馨香盈怀袖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路远莫致之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此物何足贵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但感别经时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3#03156fbd1?vaa=1&amp;vcp=1&amp;pid=f737b33e4&amp;color=0,0,0&amp;mp=1&amp;vtp=1&amp;vaab=1&amp;bt=1&amp;bbb=1&amp;hb=1&amp;hltap=1"/>
          <p:cNvSpPr/>
          <p:nvPr/>
        </p:nvSpPr>
        <p:spPr>
          <a:xfrm>
            <a:off x="539496" y="2192496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“以乐景写哀情”是本诗的艺术特色之一，请结合诗歌内容简要分析。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03156fbd1?htil=1&amp;vaa=1&amp;vcp=1&amp;pid=f737b3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6220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03156fbd1?htil=1&amp;vaa=1&amp;vcp=1&amp;pid=f737b33e4&amp;color=0,0,0&amp;vtp=1&amp;vaab=1&amp;bt=1&amp;bbb=1&amp;hb=1&amp;hs=1"/>
          <p:cNvSpPr/>
          <p:nvPr/>
        </p:nvSpPr>
        <p:spPr>
          <a:xfrm>
            <a:off x="3202451" y="1213612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本题考查分析诗歌的艺术手法。本诗通过描写“奇树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“绿叶”“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馨香”这一组繁荣旺盛的意象构成乐景，又以</a:t>
            </a:r>
            <a:endParaRPr lang="en-US" altLang="zh-CN" sz="2800" dirty="0"/>
          </a:p>
        </p:txBody>
      </p:sp>
      <p:sp>
        <p:nvSpPr>
          <p:cNvPr id="4" name="QB_5_AS.1_1#03156fbd1?htil=1&amp;vaa=1&amp;vcp=1&amp;pid=f737b33e4&amp;color=0,0,0&amp;vtp=1&amp;vaab=1&amp;bt=1&amp;bbb=1&amp;hb=1&amp;hs=1">
            <a:extLst>
              <a:ext uri="{FF2B5EF4-FFF2-40B4-BE49-F238E27FC236}">
                <a16:creationId xmlns:a16="http://schemas.microsoft.com/office/drawing/2014/main" id="{C7C87988-A3D5-1F40-9DA6-BB0C93692909}"/>
              </a:ext>
            </a:extLst>
          </p:cNvPr>
          <p:cNvSpPr/>
          <p:nvPr/>
        </p:nvSpPr>
        <p:spPr>
          <a:xfrm>
            <a:off x="539496" y="2499931"/>
            <a:ext cx="11112011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乐景衬哀情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。花事的兴盛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，反衬出主人公的孤独和痛苦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主人公折花，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原是为了解脱相思的痛苦，从中得到一点儿慰藉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而偏偏所思在天涯，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花儿无法寄达，又添了一层苦恼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，心中的思念之苦更加无法排解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写出一个妇女对远行的丈夫的深切怀念之情，以及长期盼归却又寄情无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望的忧愁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a4979e99.fixed?vcp=1&amp;pid=424a8d377&amp;color=238,61,73&amp;vtp=1&amp;vaab=1&amp;bbb=1"/>
          <p:cNvSpPr/>
          <p:nvPr/>
        </p:nvSpPr>
        <p:spPr>
          <a:xfrm>
            <a:off x="265176" y="8458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4a4979e99.fixed?vcp=1&amp;pid=424a8d377&amp;color=86,186,157&amp;vtp=1&amp;vaab=1&amp;bbb=1"/>
          <p:cNvSpPr/>
          <p:nvPr/>
        </p:nvSpPr>
        <p:spPr>
          <a:xfrm>
            <a:off x="265176" y="21259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4a4979e99.fixed?vcp=1&amp;pid=424a8d377&amp;color=0,0,0&amp;vtp=1&amp;vaab=1&amp;bbb=1"/>
          <p:cNvSpPr/>
          <p:nvPr/>
        </p:nvSpPr>
        <p:spPr>
          <a:xfrm>
            <a:off x="265176" y="33878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三、古代诗歌鉴赏</a:t>
            </a:r>
            <a:endParaRPr lang="en-US" altLang="zh-CN" sz="4000" dirty="0"/>
          </a:p>
        </p:txBody>
      </p:sp>
      <p:sp>
        <p:nvSpPr>
          <p:cNvPr id="5" name="C_3_BD#4a4979e99.fixed?vcp=1&amp;pid=424a8d377&amp;color=0,0,0&amp;vtp=1&amp;vaab=1&amp;bbb=1"/>
          <p:cNvSpPr/>
          <p:nvPr/>
        </p:nvSpPr>
        <p:spPr>
          <a:xfrm>
            <a:off x="265176" y="44119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分析艺术手法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03156fbd1?vaa=1&amp;vcp=1&amp;pid=f737b33e4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诗歌通过“奇树”“绿叶”“华滋”“馨香”等繁荣旺盛的意象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出主人公的孤单寂寞，表现出其对远行人的深切思念以及长期盼归又寄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情无望的忧愁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1081d820.fixed?vcp=1&amp;pid=4a4979e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分析艺术手法</a:t>
            </a:r>
            <a:endParaRPr lang="en-US" altLang="zh-CN" sz="4000" dirty="0"/>
          </a:p>
        </p:txBody>
      </p:sp>
      <p:sp>
        <p:nvSpPr>
          <p:cNvPr id="3" name="C_4_BD#91081d820.fixed?vcp=1&amp;pid=4a4979e9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99ea897af?vaa=1&amp;vcp=1&amp;pid=91081d820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雎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《诗经》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关关雎鸠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在河之洲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窈窕淑女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君子好逑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参差荇菜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左右流之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窈窕淑女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寤寐求之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求之不得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寤寐思服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悠哉悠哉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辗转反侧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参差荇菜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左右采之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窈窕淑女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琴瑟友之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参差荇菜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左右芼之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窈窕淑女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钟鼓乐之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_1#b445f5d9a?vaa=1&amp;vcp=1&amp;pid=99ea897af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下列关于诗歌内容的理解，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5_2#b445f5d9a.choices?vaa=1&amp;vcp=1&amp;pid=99ea897af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A.《关雎》是《诗经》首篇，描绘了君子对淑女追求的过程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，即从急切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思慕到实现婚姻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.“求”是全篇中心，第三章写求而不得的忧思，是全篇关键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，最能体现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全诗的精神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.“参差荇菜，左右流之”一句运用双声词写景物状物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，增强了诗歌的节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奏感和音韵美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.文中的“君子”德行美好，“窈窕淑女”贤淑善良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，他们的相遇是心灵深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处美好的契合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b445f5d9a?vaa=1&amp;vcp=1&amp;pid=99ea897af&amp;color=0,0,0&amp;vtp=1&amp;vaab=1&amp;bt=1&amp;bbb=1&amp;hb=1"/>
          <p:cNvSpPr/>
          <p:nvPr/>
        </p:nvSpPr>
        <p:spPr>
          <a:xfrm>
            <a:off x="539496" y="1832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本题考查理解诗歌思想内容。本诗中“窈窕淑女，君子好逑”是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全篇中心，表现男子对女子的爱慕之情，统摄全诗。B项表述不当，故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b445f5d9a?vaa=1&amp;vcp=1&amp;pid=99ea897af&amp;color=0,0,0&amp;vtp=1&amp;vaab=1&amp;bbb=1"/>
          <p:cNvSpPr/>
          <p:nvPr/>
        </p:nvSpPr>
        <p:spPr>
          <a:xfrm>
            <a:off x="539496" y="39095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8d763ccda?sp=1&amp;vaa=1&amp;vcp=1&amp;pid=99ea897af&amp;color=0,0,0&amp;vtp=1&amp;vaab=1&amp;bt=1&amp;bbb=1&amp;hb=1&amp;hltap=1"/>
          <p:cNvSpPr/>
          <p:nvPr/>
        </p:nvSpPr>
        <p:spPr>
          <a:xfrm>
            <a:off x="539496" y="9123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2.【赏析艺术手法】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《诗经》中的比兴为后世的乐府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、铭文的创作提供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了学习的典范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，请在诗歌中找到运用比兴手法的句子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，并分析其在创作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中的妙处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d763ccda?vaa=1&amp;vcp=1&amp;pid=99ea897af&amp;color=0,0,0&amp;vtp=1&amp;vaab=1&amp;bt=1&amp;bbb=1&amp;hb=1"/>
          <p:cNvSpPr/>
          <p:nvPr/>
        </p:nvSpPr>
        <p:spPr>
          <a:xfrm>
            <a:off x="434721" y="14557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】本题考查赏析诗歌的艺术手法。所谓“兴”，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即先写别的景物以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引起所咏之物。以关雎相向合鸣，相依相恋，兴起淑女配君子的联想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以采摘荇菜，写出了少女采荇菜的忙碌和姿态的优美，使诗歌充满动感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和生机，兴淑女之难求；又以荇菜既得而“采之”“芼之”，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兴淑女既得而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“友之”“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”。比兴手法，寄托深远，能产生言有尽而意无穷的艺术效果。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8d763ccda?vaa=1&amp;vcp=1&amp;pid=99ea897a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示例：本诗开头用“关关雎鸠，在河之洲”起兴，引出“窈窕淑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女，君子好逑”的主题，让读者由成双成对的雎鸠联想到君子对淑女的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爱慕与追求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。“参差荇菜，左右流（采、芼）之”，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以采摘荇菜，兴淑女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之难求；又以择取、挑选荇菜，兴淑女既得而“友之”“乐之”。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寄托深远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有言有尽而意无穷的艺术效果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dba7016c.fixed?vcp=1&amp;pid=4a4979e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分析艺术手法</a:t>
            </a:r>
            <a:endParaRPr lang="en-US" altLang="zh-CN" sz="4000" dirty="0"/>
          </a:p>
        </p:txBody>
      </p:sp>
      <p:sp>
        <p:nvSpPr>
          <p:cNvPr id="3" name="C_4_BD#6dba7016c.fixed?vcp=1&amp;pid=4a4979e9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7581e626?vcp=1&amp;pid=6dba7016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" y="1078992"/>
            <a:ext cx="10680192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32c59391.fixed?vcp=1&amp;pid=4a4979e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分析艺术手法</a:t>
            </a:r>
            <a:endParaRPr lang="en-US" altLang="zh-CN" sz="4000" dirty="0"/>
          </a:p>
        </p:txBody>
      </p:sp>
      <p:sp>
        <p:nvSpPr>
          <p:cNvPr id="3" name="C_4_BD#a32c59391.fixed?vcp=1&amp;pid=4a4979e9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1f76ff3a?sp=1&amp;vcp=1&amp;pid=a32c5939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常见的表达技巧</a:t>
            </a:r>
            <a:endParaRPr lang="en-US" altLang="zh-CN" sz="2800" dirty="0"/>
          </a:p>
        </p:txBody>
      </p:sp>
      <p:graphicFrame>
        <p:nvGraphicFramePr>
          <p:cNvPr id="7" name="P_5_BD#71f76ff3a?colgroup=2,12,14&amp;vcp=1&amp;pid=a32c5939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85978"/>
              </p:ext>
            </p:extLst>
          </p:nvPr>
        </p:nvGraphicFramePr>
        <p:xfrm>
          <a:off x="539496" y="1236009"/>
          <a:ext cx="11082528" cy="500094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将抽象化为具体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将无形化为有形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问君能有几多愁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恰似一江春水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向东流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以江水写愁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表现愁意汹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无穷无尽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夸张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为了突出和强调某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种事物或事物的某种特征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借助想象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对它进行夸大或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缩小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以引人注目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烘托气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增加联想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给人启示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日月之行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若出其中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星汉灿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若出其里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运用夸张的手法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借助丰富的想象表现大海的气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创造了开阔的意境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71f76ff3a?colgroup=2,12,14&amp;vcp=1&amp;pid=a32c593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605183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拟人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把物人格化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使描绘生动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表意更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峰峦如聚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波涛如怒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运用拟人的修辞手法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生动形象地写出潼关地势险要的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言在此而意在彼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使表情达意更含蓄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分谐音双关和语意双关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东边日出西边雨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道是无晴却有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谐音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mp=1&amp;vtp=1&amp;vaab=1&amp;bt=1&amp;bbb=1">
            <a:extLst>
              <a:ext uri="{FF2B5EF4-FFF2-40B4-BE49-F238E27FC236}">
                <a16:creationId xmlns:a16="http://schemas.microsoft.com/office/drawing/2014/main" id="{9B129B8E-65E5-F7FB-F1C9-F1838F10A3A0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71f76ff3a?colgroup=2,12,14&amp;vcp=1&amp;pid=a32c5939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276434"/>
              </p:ext>
            </p:extLst>
          </p:nvPr>
        </p:nvGraphicFramePr>
        <p:xfrm>
          <a:off x="539496" y="834390"/>
          <a:ext cx="11082528" cy="542658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1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20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用结构相同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相同的一对句子或短语来表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达两个相对或相近的意思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对偶能使语言简练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整齐对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无可奈何花落去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似曾相识燕归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两句工整流畅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风韵天然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誉为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千古奇偶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20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互文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两个事物在上下文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只出现一个而省略另一个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即所谓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两物各举一边而省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以达到言简意赅的效果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烟笼寒水月笼沙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分别笼着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壮士十年归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意为将士们征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战多年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历经残酷的战斗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有的归来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vtp=1&amp;vaab=1&amp;bt=1&amp;bbb=1">
            <a:extLst>
              <a:ext uri="{FF2B5EF4-FFF2-40B4-BE49-F238E27FC236}">
                <a16:creationId xmlns:a16="http://schemas.microsoft.com/office/drawing/2014/main" id="{2EFAF657-8FF3-32B8-BDA1-BD9C5B2E2377}"/>
              </a:ext>
            </a:extLst>
          </p:cNvPr>
          <p:cNvSpPr txBox="1"/>
          <p:nvPr/>
        </p:nvSpPr>
        <p:spPr>
          <a:xfrm>
            <a:off x="10903879" y="2021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71f76ff3a?colgroup=2,12,14&amp;vcp=1&amp;pid=a32c593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150248"/>
              </p:ext>
            </p:extLst>
          </p:nvPr>
        </p:nvGraphicFramePr>
        <p:xfrm>
          <a:off x="539496" y="1161839"/>
          <a:ext cx="11082528" cy="5100703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10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62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不加渲染烘托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笔勾勒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真切深刻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天净沙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直接排列九种景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勾勒出一幅游子深秋远行图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0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动静结合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对景物进行动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景和静景的描写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有以静衬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以动衬静等手法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万籁此都寂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但余钟磬音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以有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声衬无声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营造出一个万籁俱寂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的境界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6810">
                <a:tc vMerge="1"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虚实结合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虚写和实写相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造化钟神秀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虚写泰山的秀美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阴阳割昏晓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实写泰山的高大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虚实结合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写出了泰山的神奇秀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丽和巍峨高大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71f76ff3a?colgroup=2,12,14&amp;vcp=1&amp;pid=a32c59391&amp;color=0,0,0&amp;mp=1&amp;vtp=1&amp;vaab=1&amp;bt=1&amp;bbb=1">
            <a:extLst>
              <a:ext uri="{FF2B5EF4-FFF2-40B4-BE49-F238E27FC236}">
                <a16:creationId xmlns:a16="http://schemas.microsoft.com/office/drawing/2014/main" id="{CE144BBB-F29B-68E0-13CE-CEFDCFE88EDE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1011</Words>
  <Application>Microsoft Office PowerPoint</Application>
  <PresentationFormat>宽屏</PresentationFormat>
  <Paragraphs>268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2024-11-21T13:21:36Z</dcterms:created>
  <dcterms:modified xsi:type="dcterms:W3CDTF">2025-07-24T03:49:18Z</dcterms:modified>
  <cp:category/>
  <cp:contentStatus/>
</cp:coreProperties>
</file>