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80" r:id="rId18"/>
    <p:sldId id="273" r:id="rId19"/>
    <p:sldId id="274" r:id="rId20"/>
    <p:sldId id="275" r:id="rId21"/>
    <p:sldId id="276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165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95676-36FA-7F8C-593C-A29D861DA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80ADA8-ED42-79B7-51BB-1A075774AE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5C9A84-EAF4-1BDA-18F9-B0593E0136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D27350-DCA2-F5FC-8AF3-0CBFAECC76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5493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D8411E6-4739-2882-7527-92641A928BF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A857D384-BCB7-4C27-9DF5-8D6662D4B809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4F3D7658-997A-BA1C-727A-C5820BDBAF9C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798D114D-4207-D2EB-38C9-8A5B1BB05B68}"/>
              </a:ext>
            </a:extLst>
          </p:cNvPr>
          <p:cNvSpPr/>
          <p:nvPr userDrawn="1"/>
        </p:nvSpPr>
        <p:spPr>
          <a:xfrm>
            <a:off x="235626" y="24849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9" name="MasterShapeName">
            <a:extLst>
              <a:ext uri="{FF2B5EF4-FFF2-40B4-BE49-F238E27FC236}">
                <a16:creationId xmlns:a16="http://schemas.microsoft.com/office/drawing/2014/main" id="{75784303-7EFE-2480-A39B-FB1D9858BA37}"/>
              </a:ext>
            </a:extLst>
          </p:cNvPr>
          <p:cNvSpPr/>
          <p:nvPr userDrawn="1"/>
        </p:nvSpPr>
        <p:spPr>
          <a:xfrm>
            <a:off x="1342050" y="24849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22A531E4-1A6D-4195-88F6-00D924B665A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2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ADC179AE-0E63-472A-25D9-2C8E03360CB5}"/>
              </a:ext>
            </a:extLst>
          </p:cNvPr>
          <p:cNvSpPr/>
          <p:nvPr userDrawn="1"/>
        </p:nvSpPr>
        <p:spPr>
          <a:xfrm>
            <a:off x="235626" y="24849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专题六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8E6F465A-E88A-FDDD-141E-0C34E2E3ED48}"/>
              </a:ext>
            </a:extLst>
          </p:cNvPr>
          <p:cNvSpPr/>
          <p:nvPr userDrawn="1"/>
        </p:nvSpPr>
        <p:spPr>
          <a:xfrm>
            <a:off x="1342050" y="24849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遗传与进化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6b583d145?sp=1&amp;vcp=1&amp;pid=c0415afcc&amp;color=0,0,0&amp;vtp=1&amp;vaab=1&amp;bt=1&amp;bbb=1&amp;hb=1"/>
              <p:cNvSpPr/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（3）孟德尔对杂交豌豆实验现象的解释：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相对性状有显性性状和隐性性状之分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。杂交一代中表现出的性状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是显性性状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隐性性状基因组成为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；显性性状基因组成为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或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基因组成是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（隐性基因）控制的性状不表现，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隐性基因）和D（显性基因）互不影响，各自独立遗传。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6b583d145?sp=1&amp;vcp=1&amp;pid=c0415afc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878" b="-578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6b583d145?sp=1&amp;vcp=1&amp;pid=c0415afcc&amp;color=0,0,0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（4）我国民法典规定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：直系血亲和三代以内的旁系血亲之间禁止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禁止近亲结婚的原因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：如果一个家族中曾经有过某种遗传病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，或是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携带有致病基因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，那么其后代携带该致病基因的可能性就大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。如果有血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缘关系的后代之间再婚配生育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，这种遗传病出现的机会就会增加。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35d5e802?vcp=1&amp;pid=b9aeed82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人的性别遗传</a:t>
            </a:r>
            <a:endParaRPr lang="en-US" altLang="zh-CN" sz="3200" dirty="0"/>
          </a:p>
        </p:txBody>
      </p:sp>
      <p:pic>
        <p:nvPicPr>
          <p:cNvPr id="3" name="P_5_BD#57368ed00?vcp=1&amp;pid=235d5e80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40" y="1324401"/>
            <a:ext cx="8805672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57368ed00?vcp=1&amp;pid=235d5e802&amp;color=0,0,0&amp;mp=1&amp;vtp=1&amp;vaab=1&amp;bt=1&amp;bbb=1"/>
          <p:cNvSpPr/>
          <p:nvPr/>
        </p:nvSpPr>
        <p:spPr>
          <a:xfrm>
            <a:off x="539496" y="82597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生男生女的机会均等。图解如下：</a:t>
            </a:r>
            <a:endParaRPr lang="en-US" altLang="zh-CN" sz="2800" dirty="0"/>
          </a:p>
        </p:txBody>
      </p:sp>
      <p:pic>
        <p:nvPicPr>
          <p:cNvPr id="3" name="P_5_BD#57368ed00?vcp=1&amp;pid=235d5e802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7640" y="1512157"/>
            <a:ext cx="4233672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57368ed00?vcp=1&amp;pid=235d5e802&amp;color=0,0,0&amp;vtp=1&amp;vaab=1&amp;bbb=1&amp;hb=1"/>
              <p:cNvSpPr/>
              <p:nvPr/>
            </p:nvSpPr>
            <p:spPr>
              <a:xfrm>
                <a:off x="539496" y="3518757"/>
                <a:ext cx="11109960" cy="24967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故人的性别在受精卵形成时就决定了，起决定作用的是男性的精子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类型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1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不要误以为在一个家庭中男女比例一定是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  <m:r>
                      <a:rPr lang="zh-CN" altLang="en-US" sz="2800" b="0" i="1" spc="-10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一对夫妇每次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生育都是独立事件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生男生女的机会都是均等的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不受上次生育的影响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4" name="P_5_BD#57368ed00?vcp=1&amp;pid=235d5e802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518757"/>
                <a:ext cx="11109960" cy="2496757"/>
              </a:xfrm>
              <a:prstGeom prst="rect">
                <a:avLst/>
              </a:prstGeom>
              <a:blipFill>
                <a:blip r:embed="rId4"/>
                <a:stretch>
                  <a:fillRect l="-1976" r="-3568" b="-7561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50597879?vcp=1&amp;pid=b9aeed82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生物的变异</a:t>
            </a:r>
            <a:endParaRPr lang="en-US" altLang="zh-CN" sz="3200" dirty="0"/>
          </a:p>
        </p:txBody>
      </p:sp>
      <p:sp>
        <p:nvSpPr>
          <p:cNvPr id="3" name="P_5_BD#ae3067e0e?sp=1&amp;vcp=1&amp;pid=750597879&amp;color=0,0,0&amp;vtp=1&amp;vaab=1&amp;bbb=1"/>
          <p:cNvSpPr/>
          <p:nvPr/>
        </p:nvSpPr>
        <p:spPr>
          <a:xfrm>
            <a:off x="539496" y="1263495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生物性状的变异是普遍存在的。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5" name="P_5_BD#ae3067e0e?vcp=1&amp;pid=75059787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672" y="2592866"/>
            <a:ext cx="6007608" cy="363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e3067e0e?vcp=1&amp;pid=750597879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不要误以为环境引起的变异都不可遗传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只要引起遗传物质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发生变化的变异就是可遗传的变异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（3）人类应用遗传变异原理培育新品种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中国工程院院士袁隆平——被称为“杂交水稻之父”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高产奶牛的选育——人工选择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高产抗倒伏小麦的培育——杂交育种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太空椒——诱变育种（基因突变）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07f92a96?sp=1&amp;vcp=1&amp;pid=09293186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（二）进化</a:t>
            </a:r>
            <a:endParaRPr lang="en-US" altLang="zh-CN" sz="3200" dirty="0"/>
          </a:p>
        </p:txBody>
      </p:sp>
      <p:sp>
        <p:nvSpPr>
          <p:cNvPr id="3" name="P_4#99bdcd891?sp=1&amp;vcp=1&amp;pid=207f92a96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地球上现存的生物来自共同祖先，是长期进化的结果。</a:t>
            </a:r>
            <a:endParaRPr lang="en-US" altLang="zh-CN" sz="2800" dirty="0"/>
          </a:p>
        </p:txBody>
      </p:sp>
      <p:sp>
        <p:nvSpPr>
          <p:cNvPr id="4" name="C_4_BD#5adbfd69e?vcp=1&amp;pid=207f92a96&amp;color=0,170,129&amp;vtp=1&amp;vaab=1&amp;bbb=1"/>
          <p:cNvSpPr/>
          <p:nvPr/>
        </p:nvSpPr>
        <p:spPr>
          <a:xfrm>
            <a:off x="539496" y="191603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生命的起源</a:t>
            </a:r>
            <a:endParaRPr lang="en-US" altLang="zh-CN" sz="3200" dirty="0"/>
          </a:p>
        </p:txBody>
      </p:sp>
      <p:sp>
        <p:nvSpPr>
          <p:cNvPr id="5" name="P_5_BD#9a9d7cb21?sp=1&amp;vcp=1&amp;pid=5adbfd69e&amp;color=0,0,0&amp;vtp=1&amp;vaab=1&amp;bbb=1"/>
          <p:cNvSpPr/>
          <p:nvPr/>
        </p:nvSpPr>
        <p:spPr>
          <a:xfrm>
            <a:off x="539496" y="264044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6" name="P_5_BD#9a9d7cb21?vcp=1&amp;pid=5adbfd69e&amp;color=0,0,0&amp;tib=255,255,255&amp;vtp=1&amp;vaab=1" descr="preencoded.png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387"/>
          <a:stretch/>
        </p:blipFill>
        <p:spPr>
          <a:xfrm>
            <a:off x="4377349" y="2019323"/>
            <a:ext cx="3322861" cy="418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4344C33-238C-27FB-6E0F-C8A3BE746400}"/>
              </a:ext>
            </a:extLst>
          </p:cNvPr>
          <p:cNvSpPr/>
          <p:nvPr/>
        </p:nvSpPr>
        <p:spPr>
          <a:xfrm>
            <a:off x="6006164" y="5967663"/>
            <a:ext cx="1491916" cy="3359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3948AB2-8C6B-2677-BEF7-4EABECA26925}"/>
              </a:ext>
            </a:extLst>
          </p:cNvPr>
          <p:cNvSpPr/>
          <p:nvPr/>
        </p:nvSpPr>
        <p:spPr>
          <a:xfrm>
            <a:off x="6006164" y="5447899"/>
            <a:ext cx="1491916" cy="5536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49080-3DC2-FA9C-907C-FC1BD32F1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_5_BD#9a9d7cb21?vcp=1&amp;pid=5adbfd69e&amp;color=0,0,0&amp;tib=255,255,255&amp;vtp=1&amp;vaab=1" descr="preencoded.png">
            <a:extLst>
              <a:ext uri="{FF2B5EF4-FFF2-40B4-BE49-F238E27FC236}">
                <a16:creationId xmlns:a16="http://schemas.microsoft.com/office/drawing/2014/main" id="{8673704E-BC20-0D88-4B83-03E6B34086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396"/>
          <a:stretch/>
        </p:blipFill>
        <p:spPr>
          <a:xfrm>
            <a:off x="3539950" y="770230"/>
            <a:ext cx="3804125" cy="438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DFF56B2-2BB8-3A22-B462-2A5ED2A4E61B}"/>
              </a:ext>
            </a:extLst>
          </p:cNvPr>
          <p:cNvSpPr/>
          <p:nvPr/>
        </p:nvSpPr>
        <p:spPr>
          <a:xfrm>
            <a:off x="5755907" y="693019"/>
            <a:ext cx="1414914" cy="31763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5_BD#9a9d7cb21?sp=1&amp;vcp=1&amp;pid=5adbfd69e&amp;color=0,0,0&amp;vtp=1&amp;vaab=1&amp;bt=1&amp;bbb=1"/>
          <p:cNvSpPr/>
          <p:nvPr/>
        </p:nvSpPr>
        <p:spPr>
          <a:xfrm>
            <a:off x="541020" y="523407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（2）米勒实验：合成的有机小分子是氨基酸。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943524979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c05c6308?vcp=1&amp;pid=207f92a96&amp;color=0,170,129&amp;mp=1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生物的进化</a:t>
            </a:r>
            <a:endParaRPr lang="en-US" altLang="zh-CN" sz="3200" dirty="0"/>
          </a:p>
        </p:txBody>
      </p:sp>
      <p:sp>
        <p:nvSpPr>
          <p:cNvPr id="3" name="P_5_BD#8cb3e07c2?sp=1&amp;vcp=1&amp;pid=cc05c6308&amp;color=0,0,0&amp;vtp=1&amp;vaab=1&amp;bbb=1&amp;hb=1"/>
          <p:cNvSpPr/>
          <p:nvPr/>
        </p:nvSpPr>
        <p:spPr>
          <a:xfrm>
            <a:off x="539496" y="1263495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（1）生物进化的最直接证据是化石。越简单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、越低等的生物的化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石总是出现在越古老的地层里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；越复杂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、越高等的生物的化石总是出现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在越新近形成的地层里。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（2）生物进化的原因，现在被人们普遍接受的是达尔文提出的自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然选择学说。该学说认为，在自然界中的生物通过不定向的生物遗传和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变异以及定向的自然选择，经过激烈的生存竞争，适应者生存，不适者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被淘汰，这就是自然选择。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注意：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生物的变异是不定向的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但环境的选择是定向的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8cb3e07c2?sp=1&amp;vcp=1&amp;pid=cc05c6308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（3）自然选择的四个过程即过度繁殖（前提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）、遗传变异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基础）、生存斗争（途径）、适者生存（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结果）。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（4）生物进化的外因：环境的改变（自然选择）。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生物进化的内因：生物能遗传和变异。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09293186c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09293186c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专题六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遗传与进化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cb3e07c2?sp=1&amp;vcp=1&amp;pid=cc05c6308&amp;color=0,0,0&amp;vtp=1&amp;vaab=1&amp;bt=1&amp;bbb=1&amp;hb=1"/>
              <p:cNvSpPr/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（5）生物进化历程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植物：原始单细胞藻类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原始多细胞藻类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原始苔藓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原始蕨类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原始种子植物。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无脊椎动物：单细胞动物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腔肠动物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扁形动物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线虫动物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棘皮动物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环节动物和节肢动物。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脊椎动物：鱼类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两栖类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爬行类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鸟类和哺乳类。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cb3e07c2?sp=1&amp;vcp=1&amp;pid=cc05c6308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cb3e07c2?vcp=1&amp;pid=cc05c6308&amp;color=0,0,0&amp;mp=1&amp;vtp=1&amp;vaab=1&amp;bt=1&amp;bbb=1&amp;hb=1"/>
              <p:cNvSpPr/>
              <p:nvPr/>
            </p:nvSpPr>
            <p:spPr>
              <a:xfrm>
                <a:off x="539496" y="886174"/>
                <a:ext cx="11109960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人类：森林古猿（树栖生活）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南方古猿（能直立行走）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（可能具有语言功能）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直立人（具有语言功能）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智人（着衣、持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标枪、长矛狩猎、制造石器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现代人。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与人类亲缘关系最近的现代动物是类人猿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直立行走是人与猿分界的重要标志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-5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（6）生物进化趋势：从低等到高等，从简单到复杂，从水生到陆生。</a:t>
                </a:r>
                <a:endParaRPr kumimoji="0" lang="en-US" altLang="zh-CN" sz="2800" b="0" i="0" u="none" strike="noStrike" kern="1200" cap="none" spc="-5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注意：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不要误以为生物进化使低等生物消失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部分低等生物能适应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楷体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不断变化的环境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并没有灭绝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cb3e07c2?vcp=1&amp;pid=cc05c6308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86174"/>
                <a:ext cx="11109960" cy="5087557"/>
              </a:xfrm>
              <a:prstGeom prst="rect">
                <a:avLst/>
              </a:prstGeom>
              <a:blipFill>
                <a:blip r:embed="rId3"/>
                <a:stretch>
                  <a:fillRect l="-1976" r="-3952" b="-37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b9aeed827?sp=1&amp;vcp=1&amp;pid=09293186c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（一）遗传</a:t>
            </a:r>
            <a:endParaRPr lang="en-US" altLang="zh-CN" sz="3200" dirty="0"/>
          </a:p>
        </p:txBody>
      </p:sp>
      <p:sp>
        <p:nvSpPr>
          <p:cNvPr id="3" name="P_4#857a0e76c?sp=1&amp;vcp=1&amp;pid=b9aeed827&amp;color=0,0,0&amp;vtp=1&amp;vaab=1&amp;bbb=1"/>
          <p:cNvSpPr/>
          <p:nvPr/>
        </p:nvSpPr>
        <p:spPr>
          <a:xfrm>
            <a:off x="539496" y="127583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遗传信息控制生物性状，并由亲代传递给子代。</a:t>
            </a:r>
            <a:endParaRPr lang="en-US" altLang="zh-CN" sz="2800" dirty="0"/>
          </a:p>
        </p:txBody>
      </p:sp>
      <p:sp>
        <p:nvSpPr>
          <p:cNvPr id="4" name="C_4_BD#be5ff8596?vcp=1&amp;pid=b9aeed827&amp;color=0,170,129&amp;vtp=1&amp;vaab=1&amp;bbb=1"/>
          <p:cNvSpPr/>
          <p:nvPr/>
        </p:nvSpPr>
        <p:spPr>
          <a:xfrm>
            <a:off x="539496" y="191603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基因控制生物的性状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029844b8f?sp=1&amp;vcp=1&amp;pid=be5ff8596&amp;color=0,0,0&amp;vtp=1&amp;vaab=1&amp;bbb=1"/>
              <p:cNvSpPr/>
              <p:nvPr/>
            </p:nvSpPr>
            <p:spPr>
              <a:xfrm>
                <a:off x="539496" y="2631920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（1）遗传：亲子间的相似性。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变异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指亲子间和子代个体间的差异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（2）生物的遗传和变异是通过生殖和发育而实现的。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（3）性状：生物所表现的形态结构、生理特征（如人的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血型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和行为方式（如各种先天性的行为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029844b8f?sp=1&amp;vcp=1&amp;pid=be5ff8596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631920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2360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029844b8f?sp=1&amp;vcp=1&amp;pid=be5ff8596&amp;color=0,0,0&amp;mp=1&amp;vtp=1&amp;vaab=1&amp;bt=1&amp;bbb=1&amp;hb=1"/>
              <p:cNvSpPr/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（4）相对性状：同种生物的同一性状的不同表现形式。例如番茄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果实的红色和黄色、家兔毛的黑色和白色、人的双眼皮和单眼皮等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（5）基因控制生物的性状。例如转基因超级鼠（大鼠生长激素基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因</a:t>
                </a:r>
                <a14:m>
                  <m:oMath xmlns:m="http://schemas.openxmlformats.org/officeDocument/2006/math">
                    <m:r>
                      <a:rPr kumimoji="0" lang="en-US" altLang="zh-CN" sz="28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转基因超级鼠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（6）关注转基因技术给人类带来的影响。例如通过转基因的方法，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能够培育出高产、优质、抗病的新品种农作物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029844b8f?sp=1&amp;vcp=1&amp;pid=be5ff8596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4530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2525" b="-497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b7aad1a18?vcp=1&amp;pid=b9aeed82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基因在亲子代间的传递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a4cc81f53?sp=1&amp;vcp=1&amp;pid=b7aad1a18&amp;color=0,0,0&amp;vtp=1&amp;vaab=1&amp;bbb=1&amp;hb=1"/>
              <p:cNvSpPr/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（1）基因：位于染色体上，能够控制生物性状的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片段。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主要的遗传物质，呈双螺旋结构。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：遗传物质的主要载体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，细胞核内能被碱性染料染成深色的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物质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，由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和蛋白质组成。一条染色体上包含一个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（2）染色体、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和基因三者之间的关系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a4cc81f53?sp=1&amp;vcp=1&amp;pid=b7aad1a18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r="-878" b="-69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4cc81f53?htil=1&amp;vcp=1&amp;pid=b7aad1a18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6694" y="1638439"/>
            <a:ext cx="4873752" cy="17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a4cc81f53?htil=1&amp;vcp=1&amp;pid=b7aad1a18&amp;color=0,0,0&amp;vtp=1&amp;vaab=1&amp;bt=1&amp;bbb=1&amp;hb=1&amp;hs=1"/>
              <p:cNvSpPr/>
              <p:nvPr/>
            </p:nvSpPr>
            <p:spPr>
              <a:xfrm>
                <a:off x="539496" y="581415"/>
                <a:ext cx="11112510" cy="2355004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SimSun" panose="02010600030101010101" pitchFamily="2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①一个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分子上有许许多多的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基因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，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基因是包含遗传信息的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分子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片段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anose="02010600030101010101" pitchFamily="2" charset="-122"/>
                    <a:cs typeface="Times New Roman" pitchFamily="34" charset="-120"/>
                  </a:rPr>
                  <a:t>生物的各种性状分别由这些不同的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基因控制。每条染色体一般只有一个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分子。如下图：</a:t>
                </a:r>
                <a:endParaRPr lang="en-US" altLang="zh-CN" sz="2800" dirty="0"/>
              </a:p>
              <a:p>
                <a:pPr algn="l" latinLnBrk="1">
                  <a:lnSpc>
                    <a:spcPts val="4700"/>
                  </a:lnSpc>
                </a:pPr>
                <a:endParaRPr lang="en-US" altLang="zh-CN" sz="2800" dirty="0">
                  <a:solidFill>
                    <a:srgbClr val="000000"/>
                  </a:solidFill>
                  <a:ea typeface="SimSun" panose="02010600030101010101" pitchFamily="2" charset="-122"/>
                </a:endParaRPr>
              </a:p>
            </p:txBody>
          </p:sp>
        </mc:Choice>
        <mc:Fallback xmlns="">
          <p:sp>
            <p:nvSpPr>
              <p:cNvPr id="3" name="P_5_BD#a4cc81f53?htil=1&amp;vcp=1&amp;pid=b7aad1a18&amp;color=0,0,0&amp;vtp=1&amp;vaab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81415"/>
                <a:ext cx="11112510" cy="2355004"/>
              </a:xfrm>
              <a:prstGeom prst="rect">
                <a:avLst/>
              </a:prstGeom>
              <a:blipFill>
                <a:blip r:embed="rId4"/>
                <a:stretch>
                  <a:fillRect l="-1976" t="-1292" r="-131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a4cc81f53?vcp=1&amp;pid=b7aad1a18&amp;color=0,0,0&amp;vtp=1&amp;vaab=1&amp;bbb=1&amp;hb=1&amp;hs=1"/>
              <p:cNvSpPr/>
              <p:nvPr/>
            </p:nvSpPr>
            <p:spPr>
              <a:xfrm>
                <a:off x="539496" y="3428856"/>
                <a:ext cx="11109960" cy="2979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②可通过从形态、功能和数目等方面分析染色体、遗传物质、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基因之间的区别和联系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个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细胞核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许多条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染色体（每条）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个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DNA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分子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多个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基因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（控制性状）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a4cc81f53?vcp=1&amp;pid=b7aad1a18&amp;color=0,0,0&amp;vtp=1&amp;vaab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3428856"/>
                <a:ext cx="11109960" cy="2979357"/>
              </a:xfrm>
              <a:prstGeom prst="rect">
                <a:avLst/>
              </a:prstGeom>
              <a:blipFill>
                <a:blip r:embed="rId5"/>
                <a:stretch>
                  <a:fillRect l="-1976" r="-4281" b="-633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5_BD#a4cc81f53?htil=1&amp;vcp=1&amp;pid=b7aad1a18&amp;color=0,0,0&amp;vtp=1&amp;vaab=1&amp;bt=1&amp;bbb=1&amp;hb=1&amp;hs=1">
            <a:extLst>
              <a:ext uri="{FF2B5EF4-FFF2-40B4-BE49-F238E27FC236}">
                <a16:creationId xmlns:a16="http://schemas.microsoft.com/office/drawing/2014/main" id="{86B352CC-273A-4793-0BFF-201DFFDFBBA8}"/>
              </a:ext>
            </a:extLst>
          </p:cNvPr>
          <p:cNvSpPr/>
          <p:nvPr/>
        </p:nvSpPr>
        <p:spPr>
          <a:xfrm>
            <a:off x="539995" y="2617153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4cc81f53?sp=1&amp;vcp=1&amp;pid=b7aad1a18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（3）每一种生物细胞内的染色体的形态和数目都是一定的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。在生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物的体细胞中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，染色体是成对存在的，如人体细胞中染色体为23对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因也是成对存在的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分别位于成对的染色体上。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（4）生物体的各种性状都是由基因控制的，性状的遗传实质上是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亲代通过生殖过程把基因传递给了子代。在有性生殖过程中，精子和卵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细胞就是基因在亲子代间传递的“桥梁”。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5_BD#a4cc81f53?htil=2&amp;vcp=1&amp;pid=b7aad1a18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5584" y="1956816"/>
            <a:ext cx="5056632" cy="3081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5_BD#a4cc81f53?htil=2&amp;sp=1&amp;vcp=1&amp;pid=b7aad1a18&amp;color=0,0,0&amp;vtp=1&amp;vaab=1&amp;bt=1&amp;bbb=1&amp;hb=1"/>
          <p:cNvSpPr/>
          <p:nvPr/>
        </p:nvSpPr>
        <p:spPr>
          <a:xfrm>
            <a:off x="539496" y="1819656"/>
            <a:ext cx="5925312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（5）进行有性生殖的生物，在形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成生殖细胞（精子或卵细胞）的细胞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分裂过程中，染色体要减少一半，成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对的染色体彼此分开，分别进入不同</a:t>
            </a:r>
            <a:endParaRPr lang="en-US" altLang="zh-CN" sz="2800" b="0" i="0" dirty="0">
              <a:solidFill>
                <a:srgbClr val="000000"/>
              </a:solidFill>
              <a:latin typeface="Times New Roman" pitchFamily="34" charset="0"/>
              <a:ea typeface="SimSun" pitchFamily="34" charset="-122"/>
              <a:cs typeface="Times New Roman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的生殖细胞中。如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c0415afcc?vcp=1&amp;pid=b9aeed827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基因的显性和隐性</a:t>
            </a:r>
            <a:endParaRPr lang="en-US" altLang="zh-CN" sz="3200" dirty="0"/>
          </a:p>
        </p:txBody>
      </p:sp>
      <p:sp>
        <p:nvSpPr>
          <p:cNvPr id="3" name="P_5_BD#6b583d145?sp=1&amp;vcp=1&amp;pid=c0415afcc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（1）基因是成对存在的，有显性和隐性之分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。显性基因用大写字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母表示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隐性基因用小写字母表示。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（2）相对性状有显性性状和隐性性状之分。当成对的基因一个是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显性、一个是隐性时，显性基因控制的性状表现出来。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667</Words>
  <Application>Microsoft Office PowerPoint</Application>
  <PresentationFormat>宽屏</PresentationFormat>
  <Paragraphs>123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7</cp:revision>
  <dcterms:created xsi:type="dcterms:W3CDTF">2024-11-18T01:34:46Z</dcterms:created>
  <dcterms:modified xsi:type="dcterms:W3CDTF">2025-07-24T10:11:00Z</dcterms:modified>
  <cp:category/>
  <cp:contentStatus/>
</cp:coreProperties>
</file>