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4" r:id="rId17"/>
    <p:sldId id="275" r:id="rId18"/>
    <p:sldId id="276" r:id="rId19"/>
    <p:sldId id="277" r:id="rId20"/>
    <p:sldId id="278" r:id="rId21"/>
    <p:sldId id="279" r:id="rId2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456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d02bafa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D4E6C10-1F75-4E6C-A8A2-0B0FC2E4D4A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专题四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植物的生活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d02bafa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CB968EC-CB45-470E-94FE-DA2D448ECA7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专题四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植物的生活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4f38e380009f4da9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3FB75AD-5934-3940-855F-072342CECF4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4C296C3-E982-4CFC-B271-93A37EBA1DF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101EEED-7192-44C6-92AF-4790AAA9957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b69db8c6?vcp=1&amp;pid=0d02bafa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开花和结果</a:t>
            </a:r>
            <a:endParaRPr lang="en-US" altLang="zh-CN" sz="3200" dirty="0"/>
          </a:p>
        </p:txBody>
      </p:sp>
      <p:sp>
        <p:nvSpPr>
          <p:cNvPr id="3" name="P_4_BD#53f3a5a83?sp=1&amp;vcp=1&amp;pid=0b69db8c6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（1）花的结构</a:t>
            </a:r>
            <a:endParaRPr lang="en-US" altLang="zh-CN" sz="2800" dirty="0"/>
          </a:p>
        </p:txBody>
      </p:sp>
      <p:pic>
        <p:nvPicPr>
          <p:cNvPr id="4" name="P_4_BD#53f3a5a83?vcp=1&amp;pid=0b69db8c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104" y="1958766"/>
            <a:ext cx="5961888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4_BD#53f3a5a83?sp=1&amp;vcp=1&amp;pid=0b69db8c6&amp;color=0,0,0&amp;vtp=1&amp;vaab=1&amp;bbb=1&amp;hb=1"/>
          <p:cNvSpPr/>
          <p:nvPr/>
        </p:nvSpPr>
        <p:spPr>
          <a:xfrm>
            <a:off x="539496" y="42828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（2）传粉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：花药里散出的花粉以一定方式传送到雌蕊柱头上的过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，一般有自花传粉和异花传粉两种方式。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3f3a5a83?sp=1&amp;vcp=1&amp;pid=0b69db8c6&amp;color=0,0,0&amp;vtp=1&amp;vaab=1&amp;bt=1&amp;bbb=1"/>
          <p:cNvSpPr/>
          <p:nvPr/>
        </p:nvSpPr>
        <p:spPr>
          <a:xfrm>
            <a:off x="539496" y="16390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（3）受精作用：精子和卵细胞结合形成受精卵的过程。</a:t>
            </a:r>
            <a:endParaRPr lang="en-US" altLang="zh-CN" sz="2800" dirty="0"/>
          </a:p>
        </p:txBody>
      </p:sp>
      <p:pic>
        <p:nvPicPr>
          <p:cNvPr id="3" name="P_4_BD#53f3a5a83?vcp=1&amp;pid=0b69db8c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9160" y="2325243"/>
            <a:ext cx="2779776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3f3a5a83?sp=1&amp;vcp=1&amp;pid=0b69db8c6&amp;color=0,0,0&amp;vtp=1&amp;vaab=1&amp;bt=1&amp;bbb=1"/>
          <p:cNvSpPr/>
          <p:nvPr/>
        </p:nvSpPr>
        <p:spPr>
          <a:xfrm>
            <a:off x="539496" y="15247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（4）果实的发育</a:t>
            </a:r>
            <a:endParaRPr lang="en-US" altLang="zh-CN" sz="2800" dirty="0"/>
          </a:p>
        </p:txBody>
      </p:sp>
      <p:pic>
        <p:nvPicPr>
          <p:cNvPr id="3" name="P_4_BD#53f3a5a83?vcp=1&amp;pid=0b69db8c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0168" y="2210943"/>
            <a:ext cx="4937760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5482be82e?vcp=1&amp;pid=0d02bafa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植物的生殖</a:t>
            </a:r>
            <a:endParaRPr lang="en-US" altLang="zh-CN" sz="3200" dirty="0"/>
          </a:p>
        </p:txBody>
      </p:sp>
      <p:sp>
        <p:nvSpPr>
          <p:cNvPr id="3" name="P_4_BD#0137539fd?sp=1&amp;vcp=1&amp;pid=5482be82e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（1）有性生殖：由两性生殖细胞结合形成受精卵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，再由受精卵发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育成新个体的生殖方式就属于有性生殖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（用种子繁殖后代），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如小麦、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、向日葵、玉米、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桃树的生殖。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（2）无性生殖：椒草是用叶繁殖的，马铃薯是用块茎繁殖的，竹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子是用根繁殖的，它们都是不经过雌雄生殖细胞的结合，由母体直接产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生新个体，这种生殖方式称为无性生殖（不用种子繁殖后代，用植物的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根、茎、叶繁殖后代）。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137539fd?sp=1&amp;vcp=1&amp;pid=5482be82e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（3）在生产实践中，甘薯、葡萄、月季、菊、杨、柳的栽培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用扦插的方法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；苹果、梨、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桃等很多果树是采用嫁接的方法来繁育的。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（4）嫁接就是把接穗和砧木结合在一起长成一个完整植物体的过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程。嫁接时应当使二者的形成层紧密结合，以确保嫁接苗成活。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（5）植物的组织培养、扦插、嫁接、压条，是利用了无性生殖的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4db07b78f?vcp=1&amp;pid=0d02bafa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有机物的制造、分解和水分的散失</a:t>
            </a:r>
            <a:endParaRPr lang="en-US" altLang="zh-CN" sz="3200" dirty="0"/>
          </a:p>
        </p:txBody>
      </p:sp>
      <p:pic>
        <p:nvPicPr>
          <p:cNvPr id="3" name="P_4_BD#2fb63a7ac?htil=2&amp;vcp=1&amp;pid=4db07b78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8067" y="1315150"/>
            <a:ext cx="3777484" cy="179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BD#2fb63a7ac?htil=2&amp;sp=1&amp;vcp=1&amp;pid=4db07b78f&amp;color=0,0,0&amp;vtp=1&amp;vaab=1&amp;bbb=1&amp;hb=1"/>
          <p:cNvSpPr/>
          <p:nvPr/>
        </p:nvSpPr>
        <p:spPr>
          <a:xfrm>
            <a:off x="539496" y="1263495"/>
            <a:ext cx="733348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（1）叶片的结构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表皮细胞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：排列紧密，无色透明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，外壁有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角质层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，起保护、透光和保水作用。</a:t>
            </a:r>
            <a:endParaRPr lang="en-US" altLang="zh-CN" sz="2800" dirty="0"/>
          </a:p>
        </p:txBody>
      </p:sp>
      <p:sp>
        <p:nvSpPr>
          <p:cNvPr id="5" name="P_4_BD#2fb63a7ac?vcp=1&amp;pid=4db07b78f&amp;color=0,0,0&amp;mp=1&amp;vtp=1&amp;vaab=1&amp;bt=1&amp;bbb=1&amp;hb=1">
            <a:extLst>
              <a:ext uri="{FF2B5EF4-FFF2-40B4-BE49-F238E27FC236}">
                <a16:creationId xmlns:a16="http://schemas.microsoft.com/office/drawing/2014/main" id="{C0849376-002B-0842-D742-7D6487FCE7C7}"/>
              </a:ext>
            </a:extLst>
          </p:cNvPr>
          <p:cNvSpPr/>
          <p:nvPr/>
        </p:nvSpPr>
        <p:spPr>
          <a:xfrm>
            <a:off x="539496" y="3234271"/>
            <a:ext cx="11109960" cy="32627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保卫细胞：成对存在，围成气孔，气孔可进行气体交换和水分散失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细胞内有叶绿体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栅栏组织：接近上表皮，细胞呈圆柱形，排列较紧密和整齐，含叶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绿体较多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海绵组织：接近下表皮，细胞形状不规则，排列较疏松，含叶绿体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fb63a7ac?sp=1&amp;vcp=1&amp;pid=4db07b78f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（2）保卫细胞吸水膨胀，气孔张开；保卫细胞失水收缩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，气孔关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。白天气孔张开，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晚上气孔闭合。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（3）光合作用（绿色植物通过光合作用制造有机物）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①光合作用的概念：绿色植物通过叶绿体利用光能，把二氧化碳和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水转变成贮存能量的有机物，并释放氧气的过程，叫作光合作用。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fb63a7ac?vcp=1&amp;pid=4db07b78f&amp;color=0,0,0&amp;mp=1&amp;vtp=1&amp;vaab=1&amp;bt=1&amp;bbb=1&amp;hb=1"/>
          <p:cNvSpPr/>
          <p:nvPr/>
        </p:nvSpPr>
        <p:spPr>
          <a:xfrm>
            <a:off x="539496" y="1341946"/>
            <a:ext cx="11109960" cy="4160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②光合作用反应式：</a:t>
            </a:r>
            <a:endParaRPr lang="en-US" altLang="zh-CN" sz="2800" dirty="0"/>
          </a:p>
          <a:p>
            <a:pPr latinLnBrk="1">
              <a:lnSpc>
                <a:spcPts val="13100"/>
              </a:lnSpc>
            </a:pPr>
            <a:r>
              <a:rPr lang="en-US" altLang="zh-CN" sz="28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光合作用的意义：绿色植物通过光合作用制造的有机物和氧气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不仅满足了自身生长、发育、繁殖的需要，而且为生物圈中的其他生物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提供了基本的食物来源、氧气来源、能量来源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9165D23-67A9-3012-1A3E-78145E61BC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3824" y="2269311"/>
            <a:ext cx="5406860" cy="9055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fb63a7ac?sp=1&amp;vcp=1&amp;pid=4db07b78f&amp;color=0,0,0&amp;vtp=1&amp;vaab=1&amp;bt=1&amp;bbb=1&amp;hb=1"/>
          <p:cNvSpPr/>
          <p:nvPr/>
        </p:nvSpPr>
        <p:spPr>
          <a:xfrm>
            <a:off x="539496" y="554400"/>
            <a:ext cx="11109960" cy="5782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（4）呼吸作用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呼吸作用的概念：绿色植物吸收氧气，将有机物分解成二氧化碳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和水，同时释放能量，这个过程叫呼吸作用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②呼吸作用反应式：</a:t>
            </a:r>
            <a:endParaRPr lang="en-US" altLang="zh-CN" sz="2800" dirty="0"/>
          </a:p>
          <a:p>
            <a:pPr latinLnBrk="1">
              <a:lnSpc>
                <a:spcPts val="10200"/>
              </a:lnSpc>
            </a:pPr>
            <a:r>
              <a:rPr lang="en-US" altLang="zh-CN" sz="28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呼吸作用的意义：释放能量，以供动植物进行各项生命活动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（如细胞分裂、运输有机物等）。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有机物被分解成二氧化碳和水，储存的能量也被释放，供生命活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动所需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FD350B9-BFAC-50D0-4A24-E107A65F1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7421" y="2757922"/>
            <a:ext cx="6998892" cy="143695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fb63a7ac?sp=1&amp;vcp=1&amp;pid=4db07b78f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（5）运输作用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根部吸收的水分和无机盐由茎中的导管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（木质部）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运输到植株各处；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光合作用制造的有机物由筛管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（韧皮部）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运输到植株各处。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（6）蒸腾作用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植物蒸腾失水及气体交换的“门户”是叶片的气孔，由一对半月形的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保卫细胞控制开闭。蒸腾作用能够促进植物体对水分和无机盐的吸收和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向上运输，给叶片源源不断地输送养料，同时也可降低叶片表面温度。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对环境而言，能提高大气湿度、增加降雨量，还能降低环境温度。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d02bafa3.fixed?vcp=1&amp;pid=0bc19e739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0d02bafa3.fixed?vcp=1&amp;pid=0bc19e739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0d02bafa3.fixed?vcp=1&amp;pid=0bc19e739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专题四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植物的生活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d2c5c0ca?vcp=1&amp;pid=0d02bafa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知识点6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爱护植被，绿化祖国</a:t>
            </a:r>
            <a:endParaRPr lang="en-US" altLang="zh-CN" sz="3200" dirty="0"/>
          </a:p>
        </p:txBody>
      </p:sp>
      <p:sp>
        <p:nvSpPr>
          <p:cNvPr id="3" name="P_4_BD#cfe03025f?sp=1&amp;vcp=1&amp;pid=dd2c5c0ca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（1）植被：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覆盖地表而有规律地生活在一起的一群植物叫作植被。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我国的植被主要有热带雨林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、常绿阔叶林、落叶阔叶林、针叶林、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草原、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荒漠等类型。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（2）西双版纳是我国著名的热带雨林自然保护区。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（3）我国的珍稀植物：银杉、水杉、珙桐、桫椤。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fe03025f?sp=1&amp;vcp=1&amp;pid=dd2c5c0ca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（4）我国植物资源面临的主要问题：资源总量大，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但人均面积少；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地理分布不均衡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；土地沙漠化严重；人为破坏严重，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利用不合理。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（5）我国将每年的3月12日定为全国的“植树节”。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（6）三北防护林工程是我国启动实施的第一个大型生态建设工程。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f9d45632?vcp=1&amp;pid=0d02bafa3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植物有自己的生命周期，可以制造有机物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，直接或间接地为其他生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物提供食物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，参与生物圈中的水循环，并维持碳—氧平衡。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绿色开花植物的生命周期包括种子萌发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、生长、开花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、结果与死亡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等阶段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b61bcee1?vcp=1&amp;pid=0d02bafa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种子的萌发</a:t>
            </a:r>
            <a:endParaRPr lang="en-US" altLang="zh-CN" sz="3200" dirty="0"/>
          </a:p>
        </p:txBody>
      </p:sp>
      <p:sp>
        <p:nvSpPr>
          <p:cNvPr id="3" name="P_4_BD#70826b653?sp=1&amp;vcp=1&amp;pid=2b61bcee1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（1）种子萌发的环境条件：适宜的温度；一定的水分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；充足的空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种子萌发不一定需要光照）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（2）种子萌发的自身条件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①干瘪的种子或被昆虫咬坏的种子不能萌发；②储存时间过长的种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子不能萌发；③正在休眠的种子不能萌发。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0826b653?sp=1&amp;vcp=1&amp;pid=2b61bcee1&amp;color=0,0,0&amp;mp=1&amp;vtp=1&amp;vaab=1&amp;bt=1&amp;bbb=1"/>
          <p:cNvSpPr/>
          <p:nvPr/>
        </p:nvSpPr>
        <p:spPr>
          <a:xfrm>
            <a:off x="539496" y="87680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（3）种子萌发的过程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子叶或胚乳中的营养物质转运给胚根、胚芽、胚轴。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胚根发育成根。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③胚轴伸长。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④胚芽发育成茎和叶。</a:t>
            </a:r>
            <a:endParaRPr lang="en-US" altLang="zh-CN" sz="2800" dirty="0"/>
          </a:p>
        </p:txBody>
      </p:sp>
      <p:pic>
        <p:nvPicPr>
          <p:cNvPr id="4" name="P_4_BD#70826b653?vcp=1&amp;pid=2b61bcee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1760" y="4141724"/>
            <a:ext cx="6894576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fd00c41b?vcp=1&amp;pid=0d02bafa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植株的生长</a:t>
            </a:r>
            <a:endParaRPr lang="en-US" altLang="zh-CN" sz="3200" dirty="0"/>
          </a:p>
        </p:txBody>
      </p:sp>
      <p:sp>
        <p:nvSpPr>
          <p:cNvPr id="3" name="P_4_BD#5fe136238?sp=1&amp;vcp=1&amp;pid=afd00c41b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（1）幼根的生长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植物需要的水分和无机盐是通过根从土壤中吸收而来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，根吸收水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分和无机盐的最主要部位是根尖的成熟区。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②根尖的结构和各部分的功能。</a:t>
            </a:r>
            <a:endParaRPr lang="en-US" altLang="zh-CN" sz="2800" dirty="0"/>
          </a:p>
        </p:txBody>
      </p:sp>
      <p:pic>
        <p:nvPicPr>
          <p:cNvPr id="5" name="P_4_BD#5fe136238?vcp=1&amp;pid=afd00c41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3531" y="3889801"/>
            <a:ext cx="5301893" cy="234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5fe136238?vcp=1&amp;pid=afd00c41b&amp;color=0,0,0&amp;vtp=1&amp;vaab=1&amp;bt=1&amp;bbb=1&amp;hb=1"/>
              <p:cNvSpPr/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③吸收作用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.植物细胞吸水和失水的原理：当细胞液浓度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周围溶液浓度时，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细胞吸水；当细胞液浓度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周围溶液浓度时，细胞失水。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植物体根尖吸收水分和无机盐的主要部位：根尖的成熟区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（根毛区）。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.根毛细胞吸水的原理：根毛细胞液浓度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土壤溶液浓度。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.植物需要量最多的无机盐是含氮、含磷、含钾的无机盐。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无土栽培的原理：根据植物生活所需要的无机盐的种类、数量和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比例配制营养液，用营养液来栽培植物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5fe136238?vcp=1&amp;pid=afd00c41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l="-1976" r="-55" b="-3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fe136238?sp=1&amp;vcp=1&amp;pid=afd00c41b&amp;color=0,0,0&amp;vtp=1&amp;vaab=1&amp;bt=1&amp;bbb=1"/>
          <p:cNvSpPr/>
          <p:nvPr/>
        </p:nvSpPr>
        <p:spPr>
          <a:xfrm>
            <a:off x="539496" y="14404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）芽的发育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①叶芽的结构</a:t>
            </a:r>
            <a:endParaRPr lang="en-US" altLang="zh-CN" sz="2800" dirty="0"/>
          </a:p>
        </p:txBody>
      </p:sp>
      <p:pic>
        <p:nvPicPr>
          <p:cNvPr id="4" name="P_4_BD#5fe136238?vcp=1&amp;pid=afd00c41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1608" y="2769235"/>
            <a:ext cx="4745736" cy="264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5fe136238?htil=1&amp;vcp=1&amp;pid=afd00c41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1644" y="1693608"/>
            <a:ext cx="4782312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4_BD#5fe136238?htil=1&amp;vcp=1&amp;pid=afd00c41b&amp;color=0,0,0&amp;vtp=1&amp;vaab=1&amp;bt=1&amp;bbb=1&amp;hb=1&amp;hs=1"/>
          <p:cNvSpPr/>
          <p:nvPr/>
        </p:nvSpPr>
        <p:spPr>
          <a:xfrm>
            <a:off x="539496" y="1556448"/>
            <a:ext cx="619963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②叶芽发育成枝条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——使芽轴不断伸长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生新的芽原基和叶原基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芽轴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——发育成茎（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节间）</a:t>
            </a:r>
            <a:endParaRPr lang="en-US" altLang="zh-CN" sz="2800" dirty="0"/>
          </a:p>
        </p:txBody>
      </p:sp>
      <p:sp>
        <p:nvSpPr>
          <p:cNvPr id="4" name="P_4_BD#5fe136238?htil=1&amp;vcp=1&amp;pid=afd00c41b&amp;color=0,0,0&amp;vtp=1&amp;vaab=1&amp;bt=1&amp;bbb=1&amp;hb=1&amp;hs=1">
            <a:extLst>
              <a:ext uri="{FF2B5EF4-FFF2-40B4-BE49-F238E27FC236}">
                <a16:creationId xmlns:a16="http://schemas.microsoft.com/office/drawing/2014/main" id="{92F38A87-2F30-C114-A0FA-DA4D529919FB}"/>
              </a:ext>
            </a:extLst>
          </p:cNvPr>
          <p:cNvSpPr/>
          <p:nvPr/>
        </p:nvSpPr>
        <p:spPr>
          <a:xfrm>
            <a:off x="539995" y="404368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芽原基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——发育成侧芽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——发育成侧枝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叶原基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——发育成幼叶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657</Words>
  <Application>Microsoft Office PowerPoint</Application>
  <PresentationFormat>宽屏</PresentationFormat>
  <Paragraphs>128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958751573@qq.com</cp:lastModifiedBy>
  <cp:revision>6</cp:revision>
  <dcterms:created xsi:type="dcterms:W3CDTF">2024-11-19T09:47:38Z</dcterms:created>
  <dcterms:modified xsi:type="dcterms:W3CDTF">2025-07-25T08:30:31Z</dcterms:modified>
  <cp:category/>
  <cp:contentStatus/>
</cp:coreProperties>
</file>