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d535f6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170AF32-1331-4D60-9B68-0ECAB01D3B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认识生命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d535f6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43D553F-F8B4-4414-A850-7656E6468F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ddd2935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7c04916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4037132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18f221e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ddd29354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17c049169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b4037132f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418f221ed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认识生命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3f38e380009f4da8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60133D5-5F45-8BC5-B095-040716B0FE1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E3050D0-5309-45B2-8DDC-D312685777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58EBC78-9915-4533-9131-D44231C163E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ddd2935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7c04916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4037132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18f221e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ddd29354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17c049169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b4037132f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418f221ed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5_BD.26_1#3af26d77e?colgroup=2,13,13&amp;vaa=1&amp;vcp=1&amp;vis=1&amp;pid=0ea19f3ff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2930"/>
          <a:ext cx="11073384" cy="3336736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7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繁殖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生物产生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母鸡生蛋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植物开花结果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蜓点水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新陈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代谢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生物从外界获取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并把体内产生的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排出体外的过程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光合作用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呼吸作用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排尿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排汗等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5_AN.27_1#3af26d77e.blank?vaa=1&amp;vcp=1&amp;vis=1&amp;pid=0ea19f3ff&amp;color=0,0,0&amp;vpa=19&amp;vtp=1&amp;vaab=1&amp;bbb=1"/>
          <p:cNvSpPr/>
          <p:nvPr/>
        </p:nvSpPr>
        <p:spPr>
          <a:xfrm>
            <a:off x="3551958" y="291550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后代</a:t>
            </a:r>
            <a:endParaRPr lang="en-US" altLang="zh-CN" sz="2800" dirty="0"/>
          </a:p>
        </p:txBody>
      </p:sp>
      <p:sp>
        <p:nvSpPr>
          <p:cNvPr id="4" name="QB_5_AN.28_1#3af26d77e.blank?vaa=1&amp;vcp=1&amp;vis=1&amp;pid=0ea19f3ff&amp;color=0,0,0&amp;vpa=20&amp;vtp=1&amp;vaab=1&amp;bbb=1"/>
          <p:cNvSpPr/>
          <p:nvPr/>
        </p:nvSpPr>
        <p:spPr>
          <a:xfrm>
            <a:off x="4618758" y="377536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</a:t>
            </a:r>
            <a:endParaRPr lang="en-US" altLang="zh-CN" sz="2800" dirty="0"/>
          </a:p>
        </p:txBody>
      </p:sp>
      <p:sp>
        <p:nvSpPr>
          <p:cNvPr id="5" name="QB_5_AN.29_1#3af26d77e.blank?vaa=1&amp;vcp=1&amp;vis=1&amp;pid=0ea19f3ff&amp;color=0,0,0&amp;vpa=21&amp;vtp=1&amp;vaab=1&amp;bbb=1"/>
          <p:cNvSpPr/>
          <p:nvPr/>
        </p:nvSpPr>
        <p:spPr>
          <a:xfrm>
            <a:off x="1773959" y="433416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6" name="QB_5_AN.30_1#3af26d77e.blank?vaa=1&amp;vcp=1&amp;vis=1&amp;pid=0ea19f3ff&amp;color=0,0,0&amp;vpa=22&amp;vtp=1&amp;vaab=1&amp;bbb=1"/>
          <p:cNvSpPr/>
          <p:nvPr/>
        </p:nvSpPr>
        <p:spPr>
          <a:xfrm>
            <a:off x="2129559" y="487289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废弃物</a:t>
            </a:r>
            <a:endParaRPr lang="en-US" altLang="zh-CN" sz="2800" dirty="0"/>
          </a:p>
        </p:txBody>
      </p:sp>
      <p:sp>
        <p:nvSpPr>
          <p:cNvPr id="2" name="QB_5_BD.26_1#3af26d77e?colgroup=2,13,13&amp;vaa=1&amp;vcp=1&amp;vis=1&amp;pid=0ea19f3ff&amp;color=0,0,0&amp;vtp=1&amp;vaab=1&amp;bt=1&amp;bbb=1"/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1_1#123c511d3?vaa=1&amp;vcp=1&amp;vis=1&amp;pid=0ea19f3ff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生物与环境的相互影响</a:t>
            </a:r>
            <a:endParaRPr lang="en-US" altLang="zh-CN" sz="2800" dirty="0"/>
          </a:p>
        </p:txBody>
      </p:sp>
      <p:sp>
        <p:nvSpPr>
          <p:cNvPr id="3" name="QB_6_BD.32_1#23cde8c6c?vaa=1&amp;vcp=1&amp;vis=1&amp;pid=123c511d3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（1）环境中的生态因素：环境中影响生物形态、生理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、分布的因素叫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，可分为两类：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，前者包括最常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见的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，后者主要指生物彼此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33_1#23cde8c6c.blank?vaa=1&amp;vcp=1&amp;vis=1&amp;pid=123c511d3&amp;color=0,0,0&amp;vpa=23&amp;vtp=1&amp;vaab=1&amp;bbb=1"/>
          <p:cNvSpPr/>
          <p:nvPr/>
        </p:nvSpPr>
        <p:spPr>
          <a:xfrm>
            <a:off x="549815" y="310978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生态因素</a:t>
            </a:r>
            <a:endParaRPr lang="en-US" altLang="zh-CN" sz="2800" dirty="0"/>
          </a:p>
        </p:txBody>
      </p:sp>
      <p:sp>
        <p:nvSpPr>
          <p:cNvPr id="5" name="QB_6_AN.34_1#23cde8c6c.blank?vaa=1&amp;vcp=1&amp;vis=1&amp;pid=123c511d3&amp;color=0,0,0&amp;vpa=24&amp;vtp=1&amp;vaab=1&amp;bbb=1"/>
          <p:cNvSpPr/>
          <p:nvPr/>
        </p:nvSpPr>
        <p:spPr>
          <a:xfrm>
            <a:off x="4817015" y="3109785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非生物因素</a:t>
            </a:r>
            <a:endParaRPr lang="en-US" altLang="zh-CN" sz="2800" dirty="0"/>
          </a:p>
        </p:txBody>
      </p:sp>
      <p:sp>
        <p:nvSpPr>
          <p:cNvPr id="6" name="QB_6_AN.35_1#23cde8c6c.blank?vaa=1&amp;vcp=1&amp;vis=1&amp;pid=123c511d3&amp;color=0,0,0&amp;vpa=25&amp;vtp=1&amp;vaab=1&amp;bbb=1"/>
          <p:cNvSpPr/>
          <p:nvPr/>
        </p:nvSpPr>
        <p:spPr>
          <a:xfrm>
            <a:off x="7306214" y="310978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生物因素</a:t>
            </a:r>
            <a:endParaRPr lang="en-US" altLang="zh-CN" sz="2800" dirty="0"/>
          </a:p>
        </p:txBody>
      </p:sp>
      <p:sp>
        <p:nvSpPr>
          <p:cNvPr id="7" name="QB_6_AN.36_1#23cde8c6c.blank?vaa=1&amp;vcp=1&amp;vis=1&amp;pid=123c511d3&amp;color=0,0,0&amp;vpa=26&amp;vtp=1&amp;vaab=1&amp;bbb=1"/>
          <p:cNvSpPr/>
          <p:nvPr/>
        </p:nvSpPr>
        <p:spPr>
          <a:xfrm>
            <a:off x="1261015" y="3757485"/>
            <a:ext cx="6659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阳光、空气、水分、土壤、温度、湿度等</a:t>
            </a:r>
            <a:endParaRPr lang="en-US" altLang="zh-CN" sz="2800" dirty="0"/>
          </a:p>
        </p:txBody>
      </p:sp>
      <p:sp>
        <p:nvSpPr>
          <p:cNvPr id="8" name="QB_6_AN.37_1#23cde8c6c.blank?vaa=1&amp;vcp=1&amp;vis=1&amp;pid=123c511d3&amp;color=0,0,0&amp;vpa=27&amp;vtp=1&amp;vaab=1&amp;bbb=1"/>
          <p:cNvSpPr/>
          <p:nvPr/>
        </p:nvSpPr>
        <p:spPr>
          <a:xfrm>
            <a:off x="1616614" y="438423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相互影响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8_1#33df72c60?vaa=1&amp;vcp=1&amp;vis=1&amp;pid=123c511d3&amp;color=0,0,0&amp;vtp=1&amp;vaab=1&amp;bt=1&amp;bbb=1"/>
          <p:cNvSpPr/>
          <p:nvPr/>
        </p:nvSpPr>
        <p:spPr>
          <a:xfrm>
            <a:off x="539496" y="12247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（2）生物与生物间的关系</a:t>
            </a:r>
            <a:endParaRPr lang="en-US" altLang="zh-CN" sz="2800" dirty="0"/>
          </a:p>
        </p:txBody>
      </p:sp>
      <p:sp>
        <p:nvSpPr>
          <p:cNvPr id="3" name="QB_7_BD.39_1#872c2d942?vaa=1&amp;vcp=1&amp;vis=1&amp;pid=33df72c60&amp;color=0,0,0&amp;vtp=1&amp;vaab=1&amp;bbb=1&amp;hb=1"/>
          <p:cNvSpPr/>
          <p:nvPr/>
        </p:nvSpPr>
        <p:spPr>
          <a:xfrm>
            <a:off x="539496" y="185248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是指一种生物将另一种生物作为食物的现象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，如狮子捕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食斑马。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：是指两种生物生活在一起，相互争夺资源、空间和配偶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等现象，如梅花鹿求偶争斗。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：是指两种生物生存在一起，相互依赖，彼此有利，分开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后一方或双方都难以生存的现象，如豆科植物与根瘤菌。</a:t>
            </a:r>
            <a:endParaRPr lang="en-US" altLang="zh-CN" sz="2800" dirty="0"/>
          </a:p>
        </p:txBody>
      </p:sp>
      <p:sp>
        <p:nvSpPr>
          <p:cNvPr id="4" name="QB_7_AN.1_1#872c2d942.blank?vaa=1&amp;vcp=1&amp;vis=1&amp;pid=33df72c60&amp;color=0,0,0&amp;vpa=28&amp;vtp=1&amp;vaab=1&amp;bbb=1"/>
          <p:cNvSpPr/>
          <p:nvPr/>
        </p:nvSpPr>
        <p:spPr>
          <a:xfrm>
            <a:off x="905415" y="182200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捕食关系</a:t>
            </a:r>
            <a:endParaRPr lang="en-US" altLang="zh-CN" sz="2800" dirty="0"/>
          </a:p>
        </p:txBody>
      </p:sp>
      <p:sp>
        <p:nvSpPr>
          <p:cNvPr id="6" name="QB_7_AN.2_1#872c2d942.blank?vaa=1&amp;vcp=1&amp;vis=1&amp;pid=33df72c60&amp;color=0,0,0&amp;vpa=29&amp;vtp=1&amp;vaab=1&amp;bbb=1"/>
          <p:cNvSpPr/>
          <p:nvPr/>
        </p:nvSpPr>
        <p:spPr>
          <a:xfrm>
            <a:off x="905415" y="311740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竞争关系</a:t>
            </a:r>
            <a:endParaRPr lang="en-US" altLang="zh-CN" sz="2800" dirty="0"/>
          </a:p>
        </p:txBody>
      </p:sp>
      <p:sp>
        <p:nvSpPr>
          <p:cNvPr id="8" name="QB_7_AN.44_1#872c2d942.blank?vaa=1&amp;vcp=1&amp;vis=1&amp;pid=33df72c60&amp;color=0,0,0&amp;vpa=30&amp;vtp=1&amp;vaab=1&amp;bbb=1"/>
          <p:cNvSpPr/>
          <p:nvPr/>
        </p:nvSpPr>
        <p:spPr>
          <a:xfrm>
            <a:off x="905415" y="441280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共生关系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_1#012cdf2e2?vaa=1&amp;vcp=1&amp;vis=1&amp;pid=33df72c60&amp;color=0,0,0&amp;vtp=1&amp;vaab=1&amp;bt=1&amp;bbb=1&amp;hb=1"/>
          <p:cNvSpPr/>
          <p:nvPr/>
        </p:nvSpPr>
        <p:spPr>
          <a:xfrm>
            <a:off x="539496" y="188036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是指一种生物生活在另一种生物的体内或体表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，并从另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一种生物的体内或体表摄取营养来维持生存的现象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如噬菌体与细菌、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蛔虫与人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012cdf2e2.blank?vaa=1&amp;vcp=1&amp;vis=1&amp;pid=33df72c60&amp;color=0,0,0&amp;vpa=31&amp;vtp=1&amp;vaab=1&amp;bbb=1"/>
          <p:cNvSpPr/>
          <p:nvPr/>
        </p:nvSpPr>
        <p:spPr>
          <a:xfrm>
            <a:off x="905415" y="1849882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寄生关系</a:t>
            </a:r>
            <a:endParaRPr lang="en-US" altLang="zh-CN" sz="2800" dirty="0"/>
          </a:p>
        </p:txBody>
      </p:sp>
      <p:sp>
        <p:nvSpPr>
          <p:cNvPr id="4" name="QB_7_BD.47_1#b004d696d?vaa=1&amp;vcp=1&amp;vis=1&amp;pid=33df72c60&amp;color=0,0,0&amp;vtp=1&amp;vaab=1&amp;bbb=1&amp;hb=1"/>
          <p:cNvSpPr/>
          <p:nvPr/>
        </p:nvSpPr>
        <p:spPr>
          <a:xfrm>
            <a:off x="539496" y="38086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⑤合作关系：是指同种或不同种生物共同生活在一起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，彼此互为有利的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生活关系。两者分开后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，如寄居蟹和海葵。</a:t>
            </a:r>
            <a:endParaRPr lang="en-US" altLang="zh-CN" sz="2800" dirty="0"/>
          </a:p>
        </p:txBody>
      </p:sp>
      <p:sp>
        <p:nvSpPr>
          <p:cNvPr id="5" name="QB_7_AN.48_1#b004d696d.blank?vaa=1&amp;vcp=1&amp;vis=1&amp;pid=33df72c60&amp;color=0,0,0&amp;vpa=32&amp;vtp=1&amp;vaab=1&amp;bbb=1"/>
          <p:cNvSpPr/>
          <p:nvPr/>
        </p:nvSpPr>
        <p:spPr>
          <a:xfrm>
            <a:off x="4105815" y="440493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仍能独立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9_1#08ff95f8d?vaa=1&amp;vcp=1&amp;vis=1&amp;pid=123c511d3&amp;color=0,0,0&amp;vtp=1&amp;vaab=1&amp;bt=1&amp;bbb=1&amp;hb=1"/>
          <p:cNvSpPr/>
          <p:nvPr/>
        </p:nvSpPr>
        <p:spPr>
          <a:xfrm>
            <a:off x="539496" y="28445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）生物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环境，同时也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环境。生物对环境的适应具有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，也具有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50_1#08ff95f8d.blank?vaa=1&amp;vcp=1&amp;vis=1&amp;pid=123c511d3&amp;color=0,0,0&amp;vpa=33&amp;vtp=1&amp;vaab=1&amp;bbb=1"/>
          <p:cNvSpPr/>
          <p:nvPr/>
        </p:nvSpPr>
        <p:spPr>
          <a:xfrm>
            <a:off x="2150014" y="281403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适应</a:t>
            </a:r>
            <a:endParaRPr lang="en-US" altLang="zh-CN" sz="2800" dirty="0"/>
          </a:p>
        </p:txBody>
      </p:sp>
      <p:sp>
        <p:nvSpPr>
          <p:cNvPr id="4" name="QB_6_AN.51_1#08ff95f8d.blank?vaa=1&amp;vcp=1&amp;vis=1&amp;pid=123c511d3&amp;color=0,0,0&amp;vpa=34&amp;vtp=1&amp;vaab=1&amp;bbb=1"/>
          <p:cNvSpPr/>
          <p:nvPr/>
        </p:nvSpPr>
        <p:spPr>
          <a:xfrm>
            <a:off x="5350415" y="281403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</a:t>
            </a:r>
            <a:endParaRPr lang="en-US" altLang="zh-CN" sz="2800" dirty="0"/>
          </a:p>
        </p:txBody>
      </p:sp>
      <p:sp>
        <p:nvSpPr>
          <p:cNvPr id="5" name="QB_6_AN.52_1#08ff95f8d.blank?vaa=1&amp;vcp=1&amp;vis=1&amp;pid=123c511d3&amp;color=0,0,0&amp;vpa=35&amp;vtp=1&amp;vaab=1&amp;bbb=1"/>
          <p:cNvSpPr/>
          <p:nvPr/>
        </p:nvSpPr>
        <p:spPr>
          <a:xfrm>
            <a:off x="549815" y="344077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普遍性</a:t>
            </a:r>
            <a:endParaRPr lang="en-US" altLang="zh-CN" sz="2800" dirty="0"/>
          </a:p>
        </p:txBody>
      </p:sp>
      <p:sp>
        <p:nvSpPr>
          <p:cNvPr id="6" name="QB_6_AN.53_1#08ff95f8d.blank?vaa=1&amp;vcp=1&amp;vis=1&amp;pid=123c511d3&amp;color=0,0,0&amp;vpa=36&amp;vtp=1&amp;vaab=1&amp;bbb=1"/>
          <p:cNvSpPr/>
          <p:nvPr/>
        </p:nvSpPr>
        <p:spPr>
          <a:xfrm>
            <a:off x="3394615" y="344077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相对性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4_1#ffbf0f0a8?vaa=1&amp;vcp=1&amp;vis=1&amp;pid=0ea19f3ff&amp;color=0,0,0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生物学是探索生命的科学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55_1#e94fcf1ca?vaa=1&amp;vcp=1&amp;vis=1&amp;pid=ffbf0f0a8&amp;color=0,0,0&amp;vtp=1&amp;vaab=1&amp;bbb=1"/>
              <p:cNvSpPr/>
              <p:nvPr/>
            </p:nvSpPr>
            <p:spPr>
              <a:xfrm>
                <a:off x="539496" y="2172525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首次提出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“生物学”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这个科学名词。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创立了统一的生物命名法——“双名法”。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是生物进化论的创始人。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发现了血液循环。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发现了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双螺旋结构。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55_1#e94fcf1ca?vaa=1&amp;vcp=1&amp;vis=1&amp;pid=ffbf0f0a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2525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6" r="3" b="-2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e94fcf1ca.blank?vaa=1&amp;vcp=1&amp;vis=1&amp;pid=ffbf0f0a8&amp;color=0,0,0&amp;vpa=37&amp;vtp=1&amp;vaab=1&amp;bbb=1"/>
          <p:cNvSpPr/>
          <p:nvPr/>
        </p:nvSpPr>
        <p:spPr>
          <a:xfrm>
            <a:off x="1438815" y="214204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拉马克</a:t>
            </a:r>
            <a:endParaRPr lang="en-US" altLang="zh-CN" sz="2800" dirty="0"/>
          </a:p>
        </p:txBody>
      </p:sp>
      <p:sp>
        <p:nvSpPr>
          <p:cNvPr id="6" name="QB_6_AN.2_1#e94fcf1ca.blank?vaa=1&amp;vcp=1&amp;vis=1&amp;pid=ffbf0f0a8&amp;color=0,0,0&amp;vpa=38&amp;vtp=1&amp;vaab=1&amp;bbb=1"/>
          <p:cNvSpPr/>
          <p:nvPr/>
        </p:nvSpPr>
        <p:spPr>
          <a:xfrm>
            <a:off x="1438815" y="278974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林奈</a:t>
            </a:r>
            <a:endParaRPr lang="en-US" altLang="zh-CN" sz="2800" dirty="0"/>
          </a:p>
        </p:txBody>
      </p:sp>
      <p:sp>
        <p:nvSpPr>
          <p:cNvPr id="8" name="QB_6_AN.3_1#e94fcf1ca.blank?vaa=1&amp;vcp=1&amp;vis=1&amp;pid=ffbf0f0a8&amp;color=0,0,0&amp;vpa=39&amp;vtp=1&amp;vaab=1&amp;bbb=1"/>
          <p:cNvSpPr/>
          <p:nvPr/>
        </p:nvSpPr>
        <p:spPr>
          <a:xfrm>
            <a:off x="1438815" y="343744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达尔文</a:t>
            </a:r>
            <a:endParaRPr lang="en-US" altLang="zh-CN" sz="2800" dirty="0"/>
          </a:p>
        </p:txBody>
      </p:sp>
      <p:sp>
        <p:nvSpPr>
          <p:cNvPr id="10" name="QB_6_AN.4_1#e94fcf1ca.blank?vaa=1&amp;vcp=1&amp;vis=1&amp;pid=ffbf0f0a8&amp;color=0,0,0&amp;vpa=40&amp;vtp=1&amp;vaab=1&amp;bbb=1"/>
          <p:cNvSpPr/>
          <p:nvPr/>
        </p:nvSpPr>
        <p:spPr>
          <a:xfrm>
            <a:off x="1438815" y="408514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哈维</a:t>
            </a:r>
            <a:endParaRPr lang="en-US" altLang="zh-CN" sz="2800" dirty="0"/>
          </a:p>
        </p:txBody>
      </p:sp>
      <p:sp>
        <p:nvSpPr>
          <p:cNvPr id="12" name="QB_6_AN.64_1#e94fcf1ca.blank?vaa=1&amp;vcp=1&amp;vis=1&amp;pid=ffbf0f0a8&amp;color=0,0,0&amp;vpa=41&amp;vtp=1&amp;vaab=1&amp;bbb=1"/>
          <p:cNvSpPr/>
          <p:nvPr/>
        </p:nvSpPr>
        <p:spPr>
          <a:xfrm>
            <a:off x="1438815" y="4711890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沃森和克里克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5_1#2cf3e8295?sp=1&amp;vaa=1&amp;vcp=1&amp;vis=1&amp;pid=0ea19f3ff&amp;color=0,0,0&amp;vtp=1&amp;vaab=1&amp;bt=1&amp;bbb=1"/>
          <p:cNvSpPr/>
          <p:nvPr/>
        </p:nvSpPr>
        <p:spPr>
          <a:xfrm>
            <a:off x="539496" y="15346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科学探究的方法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、实验法、调查法、文献法、比较法、推理法、测量法等。</a:t>
            </a:r>
            <a:endParaRPr lang="en-US" altLang="zh-CN" sz="2800" dirty="0"/>
          </a:p>
        </p:txBody>
      </p:sp>
      <p:sp>
        <p:nvSpPr>
          <p:cNvPr id="3" name="QB_6_BD.66_1#a9922315f?vaa=1&amp;vcp=1&amp;vis=1&amp;pid=2cf3e8295&amp;color=0,0,0&amp;vtp=1&amp;vaab=1&amp;bbb=1&amp;hb=1"/>
          <p:cNvSpPr/>
          <p:nvPr/>
        </p:nvSpPr>
        <p:spPr>
          <a:xfrm>
            <a:off x="539496" y="28176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（1）观察法：观察是科学探究的一种基本方法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；可直接用肉眼或借助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照相机、摄像机等仪器进行观察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察要有明确的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观察要全面、细致和实事求是，并及时记录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般在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状态中进行，要求观察者对生物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67_1#a9922315f.blank?vaa=1&amp;vcp=1&amp;vis=1&amp;pid=2cf3e8295&amp;color=0,0,0&amp;vpa=42&amp;vtp=1&amp;vaab=1&amp;bbb=1"/>
          <p:cNvSpPr/>
          <p:nvPr/>
        </p:nvSpPr>
        <p:spPr>
          <a:xfrm>
            <a:off x="549815" y="34349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放大镜</a:t>
            </a:r>
            <a:endParaRPr lang="en-US" altLang="zh-CN" sz="2800" dirty="0"/>
          </a:p>
        </p:txBody>
      </p:sp>
      <p:sp>
        <p:nvSpPr>
          <p:cNvPr id="5" name="QB_6_AN.68_1#a9922315f.blank?vaa=1&amp;vcp=1&amp;vis=1&amp;pid=2cf3e8295&amp;color=0,0,0&amp;vpa=43&amp;vtp=1&amp;vaab=1&amp;bbb=1"/>
          <p:cNvSpPr/>
          <p:nvPr/>
        </p:nvSpPr>
        <p:spPr>
          <a:xfrm>
            <a:off x="2327814" y="34349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显微镜</a:t>
            </a:r>
            <a:endParaRPr lang="en-US" altLang="zh-CN" sz="2800" dirty="0"/>
          </a:p>
        </p:txBody>
      </p:sp>
      <p:sp>
        <p:nvSpPr>
          <p:cNvPr id="6" name="QB_6_AN.69_1#a9922315f.blank?vaa=1&amp;vcp=1&amp;vis=1&amp;pid=2cf3e8295&amp;color=0,0,0&amp;vpa=44&amp;vtp=1&amp;vaab=1&amp;bbb=1"/>
          <p:cNvSpPr/>
          <p:nvPr/>
        </p:nvSpPr>
        <p:spPr>
          <a:xfrm>
            <a:off x="4105815" y="34349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望远镜</a:t>
            </a:r>
            <a:endParaRPr lang="en-US" altLang="zh-CN" sz="2800" dirty="0"/>
          </a:p>
        </p:txBody>
      </p:sp>
      <p:sp>
        <p:nvSpPr>
          <p:cNvPr id="7" name="QB_6_AN.70_1#a9922315f.blank?vaa=1&amp;vcp=1&amp;vis=1&amp;pid=2cf3e8295&amp;color=0,0,0&amp;vpa=45&amp;vtp=1&amp;vaab=1&amp;bbb=1"/>
          <p:cNvSpPr/>
          <p:nvPr/>
        </p:nvSpPr>
        <p:spPr>
          <a:xfrm>
            <a:off x="2683414" y="40826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目的</a:t>
            </a:r>
            <a:endParaRPr lang="en-US" altLang="zh-CN" sz="2800" dirty="0"/>
          </a:p>
        </p:txBody>
      </p:sp>
      <p:sp>
        <p:nvSpPr>
          <p:cNvPr id="8" name="QB_6_AN.71_1#a9922315f.blank?vaa=1&amp;vcp=1&amp;vis=1&amp;pid=2cf3e8295&amp;color=0,0,0&amp;vpa=46&amp;vtp=1&amp;vaab=1&amp;bbb=1"/>
          <p:cNvSpPr/>
          <p:nvPr/>
        </p:nvSpPr>
        <p:spPr>
          <a:xfrm>
            <a:off x="1261015" y="470935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野外自然</a:t>
            </a:r>
            <a:endParaRPr lang="en-US" altLang="zh-CN" sz="2800" dirty="0"/>
          </a:p>
        </p:txBody>
      </p:sp>
      <p:sp>
        <p:nvSpPr>
          <p:cNvPr id="9" name="QB_6_AN.72_1#a9922315f.blank?vaa=1&amp;vcp=1&amp;vis=1&amp;pid=2cf3e8295&amp;color=0,0,0&amp;vpa=47&amp;vtp=1&amp;vaab=1&amp;bbb=1"/>
          <p:cNvSpPr/>
          <p:nvPr/>
        </p:nvSpPr>
        <p:spPr>
          <a:xfrm>
            <a:off x="8017414" y="4709350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不施加任何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3_1#06fa93d74?vaa=1&amp;vcp=1&amp;vis=1&amp;pid=2cf3e8295&amp;color=0,0,0&amp;mp=1&amp;vtp=1&amp;vaab=1&amp;bt=1&amp;bbb=1&amp;hb=1"/>
          <p:cNvSpPr/>
          <p:nvPr/>
        </p:nvSpPr>
        <p:spPr>
          <a:xfrm>
            <a:off x="539496" y="90347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（2）实验法：实验法是现代生物学研究的重要方法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；利用特定的材料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和器具通过有目的、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的操作、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记录和分析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科学结论；主要包括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06fa93d74.blank?vaa=1&amp;vcp=1&amp;vis=1&amp;pid=2cf3e8295&amp;color=0,0,0&amp;mp=1&amp;vpa=48&amp;vtp=1&amp;vaab=1&amp;bbb=1"/>
          <p:cNvSpPr/>
          <p:nvPr/>
        </p:nvSpPr>
        <p:spPr>
          <a:xfrm>
            <a:off x="3750215" y="1520698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有步骤</a:t>
            </a:r>
            <a:endParaRPr lang="en-US" altLang="zh-CN" sz="2800" dirty="0"/>
          </a:p>
        </p:txBody>
      </p:sp>
      <p:sp>
        <p:nvSpPr>
          <p:cNvPr id="4" name="QB_6_AN.2_1#06fa93d74.blank?vaa=1&amp;vcp=1&amp;vis=1&amp;pid=2cf3e8295&amp;color=0,0,0&amp;mp=1&amp;vpa=49&amp;vtp=1&amp;vaab=1&amp;bbb=1"/>
          <p:cNvSpPr/>
          <p:nvPr/>
        </p:nvSpPr>
        <p:spPr>
          <a:xfrm>
            <a:off x="6595014" y="152069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</a:t>
            </a:r>
            <a:endParaRPr lang="en-US" altLang="zh-CN" sz="2800" dirty="0"/>
          </a:p>
        </p:txBody>
      </p:sp>
      <p:sp>
        <p:nvSpPr>
          <p:cNvPr id="5" name="QB_6_AN.3_1#06fa93d74.blank?vaa=1&amp;vcp=1&amp;vis=1&amp;pid=2cf3e8295&amp;color=0,0,0&amp;mp=1&amp;vpa=50&amp;vtp=1&amp;vaab=1&amp;bbb=1"/>
          <p:cNvSpPr/>
          <p:nvPr/>
        </p:nvSpPr>
        <p:spPr>
          <a:xfrm>
            <a:off x="549815" y="214744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验证</a:t>
            </a:r>
            <a:endParaRPr lang="en-US" altLang="zh-CN" sz="2800" dirty="0"/>
          </a:p>
        </p:txBody>
      </p:sp>
      <p:sp>
        <p:nvSpPr>
          <p:cNvPr id="6" name="QB_6_AN.4_1#06fa93d74.blank?vaa=1&amp;vcp=1&amp;vis=1&amp;pid=2cf3e8295&amp;color=0,0,0&amp;mp=1&amp;vpa=51&amp;vtp=1&amp;vaab=1&amp;bbb=1"/>
          <p:cNvSpPr/>
          <p:nvPr/>
        </p:nvSpPr>
        <p:spPr>
          <a:xfrm>
            <a:off x="4817015" y="214744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对照</a:t>
            </a:r>
            <a:endParaRPr lang="en-US" altLang="zh-CN" sz="2800" dirty="0"/>
          </a:p>
        </p:txBody>
      </p:sp>
      <p:sp>
        <p:nvSpPr>
          <p:cNvPr id="7" name="QB_6_AN.5_1#06fa93d74.blank?vaa=1&amp;vcp=1&amp;vis=1&amp;pid=2cf3e8295&amp;color=0,0,0&amp;mp=1&amp;vpa=52&amp;vtp=1&amp;vaab=1&amp;bbb=1"/>
          <p:cNvSpPr/>
          <p:nvPr/>
        </p:nvSpPr>
        <p:spPr>
          <a:xfrm>
            <a:off x="6950614" y="214744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模拟</a:t>
            </a:r>
            <a:endParaRPr lang="en-US" altLang="zh-CN" sz="2800" dirty="0"/>
          </a:p>
        </p:txBody>
      </p:sp>
      <p:sp>
        <p:nvSpPr>
          <p:cNvPr id="8" name="QB_6_BD.79_1#592898bec?vaa=1&amp;vcp=1&amp;vis=1&amp;pid=2cf3e8295&amp;color=0,0,0&amp;vtp=1&amp;vaab=1&amp;bbb=1&amp;hb=1"/>
          <p:cNvSpPr/>
          <p:nvPr/>
        </p:nvSpPr>
        <p:spPr>
          <a:xfrm>
            <a:off x="539496" y="282721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（3）调查法：调查是科学探究常用的方法之一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；调查时首先要明确调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和调查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，制订合理的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；有时因为调查的范围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很大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，不可能逐一调查时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，就要选取一部分调查对象作为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。调查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过程中要如实记录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。对调查的结果要进行整理和分析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，有时还要用数学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方法进行统计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6_AN.80_1#592898bec.blank?vaa=1&amp;vcp=1&amp;vis=1&amp;pid=2cf3e8295&amp;color=0,0,0&amp;vpa=53&amp;vtp=1&amp;vaab=1&amp;bbb=1"/>
          <p:cNvSpPr/>
          <p:nvPr/>
        </p:nvSpPr>
        <p:spPr>
          <a:xfrm>
            <a:off x="905415" y="344443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目的</a:t>
            </a:r>
            <a:endParaRPr lang="en-US" altLang="zh-CN" sz="2800" dirty="0"/>
          </a:p>
        </p:txBody>
      </p:sp>
      <p:sp>
        <p:nvSpPr>
          <p:cNvPr id="10" name="QB_6_AN.81_1#592898bec.blank?vaa=1&amp;vcp=1&amp;vis=1&amp;pid=2cf3e8295&amp;color=0,0,0&amp;vpa=54&amp;vtp=1&amp;vaab=1&amp;bbb=1"/>
          <p:cNvSpPr/>
          <p:nvPr/>
        </p:nvSpPr>
        <p:spPr>
          <a:xfrm>
            <a:off x="3039014" y="344443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对象</a:t>
            </a:r>
            <a:endParaRPr lang="en-US" altLang="zh-CN" sz="2800" dirty="0"/>
          </a:p>
        </p:txBody>
      </p:sp>
      <p:sp>
        <p:nvSpPr>
          <p:cNvPr id="11" name="QB_6_AN.82_1#592898bec.blank?vaa=1&amp;vcp=1&amp;vis=1&amp;pid=2cf3e8295&amp;color=0,0,0&amp;vpa=55&amp;vtp=1&amp;vaab=1&amp;bbb=1"/>
          <p:cNvSpPr/>
          <p:nvPr/>
        </p:nvSpPr>
        <p:spPr>
          <a:xfrm>
            <a:off x="6239415" y="344443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调查方案</a:t>
            </a:r>
            <a:endParaRPr lang="en-US" altLang="zh-CN" sz="2800" dirty="0"/>
          </a:p>
        </p:txBody>
      </p:sp>
      <p:sp>
        <p:nvSpPr>
          <p:cNvPr id="12" name="QB_6_AN.83_1#592898bec.blank?vaa=1&amp;vcp=1&amp;vis=1&amp;pid=2cf3e8295&amp;color=0,0,0&amp;vpa=56&amp;vtp=1&amp;vaab=1&amp;bbb=1"/>
          <p:cNvSpPr/>
          <p:nvPr/>
        </p:nvSpPr>
        <p:spPr>
          <a:xfrm>
            <a:off x="9439814" y="409213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样本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4_1#55b4a6b98?vaa=1&amp;vcp=1&amp;vis=1&amp;pid=0ea19f3ff&amp;color=0,0,0&amp;vtp=1&amp;vaab=1&amp;bt=1&amp;bbb=1"/>
          <p:cNvSpPr/>
          <p:nvPr/>
        </p:nvSpPr>
        <p:spPr>
          <a:xfrm>
            <a:off x="539496" y="12197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科学探究的基本环节</a:t>
            </a:r>
            <a:endParaRPr lang="en-US" altLang="zh-CN" sz="2800" dirty="0"/>
          </a:p>
        </p:txBody>
      </p:sp>
      <p:sp>
        <p:nvSpPr>
          <p:cNvPr id="3" name="QB_6_BD.85_1#4dbc2d3a2?vaa=1&amp;vcp=1&amp;vis=1&amp;pid=55b4a6b98&amp;color=0,0,0&amp;vtp=1&amp;vaab=1&amp;bbb=1&amp;hb=1"/>
          <p:cNvSpPr/>
          <p:nvPr/>
        </p:nvSpPr>
        <p:spPr>
          <a:xfrm>
            <a:off x="539496" y="18474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（1）实验法一般包括以下几个重要步骤：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①发现并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集与问题相关的信息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③作出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④设计实验方案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；⑤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并记录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；⑥分析实验现象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4dbc2d3a2.blank?vaa=1&amp;vcp=1&amp;vis=1&amp;pid=55b4a6b98&amp;color=0,0,0&amp;vpa=57&amp;vtp=1&amp;vaab=1&amp;bbb=1"/>
          <p:cNvSpPr/>
          <p:nvPr/>
        </p:nvSpPr>
        <p:spPr>
          <a:xfrm>
            <a:off x="8550814" y="181692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提出问题</a:t>
            </a:r>
            <a:endParaRPr lang="en-US" altLang="zh-CN" sz="2800" dirty="0"/>
          </a:p>
        </p:txBody>
      </p:sp>
      <p:sp>
        <p:nvSpPr>
          <p:cNvPr id="5" name="QB_6_AN.2_1#4dbc2d3a2.blank?vaa=1&amp;vcp=1&amp;vis=1&amp;pid=55b4a6b98&amp;color=0,0,0&amp;vpa=58&amp;vtp=1&amp;vaab=1&amp;bbb=1"/>
          <p:cNvSpPr/>
          <p:nvPr/>
        </p:nvSpPr>
        <p:spPr>
          <a:xfrm>
            <a:off x="5172615" y="24646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</a:t>
            </a:r>
            <a:endParaRPr lang="en-US" altLang="zh-CN" sz="2800" dirty="0"/>
          </a:p>
        </p:txBody>
      </p:sp>
      <p:sp>
        <p:nvSpPr>
          <p:cNvPr id="6" name="QB_6_AN.3_1#4dbc2d3a2.blank?vaa=1&amp;vcp=1&amp;vis=1&amp;pid=55b4a6b98&amp;color=0,0,0&amp;vpa=59&amp;vtp=1&amp;vaab=1&amp;bbb=1"/>
          <p:cNvSpPr/>
          <p:nvPr/>
        </p:nvSpPr>
        <p:spPr>
          <a:xfrm>
            <a:off x="9795414" y="246462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实施实验</a:t>
            </a:r>
            <a:endParaRPr lang="en-US" altLang="zh-CN" sz="2800" dirty="0"/>
          </a:p>
        </p:txBody>
      </p:sp>
      <p:sp>
        <p:nvSpPr>
          <p:cNvPr id="7" name="QB_6_AN.4_1#4dbc2d3a2.blank?vaa=1&amp;vcp=1&amp;vis=1&amp;pid=55b4a6b98&amp;color=0,0,0&amp;vpa=60&amp;vtp=1&amp;vaab=1&amp;bbb=1"/>
          <p:cNvSpPr/>
          <p:nvPr/>
        </p:nvSpPr>
        <p:spPr>
          <a:xfrm>
            <a:off x="5172615" y="309137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得出结论</a:t>
            </a:r>
            <a:endParaRPr lang="en-US" altLang="zh-CN" sz="2800" dirty="0"/>
          </a:p>
        </p:txBody>
      </p:sp>
      <p:sp>
        <p:nvSpPr>
          <p:cNvPr id="8" name="QB_6_BD.90_1#1b257b6b7?vaa=1&amp;vcp=1&amp;vis=1&amp;pid=55b4a6b98&amp;color=0,0,0&amp;vtp=1&amp;vaab=1&amp;bbb=1&amp;hb=1"/>
          <p:cNvSpPr/>
          <p:nvPr/>
        </p:nvSpPr>
        <p:spPr>
          <a:xfrm>
            <a:off x="539496" y="37778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（2）实验方案的要求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：需设计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实验，一般只设置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变量因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；为避免偶然性、减小误差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，还要设置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需要取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6_AN.91_1#1b257b6b7.blank?vaa=1&amp;vcp=1&amp;vis=1&amp;pid=55b4a6b98&amp;color=0,0,0&amp;vpa=61&amp;vtp=1&amp;vaab=1&amp;bbb=1"/>
          <p:cNvSpPr/>
          <p:nvPr/>
        </p:nvSpPr>
        <p:spPr>
          <a:xfrm>
            <a:off x="5350415" y="37473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对照</a:t>
            </a:r>
            <a:endParaRPr lang="en-US" altLang="zh-CN" sz="2800" dirty="0"/>
          </a:p>
        </p:txBody>
      </p:sp>
      <p:sp>
        <p:nvSpPr>
          <p:cNvPr id="10" name="QB_6_AN.92_1#1b257b6b7.blank?vaa=1&amp;vcp=1&amp;vis=1&amp;pid=55b4a6b98&amp;color=0,0,0&amp;vpa=62&amp;vtp=1&amp;vaab=1&amp;bbb=1"/>
          <p:cNvSpPr/>
          <p:nvPr/>
        </p:nvSpPr>
        <p:spPr>
          <a:xfrm>
            <a:off x="9262014" y="37473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</a:t>
            </a:r>
            <a:endParaRPr lang="en-US" altLang="zh-CN" sz="2800" dirty="0"/>
          </a:p>
        </p:txBody>
      </p:sp>
      <p:sp>
        <p:nvSpPr>
          <p:cNvPr id="11" name="QB_6_AN.93_1#1b257b6b7.blank?vaa=1&amp;vcp=1&amp;vis=1&amp;pid=55b4a6b98&amp;color=0,0,0&amp;vpa=63&amp;vtp=1&amp;vaab=1&amp;bbb=1"/>
          <p:cNvSpPr/>
          <p:nvPr/>
        </p:nvSpPr>
        <p:spPr>
          <a:xfrm>
            <a:off x="6950614" y="4395025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重复组（重复实验）</a:t>
            </a:r>
            <a:endParaRPr lang="en-US" altLang="zh-CN" sz="2800" dirty="0"/>
          </a:p>
        </p:txBody>
      </p:sp>
      <p:sp>
        <p:nvSpPr>
          <p:cNvPr id="12" name="QB_6_AN.94_1#1b257b6b7.blank?vaa=1&amp;vcp=1&amp;vis=1&amp;pid=55b4a6b98&amp;color=0,0,0&amp;vpa=64&amp;vtp=1&amp;vaab=1&amp;bbb=1"/>
          <p:cNvSpPr/>
          <p:nvPr/>
        </p:nvSpPr>
        <p:spPr>
          <a:xfrm>
            <a:off x="1616614" y="502177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1dc3ce60?vcp=1&amp;pid=17c049169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5_BD.95_1#13d9dc685?sp=1&amp;vaa=1&amp;vcp=1&amp;vis=1&amp;pid=21dc3ce6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探究光对鼠妇生活的影响</a:t>
            </a:r>
            <a:endParaRPr lang="en-US" altLang="zh-CN" sz="2800" dirty="0"/>
          </a:p>
        </p:txBody>
      </p:sp>
      <p:sp>
        <p:nvSpPr>
          <p:cNvPr id="4" name="QO_5_BD.95_2#13d9dc685?sp=1&amp;vaa=1&amp;vcp=1&amp;vis=1&amp;pid=21dc3ce60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（1）提出问题：光会影响鼠妇的生活吗？</a:t>
            </a:r>
            <a:endParaRPr lang="en-US" altLang="zh-CN" sz="2800" dirty="0"/>
          </a:p>
        </p:txBody>
      </p:sp>
      <p:sp>
        <p:nvSpPr>
          <p:cNvPr id="5" name="QB_6_BD.96_1#a43094975?vaa=1&amp;vcp=1&amp;vis=1&amp;pid=13d9dc685&amp;color=0,0,0&amp;vtp=1&amp;vaab=1&amp;bbb=1"/>
          <p:cNvSpPr/>
          <p:nvPr/>
        </p:nvSpPr>
        <p:spPr>
          <a:xfrm>
            <a:off x="539496" y="25218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作出假设：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_1#a43094975.blank?vaa=1&amp;vcp=1&amp;vis=1&amp;pid=13d9dc685&amp;color=0,0,0&amp;vpa=65&amp;vtp=1&amp;vaab=1&amp;bbb=1"/>
          <p:cNvSpPr/>
          <p:nvPr/>
        </p:nvSpPr>
        <p:spPr>
          <a:xfrm>
            <a:off x="3216815" y="2470449"/>
            <a:ext cx="4881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光会（不会）影响鼠妇的生活</a:t>
            </a:r>
            <a:endParaRPr lang="en-US" altLang="zh-CN" sz="2800" dirty="0"/>
          </a:p>
        </p:txBody>
      </p:sp>
      <p:sp>
        <p:nvSpPr>
          <p:cNvPr id="7" name="QO_6_BD.98_1#8753d9e99?vaa=1&amp;vcp=1&amp;vis=1&amp;pid=13d9dc685&amp;color=0,0,0&amp;vtp=1&amp;vaab=1&amp;bbb=1"/>
          <p:cNvSpPr/>
          <p:nvPr/>
        </p:nvSpPr>
        <p:spPr>
          <a:xfrm>
            <a:off x="539496" y="31435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（3）制订计划。</a:t>
            </a:r>
            <a:endParaRPr lang="en-US" altLang="zh-CN" sz="2800" dirty="0"/>
          </a:p>
        </p:txBody>
      </p:sp>
      <p:sp>
        <p:nvSpPr>
          <p:cNvPr id="8" name="QB_7_BD.99_1#5e77a6c18?vaa=1&amp;vcp=1&amp;vis=1&amp;pid=8753d9e99&amp;color=0,0,0&amp;vtp=1&amp;vaab=1&amp;bbb=1&amp;hb=1"/>
          <p:cNvSpPr/>
          <p:nvPr/>
        </p:nvSpPr>
        <p:spPr>
          <a:xfrm>
            <a:off x="539496" y="37730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①设置对照：在铁盘内放一些湿土，以横轴中线为界，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一侧盖上玻璃板，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一侧盖上黑纸板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，形成明亮与阴暗的两种环境，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设置好本实验的变量：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100_1#5e77a6c18.blank?vaa=1&amp;vcp=1&amp;vis=1&amp;pid=8753d9e99&amp;color=0,0,0&amp;vpa=66&amp;vtp=1&amp;vaab=1&amp;bbb=1"/>
          <p:cNvSpPr/>
          <p:nvPr/>
        </p:nvSpPr>
        <p:spPr>
          <a:xfrm>
            <a:off x="549815" y="501698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848ac4ce5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848ac4ce5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1_1#ae49aaffa?vaa=1&amp;vcp=1&amp;vis=1&amp;pid=8753d9e99&amp;color=0,0,0&amp;mp=1&amp;vtp=1&amp;vaab=1&amp;bt=1&amp;bbb=1&amp;hb=1"/>
          <p:cNvSpPr/>
          <p:nvPr/>
        </p:nvSpPr>
        <p:spPr>
          <a:xfrm>
            <a:off x="539496" y="22407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②控制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10只生长状况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的鼠妇平均分为两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，分别放入铁盘两侧的中央。</a:t>
            </a:r>
            <a:endParaRPr lang="en-US" altLang="zh-CN" sz="2800" dirty="0"/>
          </a:p>
        </p:txBody>
      </p:sp>
      <p:sp>
        <p:nvSpPr>
          <p:cNvPr id="3" name="QB_7_AN.1_1#ae49aaffa.blank?vaa=1&amp;vcp=1&amp;vis=1&amp;pid=8753d9e99&amp;color=0,0,0&amp;mp=1&amp;vpa=67&amp;vtp=1&amp;vaab=1&amp;bbb=1"/>
          <p:cNvSpPr/>
          <p:nvPr/>
        </p:nvSpPr>
        <p:spPr>
          <a:xfrm>
            <a:off x="1616614" y="221027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单一</a:t>
            </a:r>
            <a:endParaRPr lang="en-US" altLang="zh-CN" sz="2800" dirty="0"/>
          </a:p>
        </p:txBody>
      </p:sp>
      <p:sp>
        <p:nvSpPr>
          <p:cNvPr id="4" name="QB_7_AN.2_1#ae49aaffa.blank?vaa=1&amp;vcp=1&amp;vis=1&amp;pid=8753d9e99&amp;color=0,0,0&amp;mp=1&amp;vpa=68&amp;vtp=1&amp;vaab=1&amp;bbb=1"/>
          <p:cNvSpPr/>
          <p:nvPr/>
        </p:nvSpPr>
        <p:spPr>
          <a:xfrm>
            <a:off x="6239415" y="2210276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相似（相同）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7_BD#63175664e?vcp=1&amp;vis=1&amp;pid=8753d9e99&amp;color=0,0,0&amp;vtp=1&amp;vaab=1&amp;bbb=1&amp;hb=1"/>
              <p:cNvSpPr/>
              <p:nvPr/>
            </p:nvSpPr>
            <p:spPr>
              <a:xfrm>
                <a:off x="539496" y="344255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③观察记录：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后，每隔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统计1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次明亮处和阴暗处鼠妇的数量，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共统计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7_BD#63175664e?vcp=1&amp;vis=1&amp;pid=8753d9e9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42557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1345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af0ea2d6?sp=1&amp;vcp=1&amp;vis=1&amp;pid=13d9dc685&amp;color=0,0,0&amp;vtp=1&amp;vaab=1&amp;bt=1&amp;bbb=1"/>
          <p:cNvSpPr/>
          <p:nvPr/>
        </p:nvSpPr>
        <p:spPr>
          <a:xfrm>
            <a:off x="539496" y="12110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（4）实施计划：仔细观察、认真记录。</a:t>
            </a:r>
            <a:endParaRPr lang="en-US" altLang="zh-CN" sz="2800" dirty="0"/>
          </a:p>
        </p:txBody>
      </p:sp>
      <p:sp>
        <p:nvSpPr>
          <p:cNvPr id="3" name="QB_6_BD.104_1#da9f3357a?vaa=1&amp;vcp=1&amp;vis=1&amp;pid=13d9dc685&amp;color=0,0,0&amp;vtp=1&amp;vaab=1&amp;bbb=1&amp;hb=1"/>
          <p:cNvSpPr/>
          <p:nvPr/>
        </p:nvSpPr>
        <p:spPr>
          <a:xfrm>
            <a:off x="539496" y="18433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（5）得出结论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：分别计算出明亮处和阴暗处鼠妇数目的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值，根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据实验现象，得出的实验结论是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da9f3357a.blank?vaa=1&amp;vcp=1&amp;vis=1&amp;pid=13d9dc685&amp;color=0,0,0&amp;vpa=69&amp;vtp=1&amp;vaab=1&amp;bbb=1"/>
          <p:cNvSpPr/>
          <p:nvPr/>
        </p:nvSpPr>
        <p:spPr>
          <a:xfrm>
            <a:off x="9262014" y="181286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平均</a:t>
            </a:r>
            <a:endParaRPr lang="en-US" altLang="zh-CN" sz="2800" dirty="0"/>
          </a:p>
        </p:txBody>
      </p:sp>
      <p:sp>
        <p:nvSpPr>
          <p:cNvPr id="5" name="QB_6_AN.2_1#da9f3357a.blank?vaa=1&amp;vcp=1&amp;vis=1&amp;pid=13d9dc685&amp;color=0,0,0&amp;vpa=70&amp;vtp=1&amp;vaab=1&amp;bbb=1&amp;hb=1"/>
          <p:cNvSpPr/>
          <p:nvPr/>
        </p:nvSpPr>
        <p:spPr>
          <a:xfrm>
            <a:off x="539496" y="2460561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光会影响鼠妇的生活，鼠妇喜欢生活在阴暗潮湿的地方</a:t>
            </a:r>
            <a:endParaRPr lang="en-US" altLang="zh-CN" sz="2800" dirty="0"/>
          </a:p>
        </p:txBody>
      </p:sp>
      <p:sp>
        <p:nvSpPr>
          <p:cNvPr id="6" name="QB_6_BD.107_1#e940590b3?sp=1&amp;vaa=1&amp;vcp=1&amp;vis=1&amp;pid=13d9dc685&amp;color=0,0,0&amp;vtp=1&amp;vaab=1&amp;bbb=1&amp;hb=1"/>
          <p:cNvSpPr/>
          <p:nvPr/>
        </p:nvSpPr>
        <p:spPr>
          <a:xfrm>
            <a:off x="539496" y="37737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（6）表达、交流：实验材料的数量不能太少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、计算各小组获得数据的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平均值，目的都是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实验结束后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将鼠妇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108_1#e940590b3.blank?vaa=1&amp;vcp=1&amp;vis=1&amp;pid=13d9dc685&amp;color=0,0,0&amp;vpa=71&amp;vtp=1&amp;vaab=1&amp;bbb=1"/>
          <p:cNvSpPr/>
          <p:nvPr/>
        </p:nvSpPr>
        <p:spPr>
          <a:xfrm>
            <a:off x="3394615" y="4390961"/>
            <a:ext cx="4525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避免偶然性，减小实验误差</a:t>
            </a:r>
            <a:endParaRPr lang="en-US" altLang="zh-CN" sz="2800" dirty="0"/>
          </a:p>
        </p:txBody>
      </p:sp>
      <p:sp>
        <p:nvSpPr>
          <p:cNvPr id="8" name="QB_6_AN.109_1#e940590b3.blank?vaa=1&amp;vcp=1&amp;vis=1&amp;pid=13d9dc685&amp;color=0,0,0&amp;vpa=72&amp;vtp=1&amp;vaab=1&amp;bbb=1"/>
          <p:cNvSpPr/>
          <p:nvPr/>
        </p:nvSpPr>
        <p:spPr>
          <a:xfrm>
            <a:off x="4821777" y="5017706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放回大自然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b4037132f.fixed?vcp=1&amp;pid=dd535f6c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认识生命</a:t>
            </a:r>
            <a:endParaRPr lang="en-US" altLang="zh-CN" sz="4000" dirty="0"/>
          </a:p>
        </p:txBody>
      </p:sp>
      <p:sp>
        <p:nvSpPr>
          <p:cNvPr id="3" name="C_3_BD#b4037132f.fixed?vcp=1&amp;pid=dd535f6c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10_1#e2980a9cc?vaa=1&amp;vcp=1&amp;vis=1&amp;pid=b4037132f&amp;color=0,0,0&amp;vtp=1&amp;vaab=1&amp;bt=1&amp;bbb=1&amp;hb=1"/>
          <p:cNvSpPr/>
          <p:nvPr/>
        </p:nvSpPr>
        <p:spPr>
          <a:xfrm>
            <a:off x="539496" y="54271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湖南长沙·中考）在问天实验舱内，水稻种子萌发时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向含有水的土壤生长。这体现了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10_2#e2980a9cc.choices?vaa=1&amp;vcp=1&amp;vis=1&amp;pid=b4037132f&amp;color=0,0,0&amp;vtp=1&amp;vaab=1&amp;bbb=1"/>
          <p:cNvSpPr/>
          <p:nvPr/>
        </p:nvSpPr>
        <p:spPr>
          <a:xfrm>
            <a:off x="539496" y="182573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.生物能生长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.生物能繁殖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C.生物能进行新陈代谢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.生物有应激性</a:t>
            </a:r>
            <a:endParaRPr lang="en-US" altLang="zh-CN" sz="2800" dirty="0"/>
          </a:p>
        </p:txBody>
      </p:sp>
      <p:sp>
        <p:nvSpPr>
          <p:cNvPr id="3" name="QC_4_EX.1_1#e2980a9cc?vaa=1&amp;vcp=1&amp;vis=1&amp;pid=b4037132f&amp;color=0,0,0&amp;mp=1&amp;vtp=1&amp;vaab=1&amp;bt=1&amp;bbb=1&amp;hb=1"/>
          <p:cNvSpPr/>
          <p:nvPr/>
        </p:nvSpPr>
        <p:spPr>
          <a:xfrm>
            <a:off x="539496" y="316679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生物的特征：生物有应激性；生物能生长；生物能繁殖；生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物能进行新陈代谢；等等。在问天实验舱内，水稻种子萌发时，根会向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含有水的土壤生长。这体现了生物（水稻）能对外界刺激（水）作出规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律性反应，属于应激性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4_AN.2_1#e2980a9cc?vaa=1&amp;vcp=1&amp;vis=1&amp;pid=b4037132f&amp;color=0,0,0&amp;vtp=1&amp;vaab=1&amp;bbb=1"/>
          <p:cNvSpPr/>
          <p:nvPr/>
        </p:nvSpPr>
        <p:spPr>
          <a:xfrm>
            <a:off x="5582933" y="1229768"/>
            <a:ext cx="102308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14_1#c8a36b331?vaa=1&amp;vcp=1&amp;vis=1&amp;pid=b4037132f&amp;color=0,0,0&amp;vtp=1&amp;vaab=1&amp;bt=1&amp;bbb=1&amp;hb=1"/>
          <p:cNvSpPr/>
          <p:nvPr/>
        </p:nvSpPr>
        <p:spPr>
          <a:xfrm>
            <a:off x="539496" y="826714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湖南长沙·中考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稻花香里说丰年，听取蛙声一片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诗中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描述的生态系统是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14_2#c8a36b331.choices?vaa=1&amp;vcp=1&amp;vis=1&amp;pid=b4037132f&amp;color=0,0,0&amp;vtp=1&amp;vaab=1&amp;bbb=1"/>
          <p:cNvSpPr/>
          <p:nvPr/>
        </p:nvSpPr>
        <p:spPr>
          <a:xfrm>
            <a:off x="539496" y="21019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.草原生态系统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B.森林生态系统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C.农田生态系统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.海洋生态系统</a:t>
            </a:r>
            <a:endParaRPr lang="en-US" altLang="zh-CN" sz="2800" dirty="0"/>
          </a:p>
        </p:txBody>
      </p:sp>
      <p:sp>
        <p:nvSpPr>
          <p:cNvPr id="3" name="QC_4_EX.1_1#c8a36b331?vaa=1&amp;vcp=1&amp;vis=1&amp;pid=b4037132f&amp;color=0,0,0&amp;mp=1&amp;vtp=1&amp;vaab=1&amp;bt=1&amp;bbb=1&amp;hb=1"/>
          <p:cNvSpPr/>
          <p:nvPr/>
        </p:nvSpPr>
        <p:spPr>
          <a:xfrm>
            <a:off x="539496" y="280806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农田生态系统是人工建立的生态系统，其主要特点是人的作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用非常关键，人们种植的各种农作物是这一生态系统的主要成员。农田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中的动植物种类较少，群落的结构单一，食物链单一且不完善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4_AN.2_1#c8a36b331?vaa=1&amp;vcp=1&amp;vis=1&amp;pid=b4037132f&amp;color=0,0,0&amp;vtp=1&amp;vaab=1&amp;bbb=1"/>
          <p:cNvSpPr/>
          <p:nvPr/>
        </p:nvSpPr>
        <p:spPr>
          <a:xfrm>
            <a:off x="3128821" y="1505382"/>
            <a:ext cx="15670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18_1#e9161aa91?vaa=1&amp;vcp=1&amp;vis=1&amp;pid=b4037132f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下列关于生物与环境的叙述，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118_2#e9161aa91.choices?vaa=1&amp;vcp=1&amp;vis=1&amp;pid=b4037132f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A.生态环境是指生物生活的地点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.生态因素影响生物的形态、生理和分布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.生物能影响和改变环境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.生态因素分为生物因素和非生物因素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e9161aa91?vaa=1&amp;vcp=1&amp;vis=1&amp;pid=b4037132f&amp;color=0,0,0&amp;mp=1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生态环境不仅是指生物生活的地点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，还包括存在于生物周围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的各种影响因素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，A错误。环境中影响生物形态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、生理和分布的因素称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为生态因素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，B正确。生物必须适应环境才能生存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，生物在适应环境的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，也影响和改变着环境，C正确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。生态因素可以分为非生物因素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阳光、空气等）和生物因素（影响某种生物生活的其他生物）。</a:t>
            </a:r>
            <a:endParaRPr lang="en-US" altLang="zh-CN" sz="2800" dirty="0"/>
          </a:p>
        </p:txBody>
      </p:sp>
      <p:sp>
        <p:nvSpPr>
          <p:cNvPr id="3" name="QC_4_AN.2_1#e9161aa91?vaa=1&amp;vcp=1&amp;vis=1&amp;pid=b4037132f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22_1#6a7c0f451?vaa=1&amp;vcp=1&amp;vis=1&amp;pid=b4037132f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创新题·科普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电影《流浪地球Ⅱ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》讲述的是发生在未来的科幻故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——太阳迅速膨胀，人类集结全球之力，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建造了一万台行星发动机，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将地球推离轨道并在宇宙中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“流浪”，寻找新家园。该影片提醒我们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物圈是人类赖以生存的家园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下列叙述错误的是(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122_2#6a7c0f451.choices?vaa=1&amp;vcp=1&amp;vis=1&amp;pid=b4037132f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A.生物圈中的能量最终来源于太阳能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.生物圈是由地球上全部的生物及其生活环境构成的统一整体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.生物圈是地球上最大的生态系统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.生物圈的范围是大气圈的全部、水圈的大部、岩石圈的表面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6a7c0f451?vaa=1&amp;vcp=1&amp;vis=1&amp;pid=b4037132f&amp;color=0,0,0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生物圈就是生物与环境构成的一个统一的整体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，它包括了地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球上所有的生物及其生存的全部环境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，因此生物圈是一个生态系统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且是地球上最大的生态系统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。生物圈是厚度为20千米左右的圈层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，包括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大气圈的下层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、整个水圈和岩石圈的上层，D错误。</a:t>
            </a:r>
            <a:endParaRPr lang="en-US" altLang="zh-CN" sz="2800" dirty="0"/>
          </a:p>
        </p:txBody>
      </p:sp>
      <p:sp>
        <p:nvSpPr>
          <p:cNvPr id="3" name="QC_4_AN.2_1#6a7c0f451?vaa=1&amp;vcp=1&amp;vis=1&amp;pid=b4037132f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26_1#40631bb14?vaa=1&amp;vcp=1&amp;vis=1&amp;pid=b4037132f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创新题·生活实践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我国荔枝的主产区是广西、广东、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浙江等地。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荔枝已有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000多年的种植历史。主要品种有妃子笑、桂味、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鸡嘴荔、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、三月红、兰竹、状元红等。灵山荔枝、麻垌荔枝、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香山鸡嘴荔、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藤县江口荔分别被批准为中国国家地理标志产品。荔枝的品种多样实质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上体现了生物多样性中的(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126_2#40631bb14.choices?vaa=1&amp;vcp=1&amp;vis=1&amp;pid=b4037132f&amp;color=0,0,0&amp;vtp=1&amp;vaab=1&amp;bbb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.遗传多样性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.生物种类多样性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C.环境多样性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.生态系统多样性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ddd29354.fixed?vcp=1&amp;pid=dd535f6c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认识生命</a:t>
            </a:r>
            <a:endParaRPr lang="en-US" altLang="zh-CN" sz="4000" dirty="0"/>
          </a:p>
        </p:txBody>
      </p:sp>
      <p:sp>
        <p:nvSpPr>
          <p:cNvPr id="3" name="C_3_BD#3ddd29354.fixed?vcp=1&amp;pid=dd535f6c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40631bb14?vaa=1&amp;vcp=1&amp;vis=1&amp;pid=b4037132f&amp;color=0,0,0&amp;vtp=1&amp;vaab=1&amp;bt=1&amp;bbb=1&amp;hb=1"/>
              <p:cNvSpPr/>
              <p:nvPr/>
            </p:nvSpPr>
            <p:spPr>
              <a:xfrm>
                <a:off x="539496" y="1578832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思路点拨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遗传多样性是指同物种的种内个体或种群间的基因变化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物种之间的基因组成差别很大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，同种生物之间的基因组成也有差别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个物种都是一个独特的基因库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，基因多样性决定了物种多样性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，物种多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样性实质上是基因多样性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。荔枝是一个物种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，故荔枝品种多样性实质上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体现了基因多样性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，故A正确，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BCD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40631bb14?vaa=1&amp;vcp=1&amp;vis=1&amp;pid=b4037132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8832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1780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40631bb14?vaa=1&amp;vcp=1&amp;vis=1&amp;pid=b4037132f&amp;color=0,0,0&amp;vtp=1&amp;vaab=1&amp;bbb=1"/>
          <p:cNvSpPr/>
          <p:nvPr/>
        </p:nvSpPr>
        <p:spPr>
          <a:xfrm>
            <a:off x="539496" y="47121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18f221ed.fixed?vcp=1&amp;pid=dd535f6c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认识生命</a:t>
            </a:r>
            <a:endParaRPr lang="en-US" altLang="zh-CN" sz="4000" dirty="0"/>
          </a:p>
        </p:txBody>
      </p:sp>
      <p:sp>
        <p:nvSpPr>
          <p:cNvPr id="3" name="C_3_BD#418f221ed.fixed?vcp=1&amp;pid=dd535f6c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193a192a?vcp=1&amp;pid=418f221e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130_1#e02735310?vaa=1&amp;vcp=1&amp;vis=1&amp;pid=c193a192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（江苏宿迁·中考）含羞草受到触碰后，叶子会合拢，这一现象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主要体现的生物特征是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131_1#e02735310.bracket?vaa=1&amp;vcp=1&amp;vis=1&amp;pid=c193a192a&amp;color=0,0,0&amp;vpa=78&amp;vtp=1&amp;vaab=1"/>
          <p:cNvSpPr/>
          <p:nvPr/>
        </p:nvSpPr>
        <p:spPr>
          <a:xfrm>
            <a:off x="43725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30_2#e02735310.choices?vaa=1&amp;vcp=1&amp;vis=1&amp;pid=c193a192a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.生物能繁殖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.生物能生长、发育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C.生物有应激性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.生物能进行新陈代谢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132_1#7b55928ac?vaa=1&amp;vcp=1&amp;vis=1&amp;pid=c193a192a&amp;color=0,0,0&amp;vtp=1&amp;vaab=1&amp;bt=1&amp;bbb=1&amp;hb=1"/>
              <p:cNvSpPr/>
              <p:nvPr/>
            </p:nvSpPr>
            <p:spPr>
              <a:xfrm>
                <a:off x="539496" y="120446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广西实验种植了多年生水稻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，多年生水稻在适宜地区种植一次可连续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免耕收获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3∼4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，下列相关生命现象与对应的生物基本特征不相符的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132_1#7b55928ac?vaa=1&amp;vcp=1&amp;vis=1&amp;pid=c193a192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446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7" r="3" b="-3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133_1#7b55928ac.bracket?vaa=1&amp;vcp=1&amp;vis=1&amp;pid=c193a192a&amp;color=0,0,0&amp;vpa=79&amp;vtp=1&amp;vaab=1"/>
          <p:cNvSpPr/>
          <p:nvPr/>
        </p:nvSpPr>
        <p:spPr>
          <a:xfrm>
            <a:off x="1172115" y="24865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32_2#7b55928ac.choices?vaa=1&amp;vcp=1&amp;vis=1&amp;pid=c193a192a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A.水稻的茎中空——生物需要呼吸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.水稻季末落叶——生物能进行新陈代谢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.草盛则稻苗稀——生物有应激性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.腋芽来年再生——生物能生长和繁殖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4_1#890a88584?vaa=1&amp;vcp=1&amp;vis=1&amp;pid=c193a192a&amp;color=0,0,0&amp;vtp=1&amp;vaab=1&amp;bt=1&amp;bbb=1&amp;hb=1"/>
          <p:cNvSpPr/>
          <p:nvPr/>
        </p:nvSpPr>
        <p:spPr>
          <a:xfrm>
            <a:off x="539496" y="12095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（黑龙江牡丹江·中考）地球上多种多样的生物让世界更加绚丽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多彩。下列各项属于生物的是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890a88584.bracket?vaa=1&amp;vcp=1&amp;vis=1&amp;pid=c193a192a&amp;color=0,0,0&amp;vpa=80&amp;vtp=1&amp;vaab=1"/>
          <p:cNvSpPr/>
          <p:nvPr/>
        </p:nvSpPr>
        <p:spPr>
          <a:xfrm>
            <a:off x="5439315" y="18439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34_2#890a88584.choices?vaa=1&amp;vcp=1&amp;vis=1&amp;pid=c193a192a&amp;color=0,0,0&amp;vtp=1&amp;vaab=1&amp;bbb=1"/>
          <p:cNvSpPr/>
          <p:nvPr/>
        </p:nvSpPr>
        <p:spPr>
          <a:xfrm>
            <a:off x="539496" y="24925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.慢慢长大的钟乳石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.弹钢琴的机器人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C.展翅飞翔的雄鹰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.千姿百态的珊瑚</a:t>
            </a:r>
            <a:endParaRPr lang="en-US" altLang="zh-CN" sz="2800" dirty="0"/>
          </a:p>
        </p:txBody>
      </p:sp>
      <p:sp>
        <p:nvSpPr>
          <p:cNvPr id="5" name="QC_5_BD.136_1#44beedb7e?vaa=1&amp;vcp=1&amp;vis=1&amp;pid=c193a192a&amp;color=0,0,0&amp;vtp=1&amp;vaab=1&amp;bbb=1"/>
          <p:cNvSpPr/>
          <p:nvPr/>
        </p:nvSpPr>
        <p:spPr>
          <a:xfrm>
            <a:off x="539496" y="3761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杜鹃花共有900多个品种，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这充分体现了生物多样性中的(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37_1#44beedb7e.bracket?vaa=1&amp;vcp=1&amp;vis=1&amp;pid=c193a192a&amp;color=0,0,0&amp;vpa=81&amp;vtp=1&amp;vaab=1"/>
          <p:cNvSpPr/>
          <p:nvPr/>
        </p:nvSpPr>
        <p:spPr>
          <a:xfrm>
            <a:off x="9795414" y="37484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136_2#44beedb7e.choices?vaa=1&amp;vcp=1&amp;vis=1&amp;pid=c193a192a&amp;color=0,0,0&amp;vtp=1&amp;vaab=1&amp;bbb=1"/>
          <p:cNvSpPr/>
          <p:nvPr/>
        </p:nvSpPr>
        <p:spPr>
          <a:xfrm>
            <a:off x="539496" y="43912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.生态系统多样性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.物种多样性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C.数量多样性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.遗传多样性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8_1#52bbf7eb7?vaa=1&amp;vcp=1&amp;vis=1&amp;pid=c193a192a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人口普查是一项重大的国情调查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。下列选项与人口普查采用的科学方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法相同的是(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39_1#52bbf7eb7.bracket?vaa=1&amp;vcp=1&amp;vis=1&amp;pid=c193a192a&amp;color=0,0,0&amp;vpa=82&amp;vtp=1&amp;vaab=1"/>
          <p:cNvSpPr/>
          <p:nvPr/>
        </p:nvSpPr>
        <p:spPr>
          <a:xfrm>
            <a:off x="2594514" y="28091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38_2#52bbf7eb7.choices?vaa=1&amp;vcp=1&amp;vis=1&amp;pid=c193a192a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.观察人体的基本组织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.测定玉米种子的发芽率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C.探究植物对空气湿度的影响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.统计国内新冠患者治愈总数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0_1#a5e8756a8?vaa=1&amp;vcp=1&amp;vis=1&amp;pid=c193a192a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早在2013年11月，习近平总书记在党的十八届三中全会上作关于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共中央关于全面深化改革若干重大问题的决定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》的说明时指出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“山水林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田湖草是一个生命共同体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”的生态文明理念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，强调了生态系统是各种自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然要素相互依存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、统一发展的自然系统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。下列有关上述观点及生物圈的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41_1#a5e8756a8.bracket?vaa=1&amp;vcp=1&amp;vis=1&amp;pid=c193a192a&amp;color=0,0,0&amp;vpa=83&amp;vtp=1&amp;vaab=1"/>
          <p:cNvSpPr/>
          <p:nvPr/>
        </p:nvSpPr>
        <p:spPr>
          <a:xfrm>
            <a:off x="3661315" y="31318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40_2#a5e8756a8.choices?vaa=1&amp;vcp=1&amp;vis=1&amp;pid=c193a192a&amp;color=0,0,0&amp;vtp=1&amp;vaab=1&amp;bbb=1"/>
          <p:cNvSpPr/>
          <p:nvPr/>
        </p:nvSpPr>
        <p:spPr>
          <a:xfrm>
            <a:off x="539496" y="37608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A.生物圈是最大的生态系统，由地球上所有的生物构成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.生物圈是一个统一的整体，不同的生态系统相互关联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.生物圈包括大气圈的下层、整个水圈和岩石圈的上层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.我们应该科学统筹治山、治水、治林、治田、治湖和治草等工作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2_1#b572f331b?vaa=1&amp;vcp=1&amp;vis=1&amp;pid=c193a192a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科学家对蜜蜂群体的自然活动状况进行跟踪拍摄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，这种研究方法属于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43_1#b572f331b.bracket?vaa=1&amp;vcp=1&amp;vis=1&amp;pid=c193a192a&amp;color=0,0,0&amp;vpa=84&amp;vtp=1&amp;vaab=1"/>
          <p:cNvSpPr/>
          <p:nvPr/>
        </p:nvSpPr>
        <p:spPr>
          <a:xfrm>
            <a:off x="816515" y="31434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42_2#b572f331b.choices?vaa=1&amp;vcp=1&amp;vis=1&amp;pid=c193a192a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.实验法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B.观察法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C.调查法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.分类法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9f6870b4?vcp=1&amp;pid=418f221e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144_1#dbc37ae7e?vaa=1&amp;vcp=1&amp;vis=1&amp;pid=29f6870b4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下列所描述的生命现象与其实例不相符的是(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145_1#dbc37ae7e.bracket?vaa=1&amp;vcp=1&amp;vis=1&amp;pid=29f6870b4&amp;color=0,0,0&amp;vpa=85&amp;vtp=1&amp;vaab=1"/>
          <p:cNvSpPr/>
          <p:nvPr/>
        </p:nvSpPr>
        <p:spPr>
          <a:xfrm>
            <a:off x="7839614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44_2#dbc37ae7e.choices?vaa=1&amp;vcp=1&amp;vis=1&amp;pid=29f6870b4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A.生物的生命活动需要营养——螳螂捕蝉，黄雀在后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.生物有应激性——葵花朵朵向太阳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.生物能进行新陈代谢——蜻蜓点水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.生物能生长和繁殖——离离原上草，一岁一枯荣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6_1#6d857de1b?vaa=1&amp;vcp=1&amp;vis=1&amp;pid=29f6870b4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下列关于生物与非生物最本质区别的叙述，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47_1#6d857de1b.bracket?vaa=1&amp;vcp=1&amp;vis=1&amp;pid=29f6870b4&amp;color=0,0,0&amp;vpa=86&amp;vtp=1&amp;vaab=1"/>
          <p:cNvSpPr/>
          <p:nvPr/>
        </p:nvSpPr>
        <p:spPr>
          <a:xfrm>
            <a:off x="9262014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46_2#6d857de1b.choices?vaa=1&amp;vcp=1&amp;vis=1&amp;pid=29f6870b4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A.生物能动，非生物不能动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.生物能与外界环境交换物质，非生物不能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.生物有生命，非生物没有生命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.生物对环境有反应，非生物没有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5cee54885?vcp=1&amp;pid=3ddd29354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7360" y="1078992"/>
            <a:ext cx="8723376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8_1#f754c8025?vaa=1&amp;vcp=1&amp;vis=1&amp;pid=29f6870b4&amp;color=0,0,0&amp;mp=1&amp;vtp=1&amp;vaab=1&amp;bt=1&amp;bbb=1&amp;hb=1"/>
          <p:cNvSpPr/>
          <p:nvPr/>
        </p:nvSpPr>
        <p:spPr>
          <a:xfrm>
            <a:off x="539496" y="1228693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（河南·中考）风吹麦浪，稻花飘香，夏蝉低吟，鸟儿浅唱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zh-CN" altLang="en-US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千生物演绎着生命奇迹，诠释了强大而神秘的生命力量。下列选项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生命现象的是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f754c8025.bracket?vaa=1&amp;vcp=1&amp;vis=1&amp;pid=29f6870b4&amp;color=0,0,0&amp;mp=1&amp;vpa=87&amp;vtp=1&amp;vaab=1"/>
          <p:cNvSpPr/>
          <p:nvPr/>
        </p:nvSpPr>
        <p:spPr>
          <a:xfrm>
            <a:off x="2283739" y="258113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48_2#f754c8025.choices?vaa=1&amp;vcp=1&amp;vis=1&amp;pid=29f6870b4&amp;color=0,0,0&amp;vtp=1&amp;vaab=1&amp;bbb=1"/>
          <p:cNvSpPr/>
          <p:nvPr/>
        </p:nvSpPr>
        <p:spPr>
          <a:xfrm>
            <a:off x="539496" y="31446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.春日和煦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B.夏荷绽放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C.秋风送爽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.冬雪飞舞</a:t>
            </a:r>
            <a:endParaRPr lang="en-US" altLang="zh-CN" sz="2800" dirty="0"/>
          </a:p>
        </p:txBody>
      </p:sp>
      <p:sp>
        <p:nvSpPr>
          <p:cNvPr id="5" name="QC_5_BD.150_1#81a2decfa?vaa=1&amp;vcp=1&amp;vis=1&amp;pid=29f6870b4&amp;color=0,0,0&amp;vtp=1&amp;vaab=1&amp;bbb=1&amp;hb=1"/>
          <p:cNvSpPr/>
          <p:nvPr/>
        </p:nvSpPr>
        <p:spPr>
          <a:xfrm>
            <a:off x="539496" y="3774090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（吉林长春·中考）在一定的空间范围内，生物与环境所形成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一的整体叫作生态系统，地球上最大的生态系统是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AN.151_1#81a2decfa.bracket?vaa=1&amp;vcp=1&amp;vis=1&amp;pid=29f6870b4&amp;color=0,0,0&amp;vpa=88&amp;vtp=1&amp;vaab=1"/>
          <p:cNvSpPr/>
          <p:nvPr/>
        </p:nvSpPr>
        <p:spPr>
          <a:xfrm>
            <a:off x="7986784" y="44570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150_2#81a2decfa.choices?vaa=1&amp;vcp=1&amp;vis=1&amp;pid=29f6870b4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.一片森林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B.一片草原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C.一条河流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2_1#73e2dd8af?vaa=1&amp;vcp=1&amp;vis=1&amp;pid=29f6870b4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生物学是研究生命现象和生命活动规律的科学。对于人类来说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学的确太重要了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。现代农业离不开它，医药卫生离不开它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，环境保护离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不开它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，生物技术产业离不开它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经济和社会的发展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，人类文明的进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，个人生活质量的提高，都与生物学的发展息息相关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。学习生物学对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我们有着重要意义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。下列关于学习生物学意义的叙述，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53_1#73e2dd8af.bracket?vaa=1&amp;vcp=1&amp;vis=1&amp;pid=29f6870b4&amp;color=0,0,0&amp;vpa=89&amp;vtp=1&amp;vaab=1"/>
          <p:cNvSpPr/>
          <p:nvPr/>
        </p:nvSpPr>
        <p:spPr>
          <a:xfrm>
            <a:off x="10773314" y="31318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52_2#73e2dd8af.choices?vaa=1&amp;vcp=1&amp;vis=1&amp;pid=29f6870b4&amp;color=0,0,0&amp;vtp=1&amp;vaab=1&amp;bbb=1"/>
          <p:cNvSpPr/>
          <p:nvPr/>
        </p:nvSpPr>
        <p:spPr>
          <a:xfrm>
            <a:off x="539496" y="37608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A.探索生命活动规律，培养探究能力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.养成健康生活习惯，珍爱自身生命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.捕获更多珍稀动物，制作美味佳肴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.发展科学思维能力，形成科学观念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4_1#e0ccae077?vaa=1&amp;vcp=1&amp;vis=1&amp;pid=29f6870b4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从2019年到现在，我们仍然深受新冠病毒感染的影响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。这是因为病毒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会发生变异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，目前新冠病毒变异株主要有阿尔法、贝塔、德尔塔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、奥密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克戎等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这体现了生物(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55_1#e0ccae077.bracket?vaa=1&amp;vcp=1&amp;vis=1&amp;pid=29f6870b4&amp;color=0,0,0&amp;vpa=90&amp;vtp=1&amp;vaab=1"/>
          <p:cNvSpPr/>
          <p:nvPr/>
        </p:nvSpPr>
        <p:spPr>
          <a:xfrm>
            <a:off x="4372515" y="34696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54_2#e0ccae077.choices?vaa=1&amp;vcp=1&amp;vis=1&amp;pid=29f6870b4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94915" algn="l"/>
                <a:tab pos="49517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.能繁殖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B.能生长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C.能遗传和变异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.有应激性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1bbea85c?vcp=1&amp;pid=418f221e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C_5_BD.156_1#1514f563f?vaa=1&amp;vcp=1&amp;vis=1&amp;pid=71bbea85c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“花褪残红青杏小”描写了杏花花瓣脱落结出果实的现象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，体现了生物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1_1#1514f563f.bracket?vaa=1&amp;vcp=1&amp;vis=1&amp;pid=71bbea85c&amp;color=0,0,0&amp;vpa=91&amp;vtp=1&amp;vaab=1"/>
          <p:cNvSpPr/>
          <p:nvPr/>
        </p:nvSpPr>
        <p:spPr>
          <a:xfrm>
            <a:off x="8165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156_2#1514f563f.choices?vaa=1&amp;vcp=1&amp;vis=1&amp;pid=71bbea85c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.有应激性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.能进行生长和繁殖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C.能从外界获取营养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.能进行新陈代谢</a:t>
            </a:r>
            <a:endParaRPr lang="en-US" altLang="zh-CN" sz="2800" dirty="0"/>
          </a:p>
        </p:txBody>
      </p:sp>
      <p:sp>
        <p:nvSpPr>
          <p:cNvPr id="6" name="QC_5_BD.158_1#dcb896b02?vaa=1&amp;vcp=1&amp;vis=1&amp;pid=71bbea85c&amp;color=0,0,0&amp;vtp=1&amp;vaab=1&amp;bbb=1&amp;hb=1"/>
          <p:cNvSpPr/>
          <p:nvPr/>
        </p:nvSpPr>
        <p:spPr>
          <a:xfrm>
            <a:off x="539496" y="38276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“近水楼台先得月，向阳花木易为春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。”诗句中影响花木生长的非生物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5_AN.159_1#dcb896b02.bracket?vaa=1&amp;vcp=1&amp;vis=1&amp;pid=71bbea85c&amp;color=0,0,0&amp;vpa=92&amp;vtp=1&amp;vaab=1"/>
          <p:cNvSpPr/>
          <p:nvPr/>
        </p:nvSpPr>
        <p:spPr>
          <a:xfrm>
            <a:off x="1883314" y="446199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5_BD.158_2#dcb896b02.choices?vaa=1&amp;vcp=1&amp;vis=1&amp;pid=71bbea85c&amp;color=0,0,0&amp;vtp=1&amp;vaab=1&amp;bbb=1"/>
          <p:cNvSpPr/>
          <p:nvPr/>
        </p:nvSpPr>
        <p:spPr>
          <a:xfrm>
            <a:off x="539496" y="50968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.光照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B.空气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C.土壤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0_1#fc2fa22aa?vaa=1&amp;vcp=1&amp;vis=1&amp;pid=71bbea85c&amp;color=0,0,0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（吉林长春·中考）探究“花生果实大小的变异”实验中，老师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了大果实、小果实两个品种的花生。下列四个实验小组提出的取样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最科学的是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61_1#fc2fa22aa.bracket?vaa=1&amp;vcp=1&amp;vis=1&amp;pid=71bbea85c&amp;color=0,0,0&amp;vpa=93&amp;vtp=1&amp;vaab=1"/>
          <p:cNvSpPr/>
          <p:nvPr/>
        </p:nvSpPr>
        <p:spPr>
          <a:xfrm>
            <a:off x="2350974" y="252300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60_2#fc2fa22aa.choices?vaa=1&amp;vcp=1&amp;vis=1&amp;pid=71bbea85c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A.各选取大果实、小果实花生中最大的1枚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.各选取大果实、小果实花生中最小的1枚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.随机抽取大果实、小果实花生各2枚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.随机抽取大果实、小果实花生各30枚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62_1#831ec3004?htil=1&amp;vaa=1&amp;vcp=1&amp;vis=1&amp;pid=71bbea85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4435" y="635000"/>
            <a:ext cx="3292755" cy="1170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5_BD.162_2#831ec3004?htil=1&amp;sp=1&amp;vaa=1&amp;vcp=1&amp;vis=1&amp;pid=71bbea85c&amp;color=0,0,0&amp;vtp=1&amp;vaab=1&amp;bt=1&amp;bbb=1&amp;hb=1&amp;hs=1"/>
              <p:cNvSpPr/>
              <p:nvPr/>
            </p:nvSpPr>
            <p:spPr>
              <a:xfrm>
                <a:off x="539496" y="647699"/>
                <a:ext cx="7534656" cy="11900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（吉林长春·中考）某同学为探究草履虫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能否对外界刺激作出反应，在载玻片的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C_5_BD.162_2#831ec3004?htil=1&amp;sp=1&amp;vaa=1&amp;vcp=1&amp;vis=1&amp;pid=71bbea85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7699"/>
                <a:ext cx="7534656" cy="1190054"/>
              </a:xfrm>
              <a:prstGeom prst="rect">
                <a:avLst/>
              </a:prstGeom>
              <a:blipFill>
                <a:blip r:embed="rId4"/>
                <a:stretch>
                  <a:fillRect l="-2913" b="-17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163_1#831ec3004.bracket?vaa=1&amp;vcp=1&amp;vis=1&amp;pid=71bbea85c&amp;color=0,0,0&amp;vpa=94&amp;vtp=1&amp;vaab=1"/>
          <p:cNvSpPr/>
          <p:nvPr/>
        </p:nvSpPr>
        <p:spPr>
          <a:xfrm>
            <a:off x="816515" y="311981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162_3#831ec3004.choices?vaa=1&amp;vcp=1&amp;vis=1&amp;pid=71bbea85c&amp;color=0,0,0&amp;vtp=1&amp;vaab=1&amp;bbb=1&amp;hs=1"/>
              <p:cNvSpPr/>
              <p:nvPr/>
            </p:nvSpPr>
            <p:spPr>
              <a:xfrm>
                <a:off x="539496" y="3691953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A.草履虫在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之间的运动方向是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处草履虫最多，说明肉汁是有利刺激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.该实验说明草履虫能对外界刺激作出反应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.草履虫通过神经系统对外界刺激作出反应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162_3#831ec3004.choices?vaa=1&amp;vcp=1&amp;vis=1&amp;pid=71bbea85c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91953"/>
                <a:ext cx="1110996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3" r="3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162_2#831ec3004?htil=1&amp;sp=1&amp;vaa=1&amp;vcp=1&amp;vis=1&amp;pid=71bbea85c&amp;color=0,0,0&amp;vtp=1&amp;vaab=1&amp;bt=1&amp;bbb=1&amp;hb=1&amp;hs=1"/>
              <p:cNvSpPr/>
              <p:nvPr/>
            </p:nvSpPr>
            <p:spPr>
              <a:xfrm>
                <a:off x="539496" y="1837753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三处各滴一滴草履虫培养液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，将其连通，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处边缘放一粒食盐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处边缘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滴一滴肉汁，一段时间后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，实验结果如图所示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。下列相关叙述错误的是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BD.162_2#831ec3004?htil=1&amp;sp=1&amp;vaa=1&amp;vcp=1&amp;vis=1&amp;pid=71bbea85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7753"/>
                <a:ext cx="11112011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3" t="-3" r="-1692" b="-3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4_1#a5b6ae74a?vaa=1&amp;vcp=1&amp;vis=1&amp;pid=71bbea85c&amp;color=0,0,0&amp;vtp=1&amp;vaab=1&amp;bt=1&amp;bbb=1"/>
          <p:cNvSpPr/>
          <p:nvPr/>
        </p:nvSpPr>
        <p:spPr>
          <a:xfrm>
            <a:off x="539496" y="8986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“迟日江山丽，春风花草香。”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下列几个场景属于生命现象的是(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a5b6ae74a.bracket?vaa=1&amp;vcp=1&amp;vis=1&amp;pid=71bbea85c&amp;color=0,0,0&amp;vpa=95&amp;vtp=1&amp;vaab=1"/>
          <p:cNvSpPr/>
          <p:nvPr/>
        </p:nvSpPr>
        <p:spPr>
          <a:xfrm>
            <a:off x="10643139" y="88531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64_2#a5b6ae74a.choices?vaa=1&amp;vcp=1&amp;vis=1&amp;pid=71bbea85c&amp;color=0,0,0&amp;vtp=1&amp;vaab=1&amp;bbb=1"/>
          <p:cNvSpPr/>
          <p:nvPr/>
        </p:nvSpPr>
        <p:spPr>
          <a:xfrm>
            <a:off x="539496" y="15231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.流水潺潺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B.春雨绵绵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C.阳光灿烂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.绿草如茵</a:t>
            </a:r>
            <a:endParaRPr lang="en-US" altLang="zh-CN" sz="2800" dirty="0"/>
          </a:p>
        </p:txBody>
      </p:sp>
      <p:pic>
        <p:nvPicPr>
          <p:cNvPr id="5" name="QC_5_BD.166_1#026820e6f?htil=2&amp;vaa=1&amp;vcp=1&amp;vis=1&amp;pid=71bbea85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46657" y="2170874"/>
            <a:ext cx="1581912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166_2#026820e6f?htil=2&amp;sp=1&amp;vaa=1&amp;vcp=1&amp;vis=1&amp;pid=71bbea85c&amp;color=0,0,0&amp;vtp=1&amp;vaab=1&amp;bbb=1&amp;hb=1&amp;hs=1"/>
          <p:cNvSpPr/>
          <p:nvPr/>
        </p:nvSpPr>
        <p:spPr>
          <a:xfrm>
            <a:off x="539496" y="2152586"/>
            <a:ext cx="9400032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（四川乐山·中考）下图是一种枯叶蝶，其形态、颜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与周围落叶基本一致，使它不容易被敌害发现，从而增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生存机会。下列选项所体现的生物与环境的关系，与此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5_AN.167_1#026820e6f.bracket?vaa=1&amp;vcp=1&amp;vis=1&amp;pid=71bbea85c&amp;color=0,0,0&amp;vpa=96&amp;vtp=1&amp;vaab=1"/>
          <p:cNvSpPr/>
          <p:nvPr/>
        </p:nvSpPr>
        <p:spPr>
          <a:xfrm>
            <a:off x="2004822" y="408235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5_BD.166_3#026820e6f.choices?vaa=1&amp;vcp=1&amp;vis=1&amp;pid=71bbea85c&amp;color=0,0,0&amp;vtp=1&amp;vaab=1&amp;bbb=1&amp;hs=1"/>
          <p:cNvSpPr/>
          <p:nvPr/>
        </p:nvSpPr>
        <p:spPr>
          <a:xfrm>
            <a:off x="539496" y="471290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.柳杉吸收有毒气体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.森林提高空气湿度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C.海豹皮下脂肪很厚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.蚯蚓活动疏松土壤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68_1#444e7e790?vaa=1&amp;vcp=1&amp;vis=1&amp;pid=71bbea85c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“春色满园关不住，一枝红杏出墙来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。”试从生物学角度分析红杏枝条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生长出墙外的现象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169_1#b8b12b8aa?vaa=1&amp;vcp=1&amp;vis=1&amp;pid=444e7e790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（1）红杏枝条生长出墙外是受墙外阳光刺激而引起的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，从这个意义上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讲，体现出的生物特征是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（2）红杏可以充分利用光照把二氧化碳和水合成储存能量的有机物，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并且释放出氧气，从这个意义上讲，红杏具有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的特征。</a:t>
            </a:r>
            <a:endParaRPr lang="en-US" altLang="zh-CN" sz="2800" dirty="0"/>
          </a:p>
        </p:txBody>
      </p:sp>
      <p:sp>
        <p:nvSpPr>
          <p:cNvPr id="4" name="QB_6_AN.1_1#b8b12b8aa.blank?vaa=1&amp;vcp=1&amp;vis=1&amp;pid=444e7e790&amp;color=0,0,0&amp;vpa=97&amp;vtp=1&amp;vaab=1&amp;bbb=1"/>
          <p:cNvSpPr/>
          <p:nvPr/>
        </p:nvSpPr>
        <p:spPr>
          <a:xfrm>
            <a:off x="4461415" y="344125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应激性</a:t>
            </a:r>
            <a:endParaRPr lang="en-US" altLang="zh-CN" sz="2800" dirty="0"/>
          </a:p>
        </p:txBody>
      </p:sp>
      <p:sp>
        <p:nvSpPr>
          <p:cNvPr id="6" name="QB_6_AN.172_1#b8b12b8aa.blank?vaa=1&amp;vcp=1&amp;vis=1&amp;pid=444e7e790&amp;color=0,0,0&amp;vpa=98&amp;vtp=1&amp;vaab=1&amp;bbb=1"/>
          <p:cNvSpPr/>
          <p:nvPr/>
        </p:nvSpPr>
        <p:spPr>
          <a:xfrm>
            <a:off x="7661814" y="471570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新陈代谢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3_1#bcb06df2e?vaa=1&amp;vcp=1&amp;vis=1&amp;pid=444e7e790&amp;color=0,0,0&amp;vtp=1&amp;vaab=1&amp;bt=1&amp;bb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（3）红杏能够开花结果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，这反映了生物具有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的特征。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（4）红杏可以由一棵小树长成参天大树，从这个意义上讲，红杏具有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的特征。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（5）从以上各种特征来看，红杏属于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（填“生物”或“非生物”）。</a:t>
            </a:r>
            <a:endParaRPr lang="en-US" altLang="zh-CN" sz="2800" dirty="0"/>
          </a:p>
        </p:txBody>
      </p:sp>
      <p:sp>
        <p:nvSpPr>
          <p:cNvPr id="3" name="QB_6_AN.1_1#bcb06df2e.blank?vaa=1&amp;vcp=1&amp;vis=1&amp;pid=444e7e790&amp;color=0,0,0&amp;vpa=99&amp;vtp=1&amp;vaab=1&amp;bbb=1"/>
          <p:cNvSpPr/>
          <p:nvPr/>
        </p:nvSpPr>
        <p:spPr>
          <a:xfrm>
            <a:off x="7484014" y="217395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繁殖</a:t>
            </a:r>
            <a:endParaRPr lang="en-US" altLang="zh-CN" sz="2800" dirty="0"/>
          </a:p>
        </p:txBody>
      </p:sp>
      <p:sp>
        <p:nvSpPr>
          <p:cNvPr id="5" name="QB_6_AN.2_1#bcb06df2e.blank?vaa=1&amp;vcp=1&amp;vis=1&amp;pid=444e7e790&amp;color=0,0,0&amp;vpa=100&amp;vtp=1&amp;vaab=1&amp;bbb=1"/>
          <p:cNvSpPr/>
          <p:nvPr/>
        </p:nvSpPr>
        <p:spPr>
          <a:xfrm>
            <a:off x="549815" y="346935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生长</a:t>
            </a:r>
            <a:endParaRPr lang="en-US" altLang="zh-CN" sz="2800" dirty="0"/>
          </a:p>
        </p:txBody>
      </p:sp>
      <p:sp>
        <p:nvSpPr>
          <p:cNvPr id="7" name="QB_6_AN.178_1#bcb06df2e.blank?vaa=1&amp;vcp=1&amp;vis=1&amp;pid=444e7e790&amp;color=0,0,0&amp;vpa=101&amp;vtp=1&amp;vaab=1&amp;bbb=1"/>
          <p:cNvSpPr/>
          <p:nvPr/>
        </p:nvSpPr>
        <p:spPr>
          <a:xfrm>
            <a:off x="6417214" y="409609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5cee54885?vcp=1&amp;pid=3ddd29354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784" y="1357884"/>
            <a:ext cx="8778240" cy="414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7c049169.fixed?vcp=1&amp;pid=dd535f6c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第1单元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认识生命</a:t>
            </a:r>
            <a:endParaRPr lang="en-US" altLang="zh-CN" sz="4000" dirty="0"/>
          </a:p>
        </p:txBody>
      </p:sp>
      <p:sp>
        <p:nvSpPr>
          <p:cNvPr id="3" name="C_3_BD#17c049169.fixed?vcp=1&amp;pid=dd535f6c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ea19f3ff?vcp=1&amp;pid=17c049169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B_5_BD.1_1#d4ff92bb2?vaa=1&amp;vcp=1&amp;vis=1&amp;pid=0ea19f3ff&amp;color=0,0,0&amp;vtp=1&amp;vaab=1&amp;bb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生物学是研究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的科学。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生物圈包括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的下层、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的上层和整个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，这里有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维持生命的空气、水、阳光等条件。</a:t>
            </a:r>
            <a:endParaRPr lang="en-US" altLang="zh-CN" sz="2800" dirty="0"/>
          </a:p>
        </p:txBody>
      </p:sp>
      <p:sp>
        <p:nvSpPr>
          <p:cNvPr id="4" name="QB_5_AN.1_1#d4ff92bb2.blank?vaa=1&amp;vcp=1&amp;vis=1&amp;pid=0ea19f3ff&amp;color=0,0,0&amp;vpa=1&amp;vtp=1&amp;vaab=1&amp;bbb=1"/>
          <p:cNvSpPr/>
          <p:nvPr/>
        </p:nvSpPr>
        <p:spPr>
          <a:xfrm>
            <a:off x="2950114" y="123676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生命现象</a:t>
            </a:r>
            <a:endParaRPr lang="en-US" altLang="zh-CN" sz="2800" dirty="0"/>
          </a:p>
        </p:txBody>
      </p:sp>
      <p:sp>
        <p:nvSpPr>
          <p:cNvPr id="5" name="QB_5_AN.2_1#d4ff92bb2.blank?vaa=1&amp;vcp=1&amp;vis=1&amp;pid=0ea19f3ff&amp;color=0,0,0&amp;vpa=2&amp;vtp=1&amp;vaab=1&amp;bbb=1"/>
          <p:cNvSpPr/>
          <p:nvPr/>
        </p:nvSpPr>
        <p:spPr>
          <a:xfrm>
            <a:off x="5083715" y="1236760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生命活动规律</a:t>
            </a:r>
            <a:endParaRPr lang="en-US" altLang="zh-CN" sz="2800" dirty="0"/>
          </a:p>
        </p:txBody>
      </p:sp>
      <p:sp>
        <p:nvSpPr>
          <p:cNvPr id="7" name="QB_5_AN.5_1#d4ff92bb2.blank?vaa=1&amp;vcp=1&amp;vis=1&amp;pid=0ea19f3ff&amp;color=0,0,0&amp;vpa=3&amp;vtp=1&amp;vaab=1&amp;bbb=1"/>
          <p:cNvSpPr/>
          <p:nvPr/>
        </p:nvSpPr>
        <p:spPr>
          <a:xfrm>
            <a:off x="2594514" y="188446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大气圈</a:t>
            </a:r>
            <a:endParaRPr lang="en-US" altLang="zh-CN" sz="2800" dirty="0"/>
          </a:p>
        </p:txBody>
      </p:sp>
      <p:sp>
        <p:nvSpPr>
          <p:cNvPr id="8" name="QB_5_AN.6_1#d4ff92bb2.blank?vaa=1&amp;vcp=1&amp;vis=1&amp;pid=0ea19f3ff&amp;color=0,0,0&amp;vpa=4&amp;vtp=1&amp;vaab=1&amp;bbb=1"/>
          <p:cNvSpPr/>
          <p:nvPr/>
        </p:nvSpPr>
        <p:spPr>
          <a:xfrm>
            <a:off x="5439315" y="188446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岩石圈</a:t>
            </a:r>
            <a:endParaRPr lang="en-US" altLang="zh-CN" sz="2800" dirty="0"/>
          </a:p>
        </p:txBody>
      </p:sp>
      <p:sp>
        <p:nvSpPr>
          <p:cNvPr id="9" name="QB_5_AN.7_1#d4ff92bb2.blank?vaa=1&amp;vcp=1&amp;vis=1&amp;pid=0ea19f3ff&amp;color=0,0,0&amp;vpa=5&amp;vtp=1&amp;vaab=1&amp;bbb=1"/>
          <p:cNvSpPr/>
          <p:nvPr/>
        </p:nvSpPr>
        <p:spPr>
          <a:xfrm>
            <a:off x="8995314" y="18844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_1#fa1303abf?vaa=1&amp;vcp=1&amp;vis=1&amp;pid=0ea19f3ff&amp;color=0,0,0&amp;vtp=1&amp;vaab=1&amp;bt=1&amp;bbb=1"/>
          <p:cNvSpPr/>
          <p:nvPr/>
        </p:nvSpPr>
        <p:spPr>
          <a:xfrm>
            <a:off x="539496" y="8933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生物的多样性</a:t>
            </a:r>
            <a:endParaRPr lang="en-US" altLang="zh-CN" sz="2800" dirty="0"/>
          </a:p>
        </p:txBody>
      </p:sp>
      <p:sp>
        <p:nvSpPr>
          <p:cNvPr id="3" name="QB_6_BD.9_1#c4ceccad6?sp=1&amp;vaa=1&amp;vcp=1&amp;vis=1&amp;pid=fa1303abf&amp;color=0,0,0&amp;vtp=1&amp;vaab=1&amp;bbb=1&amp;hb=1"/>
          <p:cNvSpPr/>
          <p:nvPr/>
        </p:nvSpPr>
        <p:spPr>
          <a:xfrm>
            <a:off x="539496" y="152101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（1）生物的多样性包括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是物种多样性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c4ceccad6.blank?vaa=1&amp;vcp=1&amp;vis=1&amp;pid=fa1303abf&amp;color=0,0,0&amp;vpa=6&amp;vtp=1&amp;vaab=1&amp;bbb=1"/>
          <p:cNvSpPr/>
          <p:nvPr/>
        </p:nvSpPr>
        <p:spPr>
          <a:xfrm>
            <a:off x="4283615" y="1490535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物种多样性</a:t>
            </a:r>
            <a:endParaRPr lang="en-US" altLang="zh-CN" sz="2800" dirty="0"/>
          </a:p>
        </p:txBody>
      </p:sp>
      <p:sp>
        <p:nvSpPr>
          <p:cNvPr id="5" name="QB_6_AN.2_1#c4ceccad6.blank?vaa=1&amp;vcp=1&amp;vis=1&amp;pid=fa1303abf&amp;color=0,0,0&amp;vpa=7&amp;vtp=1&amp;vaab=1&amp;bbb=1"/>
          <p:cNvSpPr/>
          <p:nvPr/>
        </p:nvSpPr>
        <p:spPr>
          <a:xfrm>
            <a:off x="6772814" y="1490535"/>
            <a:ext cx="4525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遗传多样性（基因多样性）</a:t>
            </a:r>
            <a:endParaRPr lang="en-US" altLang="zh-CN" sz="2800" dirty="0"/>
          </a:p>
        </p:txBody>
      </p:sp>
      <p:sp>
        <p:nvSpPr>
          <p:cNvPr id="6" name="QB_6_AN.3_1#c4ceccad6.blank?vaa=1&amp;vcp=1&amp;vis=1&amp;pid=fa1303abf&amp;color=0,0,0&amp;vpa=8&amp;vtp=1&amp;vaab=1&amp;bbb=1"/>
          <p:cNvSpPr/>
          <p:nvPr/>
        </p:nvSpPr>
        <p:spPr>
          <a:xfrm>
            <a:off x="905415" y="2138235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生态系统多样性</a:t>
            </a:r>
            <a:endParaRPr lang="en-US" altLang="zh-CN" sz="2800" dirty="0"/>
          </a:p>
        </p:txBody>
      </p:sp>
      <p:sp>
        <p:nvSpPr>
          <p:cNvPr id="7" name="QB_6_AN.4_1#c4ceccad6.blank?vaa=1&amp;vcp=1&amp;vis=1&amp;pid=fa1303abf&amp;color=0,0,0&amp;vpa=9&amp;vtp=1&amp;vaab=1&amp;bbb=1"/>
          <p:cNvSpPr/>
          <p:nvPr/>
        </p:nvSpPr>
        <p:spPr>
          <a:xfrm>
            <a:off x="4964913" y="2151522"/>
            <a:ext cx="4525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遗传多样性（基因多样性）</a:t>
            </a:r>
            <a:endParaRPr lang="en-US" altLang="zh-CN" sz="2800" dirty="0"/>
          </a:p>
        </p:txBody>
      </p:sp>
      <p:sp>
        <p:nvSpPr>
          <p:cNvPr id="8" name="QB_6_BD.14_1#37165777a?vaa=1&amp;vcp=1&amp;vis=1&amp;pid=fa1303abf&amp;color=0,0,0&amp;vtp=1&amp;vaab=1&amp;bbb=1&amp;hb=1"/>
          <p:cNvSpPr/>
          <p:nvPr/>
        </p:nvSpPr>
        <p:spPr>
          <a:xfrm>
            <a:off x="539496" y="345141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相互影响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、相互作用，构成了生态系统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。一片森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、一个池塘、一块草地、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一块农田都可以称为一个生态系统。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是地球上最大的生态系统，它包括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生态系统。</a:t>
            </a:r>
            <a:endParaRPr lang="en-US" altLang="zh-CN" sz="2800" dirty="0"/>
          </a:p>
        </p:txBody>
      </p:sp>
      <p:sp>
        <p:nvSpPr>
          <p:cNvPr id="9" name="QB_6_AN.5_1#37165777a.blank?vaa=1&amp;vcp=1&amp;vis=1&amp;pid=fa1303abf&amp;color=0,0,0&amp;vpa=10&amp;vtp=1&amp;vaab=1&amp;bbb=1"/>
          <p:cNvSpPr/>
          <p:nvPr/>
        </p:nvSpPr>
        <p:spPr>
          <a:xfrm>
            <a:off x="1438815" y="342093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</a:t>
            </a:r>
            <a:endParaRPr lang="en-US" altLang="zh-CN" sz="2800" dirty="0"/>
          </a:p>
        </p:txBody>
      </p:sp>
      <p:sp>
        <p:nvSpPr>
          <p:cNvPr id="10" name="QB_6_AN.6_1#37165777a.blank?vaa=1&amp;vcp=1&amp;vis=1&amp;pid=fa1303abf&amp;color=0,0,0&amp;vpa=11&amp;vtp=1&amp;vaab=1&amp;bbb=1"/>
          <p:cNvSpPr/>
          <p:nvPr/>
        </p:nvSpPr>
        <p:spPr>
          <a:xfrm>
            <a:off x="2861214" y="342093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</a:t>
            </a:r>
            <a:endParaRPr lang="en-US" altLang="zh-CN" sz="2800" dirty="0"/>
          </a:p>
        </p:txBody>
      </p:sp>
      <p:sp>
        <p:nvSpPr>
          <p:cNvPr id="12" name="QB_6_AN.18_1#37165777a.blank?vaa=1&amp;vcp=1&amp;vis=1&amp;pid=fa1303abf&amp;color=0,0,0&amp;vpa=12&amp;vtp=1&amp;vaab=1&amp;bbb=1"/>
          <p:cNvSpPr/>
          <p:nvPr/>
        </p:nvSpPr>
        <p:spPr>
          <a:xfrm>
            <a:off x="1438815" y="471633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生物圈</a:t>
            </a:r>
            <a:endParaRPr lang="en-US" altLang="zh-CN" sz="2800" dirty="0"/>
          </a:p>
        </p:txBody>
      </p:sp>
      <p:sp>
        <p:nvSpPr>
          <p:cNvPr id="13" name="QB_6_AN.19_1#37165777a.blank?vaa=1&amp;vcp=1&amp;vis=1&amp;pid=fa1303abf&amp;color=0,0,0&amp;vpa=13&amp;vtp=1&amp;vaab=1&amp;bbb=1"/>
          <p:cNvSpPr/>
          <p:nvPr/>
        </p:nvSpPr>
        <p:spPr>
          <a:xfrm>
            <a:off x="8195214" y="471633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</a:t>
            </a:r>
            <a:endParaRPr lang="en-US" altLang="zh-CN" sz="2800" dirty="0"/>
          </a:p>
        </p:txBody>
      </p:sp>
      <p:sp>
        <p:nvSpPr>
          <p:cNvPr id="14" name="QB_6_AN.20_1#37165777a.blank?vaa=1&amp;vcp=1&amp;vis=1&amp;pid=fa1303abf&amp;color=0,0,0&amp;vpa=14&amp;vtp=1&amp;vaab=1&amp;bbb=1"/>
          <p:cNvSpPr/>
          <p:nvPr/>
        </p:nvSpPr>
        <p:spPr>
          <a:xfrm>
            <a:off x="9617614" y="471633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湿地</a:t>
            </a:r>
            <a:endParaRPr lang="en-US" altLang="zh-CN" sz="2800" dirty="0"/>
          </a:p>
        </p:txBody>
      </p:sp>
      <p:sp>
        <p:nvSpPr>
          <p:cNvPr id="15" name="QB_6_AN.21_1#37165777a.blank?vaa=1&amp;vcp=1&amp;vis=1&amp;pid=fa1303abf&amp;color=0,0,0&amp;vpa=15&amp;vtp=1&amp;vaab=1&amp;bbb=1"/>
          <p:cNvSpPr/>
          <p:nvPr/>
        </p:nvSpPr>
        <p:spPr>
          <a:xfrm>
            <a:off x="549815" y="534308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2_1#3af26d77e?sp=1&amp;vaa=1&amp;vcp=1&amp;vis=1&amp;pid=0ea19f3ff&amp;color=0,0,0&amp;vtp=1&amp;vaab=1&amp;bt=1&amp;bbb=1"/>
          <p:cNvSpPr/>
          <p:nvPr/>
        </p:nvSpPr>
        <p:spPr>
          <a:xfrm>
            <a:off x="539496" y="11357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生物的特征</a:t>
            </a:r>
            <a:endParaRPr lang="en-US" altLang="zh-CN" sz="2800" dirty="0"/>
          </a:p>
        </p:txBody>
      </p:sp>
      <p:graphicFrame>
        <p:nvGraphicFramePr>
          <p:cNvPr id="11" name="QB_5_BD.22_2#3af26d77e?colgroup=3,11,14&amp;vaa=1&amp;vcp=1&amp;vis=1&amp;pid=0ea19f3ff&amp;color=0,0,0&amp;vtp=1&amp;vaab=1&amp;bbb=1&amp;hb=1"/>
          <p:cNvGraphicFramePr>
            <a:graphicFrameLocks noGrp="1"/>
          </p:cNvGraphicFramePr>
          <p:nvPr/>
        </p:nvGraphicFramePr>
        <p:xfrm>
          <a:off x="539496" y="1817401"/>
          <a:ext cx="11073384" cy="3891472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应激性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生物在遇到外界刺激时能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够作出的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反应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葵花向太阳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含羞草的叶片受到触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动时会下垂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人在吃话梅时分泌唾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春色满园关不住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一枝红杏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出墙来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生物通过生长使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增大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增加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一株幼苗长成一棵大树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一头小象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长成一头大象等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5_AN.23_1#3af26d77e.blank?vaa=1&amp;vcp=1&amp;vis=1&amp;pid=0ea19f3ff&amp;color=0,0,0&amp;vpa=16&amp;vtp=1&amp;vaab=1&amp;bbb=1"/>
          <p:cNvSpPr/>
          <p:nvPr/>
        </p:nvSpPr>
        <p:spPr>
          <a:xfrm>
            <a:off x="3716550" y="345411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规律性</a:t>
            </a:r>
            <a:endParaRPr lang="en-US" altLang="zh-CN" sz="2800" dirty="0"/>
          </a:p>
        </p:txBody>
      </p:sp>
      <p:sp>
        <p:nvSpPr>
          <p:cNvPr id="5" name="QB_5_AN.24_1#3af26d77e.blank?vaa=1&amp;vcp=1&amp;vis=1&amp;pid=0ea19f3ff&amp;color=0,0,0&amp;vpa=17&amp;vtp=1&amp;vaab=1&amp;bbb=1"/>
          <p:cNvSpPr/>
          <p:nvPr/>
        </p:nvSpPr>
        <p:spPr>
          <a:xfrm>
            <a:off x="4783350" y="459133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体形</a:t>
            </a:r>
            <a:endParaRPr lang="en-US" altLang="zh-CN" sz="2800" dirty="0"/>
          </a:p>
        </p:txBody>
      </p:sp>
      <p:sp>
        <p:nvSpPr>
          <p:cNvPr id="6" name="QB_5_AN.25_1#3af26d77e.blank?vaa=1&amp;vcp=1&amp;vis=1&amp;pid=0ea19f3ff&amp;color=0,0,0&amp;vpa=18&amp;vtp=1&amp;vaab=1&amp;bbb=1"/>
          <p:cNvSpPr/>
          <p:nvPr/>
        </p:nvSpPr>
        <p:spPr>
          <a:xfrm>
            <a:off x="3348250" y="513006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1816</Words>
  <Application>Microsoft Office PowerPoint</Application>
  <PresentationFormat>宽屏</PresentationFormat>
  <Paragraphs>415</Paragraphs>
  <Slides>50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Arial (正文)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958751573@qq.com</cp:lastModifiedBy>
  <cp:revision>8</cp:revision>
  <dcterms:created xsi:type="dcterms:W3CDTF">2024-11-19T11:39:00Z</dcterms:created>
  <dcterms:modified xsi:type="dcterms:W3CDTF">2025-07-25T07:04:05Z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93E31D96161C453ABB8A2EC4EFB4C603_12</vt:lpwstr>
  </property>
  <property fmtid="{D5CDD505-2E9C-101B-9397-08002B2CF9AE}" pid="3" name="KSOProductBuildVer">
    <vt:lpwstr>2052-12.1.0.19770</vt:lpwstr>
  </property>
</Properties>
</file>