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0" r:id="rId65"/>
    <p:sldId id="321" r:id="rId66"/>
    <p:sldId id="322" r:id="rId67"/>
    <p:sldId id="323" r:id="rId68"/>
    <p:sldId id="324" r:id="rId69"/>
    <p:sldId id="325" r:id="rId70"/>
    <p:sldId id="326" r:id="rId71"/>
    <p:sldId id="327" r:id="rId72"/>
    <p:sldId id="328" r:id="rId73"/>
    <p:sldId id="329" r:id="rId74"/>
    <p:sldId id="342" r:id="rId75"/>
    <p:sldId id="330" r:id="rId76"/>
    <p:sldId id="331" r:id="rId77"/>
    <p:sldId id="343" r:id="rId78"/>
    <p:sldId id="332" r:id="rId79"/>
    <p:sldId id="333" r:id="rId80"/>
    <p:sldId id="334" r:id="rId81"/>
    <p:sldId id="335" r:id="rId82"/>
    <p:sldId id="336" r:id="rId83"/>
    <p:sldId id="337" r:id="rId84"/>
    <p:sldId id="338" r:id="rId85"/>
    <p:sldId id="339" r:id="rId86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8" d="100"/>
          <a:sy n="68" d="100"/>
        </p:scale>
        <p:origin x="48" y="1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viewProps" Target="viewProp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theme" Target="theme/theme1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presProps" Target="presProps.xml"/><Relationship Id="rId9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notesMaster" Target="notesMasters/notesMaster1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65705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7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61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7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61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7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61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7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61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1ee35de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6F9BC54-7F3C-4182-BF2D-B8AA01F9AB5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第6讲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辽宋夏金元时期：民族关系发展和社会变化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1ee35de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DB6F2B6-50E6-4E73-B604-5FC3F2ADC88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a45c7b80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9a469050e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611032c2e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a6b004206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a45c7b808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9a469050e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611032c2e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a6b004206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第6讲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辽宋夏金元时期：民族关系发展和社会变化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1ee35de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19927F4-DB96-4B57-B5A8-0F41DBFB383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a45c7b80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9a469050e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611032c2e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a6b004206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a45c7b808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9a469050e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611032c2e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a6b004206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第6讲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辽宋夏金元时期：民族关系发展和社会变化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history#pid=6731c7ec1f6855087e737621#tid=6747e4ee2bdb6800099b6277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A2482F02-8A07-DB81-E23A-8D17578D9508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134D7F9B-1985-46D0-97C3-ADC2E4455FC9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11028FD-CEA2-49B4-8006-DA9635894B0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D924605-F882-4669-BEBB-BEFE70272DB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a45c7b80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9a469050e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611032c2e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a6b004206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a45c7b808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9a469050e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611032c2e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a6b004206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7235117C-5792-4CB1-B388-EFAEE9255AF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a45c7b80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9a469050e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611032c2e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a6b004206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a45c7b808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9a469050e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611032c2e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a6b004206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5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5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3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3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3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3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3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3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13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3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13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13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13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P_7_BD#91f062203?colgroup=3,2,23&amp;vcp=1&amp;pid=1a46fb608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363683"/>
              </p:ext>
            </p:extLst>
          </p:nvPr>
        </p:nvGraphicFramePr>
        <p:xfrm>
          <a:off x="539496" y="1544732"/>
          <a:ext cx="11113457" cy="4473132"/>
        </p:xfrm>
        <a:graphic>
          <a:graphicData uri="http://schemas.openxmlformats.org/drawingml/2006/table">
            <a:tbl>
              <a:tblPr/>
              <a:tblGrid>
                <a:gridCol w="14125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16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11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66484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重文轻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武的政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目的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防止唐末以来武将专横跋扈的弊端重现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措施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抑制武将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提升文官的地位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注重发展文教事业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发展科举制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提高进士地位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8542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（1）扭转了五代十国时期尚武轻文的风气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杜绝了武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将跋扈和兵变政移的情况发生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有利于政权的稳固和社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会的安定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（2）严重束缚了统军的指挥权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导致军队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战斗力减弱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（3）导致官员办事效率下降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朝廷财政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支出增加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91f062203?colgroup=3,2,23&amp;vcp=1&amp;pid=1a46fb608&amp;color=0,0,0&amp;mp=1&amp;vtp=1&amp;vaab=1&amp;bt=1&amp;bbb=1">
            <a:extLst>
              <a:ext uri="{FF2B5EF4-FFF2-40B4-BE49-F238E27FC236}">
                <a16:creationId xmlns:a16="http://schemas.microsoft.com/office/drawing/2014/main" id="{865422F1-4FBD-0B39-3951-BBFA55FC1AF3}"/>
              </a:ext>
            </a:extLst>
          </p:cNvPr>
          <p:cNvSpPr txBox="1"/>
          <p:nvPr/>
        </p:nvSpPr>
        <p:spPr>
          <a:xfrm>
            <a:off x="10934808" y="83632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P_7_BD#91f062203?colgroup=3,2,23&amp;vcp=1&amp;pid=1a46fb608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3786502"/>
              </p:ext>
            </p:extLst>
          </p:nvPr>
        </p:nvGraphicFramePr>
        <p:xfrm>
          <a:off x="539496" y="3214814"/>
          <a:ext cx="11113578" cy="1132968"/>
        </p:xfrm>
        <a:graphic>
          <a:graphicData uri="http://schemas.openxmlformats.org/drawingml/2006/table">
            <a:tbl>
              <a:tblPr/>
              <a:tblGrid>
                <a:gridCol w="13480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56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216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66484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王安石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变法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目的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摆脱统治危机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实现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富国强兵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1069年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宋神宗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任用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王安石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主持变法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91f062203?colgroup=3,2,23&amp;vcp=1&amp;pid=1a46fb608&amp;color=0,0,0&amp;vtp=1&amp;vaab=1&amp;bt=1&amp;bbb=1">
            <a:extLst>
              <a:ext uri="{FF2B5EF4-FFF2-40B4-BE49-F238E27FC236}">
                <a16:creationId xmlns:a16="http://schemas.microsoft.com/office/drawing/2014/main" id="{EF715AEF-D967-7EFB-596B-0D67A24A39B2}"/>
              </a:ext>
            </a:extLst>
          </p:cNvPr>
          <p:cNvSpPr txBox="1"/>
          <p:nvPr/>
        </p:nvSpPr>
        <p:spPr>
          <a:xfrm>
            <a:off x="10934929" y="250640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P_7_BD#91f062203?colgroup=3,2,3,12,7&amp;vcp=1&amp;pid=1a46fb608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495516"/>
              </p:ext>
            </p:extLst>
          </p:nvPr>
        </p:nvGraphicFramePr>
        <p:xfrm>
          <a:off x="539496" y="1558194"/>
          <a:ext cx="11112444" cy="4452748"/>
        </p:xfrm>
        <a:graphic>
          <a:graphicData uri="http://schemas.openxmlformats.org/drawingml/2006/table">
            <a:tbl>
              <a:tblPr/>
              <a:tblGrid>
                <a:gridCol w="14110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76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99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49705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4934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措施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目的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王安石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变法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募役法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征收役钱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用来雇人到官府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服役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原先不服役的官僚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也要交纳役钱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限制官僚等的特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增加政府收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方田均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税法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核实土地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按土地的多少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好坏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平均征税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使官僚和大地主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不能隐瞒土地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逃避赋税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增加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国家赋税收入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91f062203?colgroup=3,2,3,12,7&amp;vcp=1&amp;pid=1a46fb608&amp;color=0,0,0&amp;mp=1&amp;vtp=1&amp;vaab=1&amp;bt=1&amp;bbb=1">
            <a:extLst>
              <a:ext uri="{FF2B5EF4-FFF2-40B4-BE49-F238E27FC236}">
                <a16:creationId xmlns:a16="http://schemas.microsoft.com/office/drawing/2014/main" id="{8004FC79-CF8B-5772-1A5B-705529F902F1}"/>
              </a:ext>
            </a:extLst>
          </p:cNvPr>
          <p:cNvSpPr txBox="1"/>
          <p:nvPr/>
        </p:nvSpPr>
        <p:spPr>
          <a:xfrm>
            <a:off x="10933795" y="84978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P_7_BD#91f062203?colgroup=2,2,3,11,8&amp;vcp=1&amp;pid=1a46fb608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6787241"/>
              </p:ext>
            </p:extLst>
          </p:nvPr>
        </p:nvGraphicFramePr>
        <p:xfrm>
          <a:off x="539496" y="1274952"/>
          <a:ext cx="11112364" cy="5019232"/>
        </p:xfrm>
        <a:graphic>
          <a:graphicData uri="http://schemas.openxmlformats.org/drawingml/2006/table">
            <a:tbl>
              <a:tblPr/>
              <a:tblGrid>
                <a:gridCol w="11752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12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03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0941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0885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措施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目的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王安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石变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农田水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利法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鼓励垦荒和兴修水利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促进农业发展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军事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保甲法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把农村人户编制起来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两个以上成年男子的人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出一人为保丁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保丁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平时种田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农闲练兵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加强对人民的控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稳定统治秩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增强国家的军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事力量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变法收到一些成效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但是新法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触犯了大官僚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大地主的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利益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宋神宗死后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新法几乎全部被废除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7_BD#91f062203?colgroup=2,2,3,11,8&amp;vcp=1&amp;pid=1a46fb608&amp;color=0,0,0&amp;mp=1&amp;vtp=1&amp;vaab=1&amp;bt=1&amp;bbb=1">
            <a:extLst>
              <a:ext uri="{FF2B5EF4-FFF2-40B4-BE49-F238E27FC236}">
                <a16:creationId xmlns:a16="http://schemas.microsoft.com/office/drawing/2014/main" id="{1A427C25-ADB9-92E5-D177-A2A29F6E14AC}"/>
              </a:ext>
            </a:extLst>
          </p:cNvPr>
          <p:cNvSpPr txBox="1"/>
          <p:nvPr/>
        </p:nvSpPr>
        <p:spPr>
          <a:xfrm>
            <a:off x="10933715" y="56654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6e5a8cb9?vcp=1&amp;pid=f53505eb6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8da1e76dd?sp=1&amp;vcp=1&amp;pid=66e5a8cb9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宋朝加强中央集权的措施与特点</a:t>
            </a:r>
            <a:endParaRPr lang="en-US" altLang="zh-CN" sz="2800" dirty="0"/>
          </a:p>
        </p:txBody>
      </p:sp>
      <p:graphicFrame>
        <p:nvGraphicFramePr>
          <p:cNvPr id="15" name="P_7_BD#8da1e76dd?colgroup=3,4,21&amp;vcp=1&amp;pid=66e5a8cb9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9879992"/>
              </p:ext>
            </p:extLst>
          </p:nvPr>
        </p:nvGraphicFramePr>
        <p:xfrm>
          <a:off x="539496" y="1929556"/>
          <a:ext cx="11082528" cy="3930144"/>
        </p:xfrm>
        <a:graphic>
          <a:graphicData uri="http://schemas.openxmlformats.org/drawingml/2006/table">
            <a:tbl>
              <a:tblPr/>
              <a:tblGrid>
                <a:gridCol w="12984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19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650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675956">
                <a:tc rowSpan="4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措施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守内虚外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吸取唐朝外重内轻造成藩镇割据的教训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放松了对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外部威胁的防范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导致宋朝在与少数民族政权的战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争中败多胜少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强干弱枝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从多方面削弱地方势力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分化事权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加强君主专制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但分权过细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造成保守拖沓的政治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风气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导致财政危机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重文轻武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提高了文人的社会地位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但不利于宋朝的对外战争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P_7_BD#8da1e76dd?colgroup=3,4,21&amp;vcp=1&amp;pid=66e5a8cb9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8029426"/>
              </p:ext>
            </p:extLst>
          </p:nvPr>
        </p:nvGraphicFramePr>
        <p:xfrm>
          <a:off x="539496" y="2654204"/>
          <a:ext cx="11082528" cy="2254188"/>
        </p:xfrm>
        <a:graphic>
          <a:graphicData uri="http://schemas.openxmlformats.org/drawingml/2006/table">
            <a:tbl>
              <a:tblPr/>
              <a:tblGrid>
                <a:gridCol w="12984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19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650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务实性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针对五代积弊进行调整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有效地加强了专制主义中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央集权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时代性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重文轻武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增加科举取士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文官政治最终确立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和平性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采取和平手段变革政治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彰显了政治智慧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8da1e76dd?colgroup=3,4,21&amp;vcp=1&amp;pid=66e5a8cb9&amp;color=0,0,0&amp;mp=1&amp;vtp=1&amp;vaab=1&amp;bt=1&amp;bbb=1">
            <a:extLst>
              <a:ext uri="{FF2B5EF4-FFF2-40B4-BE49-F238E27FC236}">
                <a16:creationId xmlns:a16="http://schemas.microsoft.com/office/drawing/2014/main" id="{CB4E71B8-3D3A-2562-2457-63A774DBA80D}"/>
              </a:ext>
            </a:extLst>
          </p:cNvPr>
          <p:cNvSpPr txBox="1"/>
          <p:nvPr/>
        </p:nvSpPr>
        <p:spPr>
          <a:xfrm>
            <a:off x="10903879" y="194579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7df6d3d4?vcp=1&amp;pid=f53505eb6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fc961646d?sp=1&amp;vcp=1&amp;pid=47df6d3d4&amp;color=0,0,0&amp;vtp=1&amp;vaab=1&amp;bbb=1&amp;hb=1"/>
          <p:cNvSpPr/>
          <p:nvPr/>
        </p:nvSpPr>
        <p:spPr>
          <a:xfrm>
            <a:off x="539496" y="1233469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宋朝时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科举考试力图杜绝考生的个人背景对考试成绩的影响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保证单纯凭试卷决定成绩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这与当时门第观念淡化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社会流动加强的历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史背景有密切关系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范仲淹倡导的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“庆历新政”与王安石变法的共同目的是改变北宋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Times New Roman" pitchFamily="34" charset="-120"/>
              </a:rPr>
              <a:t>积贫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”“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Times New Roman" pitchFamily="34" charset="-120"/>
              </a:rPr>
              <a:t>积弱”的现状，而“庆历新政”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侧重于澄清吏治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e3275a6f?vcp=1&amp;pid=9a469050e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考点2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辽、西夏与北宋的并立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金与南宋的对峙</a:t>
            </a:r>
            <a:endParaRPr lang="en-US" altLang="zh-CN" sz="3200" dirty="0"/>
          </a:p>
        </p:txBody>
      </p:sp>
      <p:sp>
        <p:nvSpPr>
          <p:cNvPr id="3" name="C_6_BD#2300a85e2?vcp=1&amp;pid=de3275a6f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4d6dc5c9e?vcp=1&amp;pid=2300a85e2&amp;color=0,0,0&amp;vtp=1&amp;vaab=1&amp;bbb=1&amp;hb=1"/>
          <p:cNvSpPr/>
          <p:nvPr/>
        </p:nvSpPr>
        <p:spPr>
          <a:xfrm>
            <a:off x="539496" y="19389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认识北宋面临的新形势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西夏的并立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了解宋金之战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南宋偏安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通过岳飞的英雄事迹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体会中华民族英勇不屈的精神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2ab16fee?vcp=1&amp;pid=de3275a6f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19" name="P_7_BD#9ad6016d5?colgroup=2,3,23&amp;vcp=1&amp;pid=62ab16fee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8397148"/>
              </p:ext>
            </p:extLst>
          </p:nvPr>
        </p:nvGraphicFramePr>
        <p:xfrm>
          <a:off x="539496" y="1295191"/>
          <a:ext cx="11073384" cy="4461384"/>
        </p:xfrm>
        <a:graphic>
          <a:graphicData uri="http://schemas.openxmlformats.org/drawingml/2006/table">
            <a:tbl>
              <a:tblPr/>
              <a:tblGrid>
                <a:gridCol w="11155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56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222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辽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西夏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与北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宋的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并立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辽的建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10世纪初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契丹族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首领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耶律阿保机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统一契丹各部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立政权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都城在上京临潢府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16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辽与北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宋的和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（1）战：辽太宗时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占领燕云十六州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宋太宗向辽发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动数次战争遭到失败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宋真宗时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辽军大举攻宋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宋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军在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澶州之战中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打退辽军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（2）和：宋太祖晚期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宋与辽保持友好关系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澶州之战后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辽与宋议和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辽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军撤回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宋朝给辽岁币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这次宋辽盟约称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澶渊之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盟</a:t>
                      </a:r>
                      <a:r>
                        <a:rPr lang="zh-CN" altLang="en-US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此后很长时间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辽宋之间保持着和平局面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P_7_BD#9ad6016d5?colgroup=2,3,23&amp;vcp=1&amp;pid=62ab16fee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0882241"/>
              </p:ext>
            </p:extLst>
          </p:nvPr>
        </p:nvGraphicFramePr>
        <p:xfrm>
          <a:off x="539496" y="2105342"/>
          <a:ext cx="11073384" cy="3351912"/>
        </p:xfrm>
        <a:graphic>
          <a:graphicData uri="http://schemas.openxmlformats.org/drawingml/2006/table">
            <a:tbl>
              <a:tblPr/>
              <a:tblGrid>
                <a:gridCol w="11155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56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222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辽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西夏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与北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宋的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并立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西夏的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11世纪前期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党项族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首领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元昊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称大夏皇帝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定都兴庆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西夏与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北宋的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关系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（1）战：元昊称帝后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多次亲率军队进攻北宋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宋朝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被动挨打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损失惨重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：连年的战争使西夏遭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受很大损耗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北宋与西夏进行和谈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订立宋夏和约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元昊向宋称臣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宋给西夏岁币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宋夏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边界贸易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兴旺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9ad6016d5?colgroup=2,3,23&amp;vcp=1&amp;pid=62ab16fee&amp;color=0,0,0&amp;vtp=1&amp;vaab=1&amp;bt=1&amp;bbb=1">
            <a:extLst>
              <a:ext uri="{FF2B5EF4-FFF2-40B4-BE49-F238E27FC236}">
                <a16:creationId xmlns:a16="http://schemas.microsoft.com/office/drawing/2014/main" id="{8156E866-84C8-C38F-82D4-331D7273456B}"/>
              </a:ext>
            </a:extLst>
          </p:cNvPr>
          <p:cNvSpPr txBox="1"/>
          <p:nvPr/>
        </p:nvSpPr>
        <p:spPr>
          <a:xfrm>
            <a:off x="10894735" y="139693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d0e62b6ab.fixed?vcp=1&amp;pid=baad7d692&amp;color=199,134,85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5000" b="1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b="1" dirty="0">
              <a:solidFill>
                <a:srgbClr val="C78655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</p:txBody>
      </p:sp>
      <p:sp>
        <p:nvSpPr>
          <p:cNvPr id="3" name="C_2#d0e62b6ab.fixed?vcp=1&amp;pid=baad7d692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d0e62b6ab.fixed?vcp=1&amp;pid=baad7d692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中国古代史（七年级上、下册）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P_7_BD#9ad6016d5?colgroup=2,3,23&amp;vcp=1&amp;pid=62ab16fee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0634859"/>
              </p:ext>
            </p:extLst>
          </p:nvPr>
        </p:nvGraphicFramePr>
        <p:xfrm>
          <a:off x="539496" y="2382710"/>
          <a:ext cx="11073384" cy="2797176"/>
        </p:xfrm>
        <a:graphic>
          <a:graphicData uri="http://schemas.openxmlformats.org/drawingml/2006/table">
            <a:tbl>
              <a:tblPr/>
              <a:tblGrid>
                <a:gridCol w="11155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56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222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金与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南宋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的对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金的建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11世纪末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完颜部的首领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阿骨打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完成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女真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各部的统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1115年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阿骨打正式建立女真政权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国号大金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他就是金太祖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金灭辽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及北宋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1125年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辽被金灭亡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1127年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金军攻破开封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北宋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灭亡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9ad6016d5?colgroup=2,3,23&amp;vcp=1&amp;pid=62ab16fee&amp;color=0,0,0&amp;mp=1&amp;vtp=1&amp;vaab=1&amp;bt=1&amp;bbb=1">
            <a:extLst>
              <a:ext uri="{FF2B5EF4-FFF2-40B4-BE49-F238E27FC236}">
                <a16:creationId xmlns:a16="http://schemas.microsoft.com/office/drawing/2014/main" id="{793464F5-5C70-81E0-0EC1-5CE71D23361E}"/>
              </a:ext>
            </a:extLst>
          </p:cNvPr>
          <p:cNvSpPr txBox="1"/>
          <p:nvPr/>
        </p:nvSpPr>
        <p:spPr>
          <a:xfrm>
            <a:off x="10894735" y="167430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P_7_BD#9ad6016d5?colgroup=2,3,23&amp;vcp=1&amp;pid=62ab16fee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6177184"/>
              </p:ext>
            </p:extLst>
          </p:nvPr>
        </p:nvGraphicFramePr>
        <p:xfrm>
          <a:off x="539496" y="1556480"/>
          <a:ext cx="11073384" cy="4449636"/>
        </p:xfrm>
        <a:graphic>
          <a:graphicData uri="http://schemas.openxmlformats.org/drawingml/2006/table">
            <a:tbl>
              <a:tblPr/>
              <a:tblGrid>
                <a:gridCol w="11155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56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222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4963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金与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南宋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的对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南宋的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偏安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（1）南宋的建立：北宋灭亡后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赵构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登上皇位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他就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是宋高宗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后来定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都临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史称南宋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（2）岳飞抗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金：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岳飞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统率的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岳家军</a:t>
                      </a:r>
                      <a:r>
                        <a:rPr lang="zh-CN" altLang="en-US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郾城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大败金军主力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并乘胜追击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迫使金军后撤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宋高宗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和权臣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秦桧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下令岳飞班师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后来以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莫须有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的罪名杀害了岳飞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（3）宋金对峙：宋金达成和议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南宋向金称臣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并给金岁币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双方以淮水至大散关一线划定分界线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宋金对峙局面形成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南宋偏安江南一隅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9ad6016d5?colgroup=2,3,23&amp;vcp=1&amp;pid=62ab16fee&amp;color=0,0,0&amp;mp=1&amp;vtp=1&amp;vaab=1&amp;bt=1&amp;bbb=1">
            <a:extLst>
              <a:ext uri="{FF2B5EF4-FFF2-40B4-BE49-F238E27FC236}">
                <a16:creationId xmlns:a16="http://schemas.microsoft.com/office/drawing/2014/main" id="{F463CB73-F94E-0DF3-50CE-F9E9453C1455}"/>
              </a:ext>
            </a:extLst>
          </p:cNvPr>
          <p:cNvSpPr txBox="1"/>
          <p:nvPr/>
        </p:nvSpPr>
        <p:spPr>
          <a:xfrm>
            <a:off x="10894735" y="84807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32eead3a?vcp=1&amp;pid=de3275a6f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bbcb73a7d?sp=1&amp;vcp=1&amp;pid=b32eead3a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比较澶渊之盟、宋夏议和、宋金议和</a:t>
            </a:r>
            <a:endParaRPr lang="en-US" altLang="zh-CN" sz="2800" dirty="0"/>
          </a:p>
        </p:txBody>
      </p:sp>
      <p:graphicFrame>
        <p:nvGraphicFramePr>
          <p:cNvPr id="23" name="P_7_BD#bbcb73a7d?colgroup=5,5,7,10&amp;vcp=1&amp;pid=b32eead3a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2068249"/>
              </p:ext>
            </p:extLst>
          </p:nvPr>
        </p:nvGraphicFramePr>
        <p:xfrm>
          <a:off x="539496" y="1929556"/>
          <a:ext cx="11073384" cy="2233804"/>
        </p:xfrm>
        <a:graphic>
          <a:graphicData uri="http://schemas.openxmlformats.org/drawingml/2006/table">
            <a:tbl>
              <a:tblPr/>
              <a:tblGrid>
                <a:gridCol w="7680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070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042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443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84962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澶渊之盟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宋夏议和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宋金议和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政权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北宋和辽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北宋和西夏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南宋和金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背景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澶州之战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北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宋战胜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北宋战败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西夏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损耗严重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郾城之战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南宋战胜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P_7_BD#bbcb73a7d?colgroup=5,5,7,10&amp;vcp=1&amp;pid=b32eead3a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3406218"/>
              </p:ext>
            </p:extLst>
          </p:nvPr>
        </p:nvGraphicFramePr>
        <p:xfrm>
          <a:off x="539496" y="1835562"/>
          <a:ext cx="11073384" cy="3898012"/>
        </p:xfrm>
        <a:graphic>
          <a:graphicData uri="http://schemas.openxmlformats.org/drawingml/2006/table">
            <a:tbl>
              <a:tblPr/>
              <a:tblGrid>
                <a:gridCol w="7680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070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042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443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84962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澶渊之盟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宋夏议和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宋金议和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辽宋约为兄弟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之国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北宋给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辽岁币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西夏向宋称臣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北宋给西夏岁币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南宋向金称臣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并给金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岁币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双方以淮水至大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散关一线划定分界线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都是宋和少数民族政权之间的议和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结果都是宋给对方岁币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形成了较长时间的和平局面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都促进了各民族的经济交流与民族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交融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反映了各民族间的友好合作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民族交融是历史的主流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bbcb73a7d?colgroup=5,5,7,10&amp;vcp=1&amp;pid=b32eead3a&amp;color=0,0,0&amp;mp=1&amp;vtp=1&amp;vaab=1&amp;bt=1&amp;bbb=1">
            <a:extLst>
              <a:ext uri="{FF2B5EF4-FFF2-40B4-BE49-F238E27FC236}">
                <a16:creationId xmlns:a16="http://schemas.microsoft.com/office/drawing/2014/main" id="{C7E2DC9C-A4CD-69C7-84BB-50D9BAED70F7}"/>
              </a:ext>
            </a:extLst>
          </p:cNvPr>
          <p:cNvSpPr txBox="1"/>
          <p:nvPr/>
        </p:nvSpPr>
        <p:spPr>
          <a:xfrm>
            <a:off x="10894735" y="112715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f38a8660?vcp=1&amp;pid=de3275a6f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图说历史</a:t>
            </a:r>
            <a:endParaRPr lang="en-US" altLang="zh-CN" sz="3000" dirty="0"/>
          </a:p>
        </p:txBody>
      </p:sp>
      <p:pic>
        <p:nvPicPr>
          <p:cNvPr id="3" name="P_7_BD#37ba98a02?iti=2&amp;htil=1&amp;vcp=1&amp;pid=4f38a866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6084"/>
          <a:stretch>
            <a:fillRect/>
          </a:stretch>
        </p:blipFill>
        <p:spPr>
          <a:xfrm>
            <a:off x="3111569" y="1377487"/>
            <a:ext cx="2859463" cy="1837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P_7_BD#37ba98a02?iti=3&amp;htil=1&amp;vcp=1&amp;pid=4f38a8660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0423"/>
          <a:stretch>
            <a:fillRect/>
          </a:stretch>
        </p:blipFill>
        <p:spPr>
          <a:xfrm>
            <a:off x="8447964" y="1295191"/>
            <a:ext cx="2680284" cy="192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P_7_BD#37ba98a02?iti=2&amp;htil=1&amp;vcp=1&amp;pid=4f38a8660&amp;color=0,0,0&amp;vtp=1&amp;vaab=1&amp;bbb=1"/>
          <p:cNvSpPr/>
          <p:nvPr/>
        </p:nvSpPr>
        <p:spPr>
          <a:xfrm>
            <a:off x="2567591" y="3342431"/>
            <a:ext cx="15033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契丹文字</a:t>
            </a:r>
            <a:endParaRPr lang="en-US" altLang="zh-CN" sz="2800" dirty="0"/>
          </a:p>
        </p:txBody>
      </p:sp>
      <p:sp>
        <p:nvSpPr>
          <p:cNvPr id="6" name="P_7_BD#37ba98a02?iti=3&amp;htil=1&amp;vcp=1&amp;pid=4f38a8660&amp;color=0,0,0&amp;vtp=1&amp;vaab=1&amp;bbb=1"/>
          <p:cNvSpPr/>
          <p:nvPr/>
        </p:nvSpPr>
        <p:spPr>
          <a:xfrm>
            <a:off x="6704743" y="3342431"/>
            <a:ext cx="43481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浙江杭州岳庙中的岳飞塑像</a:t>
            </a:r>
            <a:endParaRPr lang="en-US" altLang="zh-CN" sz="2800" dirty="0"/>
          </a:p>
        </p:txBody>
      </p:sp>
      <p:pic>
        <p:nvPicPr>
          <p:cNvPr id="7" name="图片 6" descr="契丹文字.jpg"/>
          <p:cNvPicPr/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539496" y="1331767"/>
            <a:ext cx="2572073" cy="1883664"/>
          </a:xfrm>
          <a:prstGeom prst="rect">
            <a:avLst/>
          </a:prstGeom>
        </p:spPr>
      </p:pic>
      <p:pic>
        <p:nvPicPr>
          <p:cNvPr id="8" name="图片 7" descr="岳飞塑像2.jpg"/>
          <p:cNvPicPr/>
          <p:nvPr/>
        </p:nvPicPr>
        <p:blipFill>
          <a:blip r:embed="rId6" cstate="print"/>
          <a:srcRect t="8324" b="4724"/>
          <a:stretch>
            <a:fillRect/>
          </a:stretch>
        </p:blipFill>
        <p:spPr>
          <a:xfrm>
            <a:off x="6704743" y="1207301"/>
            <a:ext cx="1831222" cy="213513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048aae29?vcp=1&amp;pid=9a469050e&amp;color=199,134,85&amp;vtp=1&amp;vaab=1&amp;bt=1&amp;bbb=1"/>
          <p:cNvSpPr/>
          <p:nvPr/>
        </p:nvSpPr>
        <p:spPr>
          <a:xfrm>
            <a:off x="539496" y="554400"/>
            <a:ext cx="11109960" cy="8036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考点3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宋代经济的发展（2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2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考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</a:t>
            </a:r>
            <a:endParaRPr lang="en-US" altLang="zh-CN" sz="3200" dirty="0"/>
          </a:p>
        </p:txBody>
      </p:sp>
      <p:sp>
        <p:nvSpPr>
          <p:cNvPr id="3" name="C_6_BD#a3de3d97e?vcp=1&amp;pid=6048aae29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f51f024a9?vcp=1&amp;pid=a3de3d97e&amp;color=0,0,0&amp;vtp=1&amp;vaab=1&amp;bbb=1&amp;hb=1"/>
          <p:cNvSpPr/>
          <p:nvPr/>
        </p:nvSpPr>
        <p:spPr>
          <a:xfrm>
            <a:off x="539496" y="193895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通过了解南方地区的经济繁荣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知道中国古代经济重心的进一步南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通过了解这一时期的城市和商业发展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认识宋朝的经济在中国历史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上的重要地位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864227dd?vcp=1&amp;pid=6048aae29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27" name="P_7_BD#d46cc560c?colgroup=3,2,23&amp;vcp=1&amp;pid=6864227dd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3673940"/>
              </p:ext>
            </p:extLst>
          </p:nvPr>
        </p:nvGraphicFramePr>
        <p:xfrm>
          <a:off x="539496" y="1295191"/>
          <a:ext cx="11091672" cy="3351912"/>
        </p:xfrm>
        <a:graphic>
          <a:graphicData uri="http://schemas.openxmlformats.org/drawingml/2006/table">
            <a:tbl>
              <a:tblPr/>
              <a:tblGrid>
                <a:gridCol w="14447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24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045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农业的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北方人口大批南迁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带去了先进生产技术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人口增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垦田面积扩大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耕作技术提高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（1）由越南传入的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占城稻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北宋时推广到东南地区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2）宋朝时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水稻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产量跃居粮食作物首位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长江下游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和太湖流域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一带成为丰饶的粮仓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）南方各地普遍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种植茶树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棉花种植区向北推进到江淮和川蜀一带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P_7_BD#d46cc560c?colgroup=3,2,23&amp;vcp=1&amp;pid=6864227dd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6135058"/>
              </p:ext>
            </p:extLst>
          </p:nvPr>
        </p:nvGraphicFramePr>
        <p:xfrm>
          <a:off x="539496" y="1556480"/>
          <a:ext cx="11091672" cy="4449636"/>
        </p:xfrm>
        <a:graphic>
          <a:graphicData uri="http://schemas.openxmlformats.org/drawingml/2006/table">
            <a:tbl>
              <a:tblPr/>
              <a:tblGrid>
                <a:gridCol w="14447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24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045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4963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手工业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的兴盛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（1）纺织业：北宋时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南方的丝织业胜过北方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南宋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后期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棉纺织业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兴起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海南岛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的棉纺织品种类较多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2）制瓷业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：宋朝是中国瓷器发展史上的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辉煌时代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河北定窑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河南汝窑等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北宋兴起的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江西景德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后来发展成为著名的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瓷都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南宋时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江南地区已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成为我国制瓷业中心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（3）造船业：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广州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泉州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州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的造船业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在当时世界上居于领先地位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南宋沿海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地区制造的海船还配备了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指南针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d46cc560c?colgroup=3,2,23&amp;vcp=1&amp;pid=6864227dd&amp;color=0,0,0&amp;vtp=1&amp;vaab=1&amp;bt=1&amp;bbb=1">
            <a:extLst>
              <a:ext uri="{FF2B5EF4-FFF2-40B4-BE49-F238E27FC236}">
                <a16:creationId xmlns:a16="http://schemas.microsoft.com/office/drawing/2014/main" id="{B9454943-DE6B-5AB5-2B91-4C4C227CBD9E}"/>
              </a:ext>
            </a:extLst>
          </p:cNvPr>
          <p:cNvSpPr txBox="1"/>
          <p:nvPr/>
        </p:nvSpPr>
        <p:spPr>
          <a:xfrm>
            <a:off x="10913023" y="84807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P_7_BD#d46cc560c?colgroup=3,2,23&amp;vcp=1&amp;pid=6864227dd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1404041"/>
              </p:ext>
            </p:extLst>
          </p:nvPr>
        </p:nvGraphicFramePr>
        <p:xfrm>
          <a:off x="539496" y="1556480"/>
          <a:ext cx="11091672" cy="4449636"/>
        </p:xfrm>
        <a:graphic>
          <a:graphicData uri="http://schemas.openxmlformats.org/drawingml/2006/table">
            <a:tbl>
              <a:tblPr/>
              <a:tblGrid>
                <a:gridCol w="14447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24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045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4963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商业贸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易的繁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（1）商业城市兴起：最大的商业城市是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开封和杭州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商业活动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打破空间和时间的限制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出现早市和夜市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商贸活动辐射到乡镇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形成了新的商业区草市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（2）海外贸易超过前代：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广州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泉州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是闻名世界的大商港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朝廷鼓励海外贸易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在主要港口设立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市舶司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加以管理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（3）出现纸币：北宋前期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四川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地区出现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“交子”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这是世界上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最早的纸币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南宋时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纸币发展成与铜钱并行的货币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d46cc560c?colgroup=3,2,23&amp;vcp=1&amp;pid=6864227dd&amp;color=0,0,0&amp;vtp=1&amp;vaab=1&amp;bt=1&amp;bbb=1">
            <a:extLst>
              <a:ext uri="{FF2B5EF4-FFF2-40B4-BE49-F238E27FC236}">
                <a16:creationId xmlns:a16="http://schemas.microsoft.com/office/drawing/2014/main" id="{A162A9EE-498D-238B-121A-9C61A38E6888}"/>
              </a:ext>
            </a:extLst>
          </p:cNvPr>
          <p:cNvSpPr txBox="1"/>
          <p:nvPr/>
        </p:nvSpPr>
        <p:spPr>
          <a:xfrm>
            <a:off x="10913023" y="84807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P_7_BD#d46cc560c?colgroup=3,2,23&amp;vcp=1&amp;pid=6864227dd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4796238"/>
              </p:ext>
            </p:extLst>
          </p:nvPr>
        </p:nvGraphicFramePr>
        <p:xfrm>
          <a:off x="539496" y="2071624"/>
          <a:ext cx="11091672" cy="3619500"/>
        </p:xfrm>
        <a:graphic>
          <a:graphicData uri="http://schemas.openxmlformats.org/drawingml/2006/table">
            <a:tbl>
              <a:tblPr/>
              <a:tblGrid>
                <a:gridCol w="14447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24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045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41934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经济重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心南移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历程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从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唐朝中期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到南宋最后完成</a:t>
                      </a:r>
                      <a:endParaRPr lang="en-US" altLang="zh-CN" sz="1200" dirty="0"/>
                    </a:p>
                    <a:p>
                      <a:pPr algn="ctr" latinLnBrk="1" hangingPunct="0">
                        <a:lnSpc>
                          <a:spcPts val="24100"/>
                        </a:lnSpc>
                      </a:pPr>
                      <a:r>
                        <a:rPr lang="en-US" altLang="zh-CN" sz="134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P_7_BD#d46cc560c.table_image?iti=4&amp;tii=3&amp;vcp=1&amp;pid=6864227d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15868" y="2711831"/>
            <a:ext cx="7626096" cy="2075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7_BD#d46cc560c.table_image?iti=4&amp;tii=4&amp;vcp=1&amp;pid=6864227dd&amp;color=0,0,0&amp;vtp=1&amp;vaab=1&amp;bbb=1"/>
          <p:cNvSpPr/>
          <p:nvPr/>
        </p:nvSpPr>
        <p:spPr>
          <a:xfrm>
            <a:off x="4977035" y="4914519"/>
            <a:ext cx="47037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我国古代经济重心南移示意图</a:t>
            </a:r>
            <a:endParaRPr lang="en-US" altLang="zh-CN" sz="2800" dirty="0"/>
          </a:p>
        </p:txBody>
      </p:sp>
      <p:sp>
        <p:nvSpPr>
          <p:cNvPr id="2" name="P_7_BD#d46cc560c?colgroup=3,2,23&amp;vcp=1&amp;pid=6864227dd&amp;color=0,0,0&amp;vtp=1&amp;vaab=1&amp;bt=1&amp;bbb=1">
            <a:extLst>
              <a:ext uri="{FF2B5EF4-FFF2-40B4-BE49-F238E27FC236}">
                <a16:creationId xmlns:a16="http://schemas.microsoft.com/office/drawing/2014/main" id="{FE0912D8-8582-8708-C213-764BA70FBCE2}"/>
              </a:ext>
            </a:extLst>
          </p:cNvPr>
          <p:cNvSpPr txBox="1"/>
          <p:nvPr/>
        </p:nvSpPr>
        <p:spPr>
          <a:xfrm>
            <a:off x="10913023" y="136321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a45c7b808.fixed?vcp=1&amp;pid=1ee35de10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第6讲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辽宋夏金元时期：民族关系发展和社会变化</a:t>
            </a:r>
            <a:endParaRPr lang="en-US" altLang="zh-CN" sz="4000" dirty="0"/>
          </a:p>
        </p:txBody>
      </p:sp>
      <p:sp>
        <p:nvSpPr>
          <p:cNvPr id="3" name="C_4_BD#a45c7b808.fixed?vcp=1&amp;pid=1ee35de10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P_7_BD#d46cc560c?colgroup=3,2,23&amp;vcp=1&amp;pid=6864227dd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0892410"/>
              </p:ext>
            </p:extLst>
          </p:nvPr>
        </p:nvGraphicFramePr>
        <p:xfrm>
          <a:off x="539496" y="1827974"/>
          <a:ext cx="11091672" cy="3906648"/>
        </p:xfrm>
        <a:graphic>
          <a:graphicData uri="http://schemas.openxmlformats.org/drawingml/2006/table">
            <a:tbl>
              <a:tblPr/>
              <a:tblGrid>
                <a:gridCol w="14447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24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045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经济重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心南移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长江下游和太湖流域一带成为丰饶的粮仓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出现了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“苏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湖熟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天下足”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或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苏常熟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天下足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的谚语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中央的财政收入主要来自南方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特别是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东南地区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启示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（1）政治稳定是经济发展的前提和基础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）良好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的自然环境对经济发展影响巨大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要走可持续发展的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道路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（3）要重视教育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培养人才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）经济建设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离不开各族人民的辛勤劳动和团结奋斗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d46cc560c?colgroup=3,2,23&amp;vcp=1&amp;pid=6864227dd&amp;color=0,0,0&amp;mp=1&amp;vtp=1&amp;vaab=1&amp;bt=1&amp;bbb=1">
            <a:extLst>
              <a:ext uri="{FF2B5EF4-FFF2-40B4-BE49-F238E27FC236}">
                <a16:creationId xmlns:a16="http://schemas.microsoft.com/office/drawing/2014/main" id="{B9AA1C53-60E5-1572-FBA9-3A62DEC64C8E}"/>
              </a:ext>
            </a:extLst>
          </p:cNvPr>
          <p:cNvSpPr txBox="1"/>
          <p:nvPr/>
        </p:nvSpPr>
        <p:spPr>
          <a:xfrm>
            <a:off x="10913023" y="111956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218daaad?vcp=1&amp;pid=6048aae29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e0157f35c?sp=1&amp;vcp=1&amp;pid=1218daaad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宋代海外贸易繁荣的主要原因</a:t>
            </a:r>
            <a:endParaRPr lang="en-US" altLang="zh-CN" sz="2800" dirty="0"/>
          </a:p>
        </p:txBody>
      </p:sp>
      <p:graphicFrame>
        <p:nvGraphicFramePr>
          <p:cNvPr id="32" name="P_7_BD#e0157f35c?colgroup=2,26&amp;vcp=1&amp;pid=1218daaad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3187387"/>
              </p:ext>
            </p:extLst>
          </p:nvPr>
        </p:nvGraphicFramePr>
        <p:xfrm>
          <a:off x="539496" y="1929556"/>
          <a:ext cx="11082528" cy="2242440"/>
        </p:xfrm>
        <a:graphic>
          <a:graphicData uri="http://schemas.openxmlformats.org/drawingml/2006/table">
            <a:tbl>
              <a:tblPr/>
              <a:tblGrid>
                <a:gridCol w="11978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846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经济重心南移完成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南方农业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手工业和商业的发展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繁荣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为发展海外贸易提供了经济基础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造船技术的发展和指南针的应用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为发展海外贸易提供了技术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条件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P_7_BD#e0157f35c?colgroup=2,26&amp;vcp=1&amp;pid=1218daaad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4686654"/>
              </p:ext>
            </p:extLst>
          </p:nvPr>
        </p:nvGraphicFramePr>
        <p:xfrm>
          <a:off x="539496" y="2660078"/>
          <a:ext cx="11082528" cy="2242440"/>
        </p:xfrm>
        <a:graphic>
          <a:graphicData uri="http://schemas.openxmlformats.org/drawingml/2006/table">
            <a:tbl>
              <a:tblPr/>
              <a:tblGrid>
                <a:gridCol w="11978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846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政府鼓励海外贸易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在主要港口设立市舶司加以管理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为发展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海外贸易提供了较好的政策环境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交通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北方少数民族政权阻断了陆上贸易通道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促使宋朝的对外交流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转向以海路为主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e0157f35c?colgroup=2,26&amp;vcp=1&amp;pid=1218daaad&amp;color=0,0,0&amp;mp=1&amp;vtp=1&amp;vaab=1&amp;bt=1&amp;bbb=1">
            <a:extLst>
              <a:ext uri="{FF2B5EF4-FFF2-40B4-BE49-F238E27FC236}">
                <a16:creationId xmlns:a16="http://schemas.microsoft.com/office/drawing/2014/main" id="{294EEBC5-FD37-8D7E-AAF9-530BF3E7E879}"/>
              </a:ext>
            </a:extLst>
          </p:cNvPr>
          <p:cNvSpPr txBox="1"/>
          <p:nvPr/>
        </p:nvSpPr>
        <p:spPr>
          <a:xfrm>
            <a:off x="10903879" y="195167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232fab28?vcp=1&amp;pid=6048aae29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图说历史</a:t>
            </a:r>
            <a:endParaRPr lang="en-US" altLang="zh-CN" sz="3000" dirty="0"/>
          </a:p>
        </p:txBody>
      </p:sp>
      <p:pic>
        <p:nvPicPr>
          <p:cNvPr id="3" name="P_7_BD#b1156c703?iti=5&amp;htil=1&amp;vcp=1&amp;pid=5232fab2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6820"/>
          <a:stretch>
            <a:fillRect/>
          </a:stretch>
        </p:blipFill>
        <p:spPr>
          <a:xfrm>
            <a:off x="2179372" y="1295191"/>
            <a:ext cx="2154884" cy="2084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P_7_BD#b1156c703?iti=6&amp;htil=1&amp;vcp=1&amp;pid=5232fab28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7744"/>
          <a:stretch>
            <a:fillRect/>
          </a:stretch>
        </p:blipFill>
        <p:spPr>
          <a:xfrm>
            <a:off x="8028122" y="1459783"/>
            <a:ext cx="3502462" cy="192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P_7_BD#b1156c703?iti=5&amp;htil=1&amp;vcp=1&amp;pid=5232fab28&amp;color=0,0,0&amp;vtp=1&amp;vaab=1&amp;bbb=1"/>
          <p:cNvSpPr/>
          <p:nvPr/>
        </p:nvSpPr>
        <p:spPr>
          <a:xfrm>
            <a:off x="1166019" y="3507023"/>
            <a:ext cx="29257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北宋纸币铜版拓片</a:t>
            </a:r>
            <a:endParaRPr lang="en-US" altLang="zh-CN" sz="2800" dirty="0"/>
          </a:p>
        </p:txBody>
      </p:sp>
      <p:sp>
        <p:nvSpPr>
          <p:cNvPr id="6" name="P_7_BD#b1156c703?iti=6&amp;htil=1&amp;vcp=1&amp;pid=5232fab28&amp;color=0,0,0&amp;vtp=1&amp;vaab=1&amp;bbb=1"/>
          <p:cNvSpPr/>
          <p:nvPr/>
        </p:nvSpPr>
        <p:spPr>
          <a:xfrm>
            <a:off x="5294027" y="3507023"/>
            <a:ext cx="57705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宋代张择端《清明上河图》（局部）</a:t>
            </a:r>
            <a:endParaRPr lang="en-US" altLang="zh-CN" sz="2800" dirty="0"/>
          </a:p>
        </p:txBody>
      </p:sp>
      <p:pic>
        <p:nvPicPr>
          <p:cNvPr id="7" name="图片 6" descr="北宋交子1.jpg"/>
          <p:cNvPicPr/>
          <p:nvPr/>
        </p:nvPicPr>
        <p:blipFill>
          <a:blip r:embed="rId5" cstate="print"/>
          <a:srcRect l="5263" t="3247" r="6316" b="3247"/>
          <a:stretch>
            <a:fillRect/>
          </a:stretch>
        </p:blipFill>
        <p:spPr>
          <a:xfrm>
            <a:off x="923544" y="1295191"/>
            <a:ext cx="1255828" cy="2267711"/>
          </a:xfrm>
          <a:prstGeom prst="rect">
            <a:avLst/>
          </a:prstGeom>
        </p:spPr>
      </p:pic>
      <p:pic>
        <p:nvPicPr>
          <p:cNvPr id="8" name="图片 7" descr="清明上河图局部.jpg"/>
          <p:cNvPicPr/>
          <p:nvPr/>
        </p:nvPicPr>
        <p:blipFill>
          <a:blip r:embed="rId6"/>
          <a:stretch>
            <a:fillRect/>
          </a:stretch>
        </p:blipFill>
        <p:spPr>
          <a:xfrm>
            <a:off x="4941325" y="1441495"/>
            <a:ext cx="3086797" cy="1938528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051ec337?vcp=1&amp;pid=9a469050e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考点4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蒙古族的兴起与元朝的建立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元朝的统治</a:t>
            </a:r>
            <a:endParaRPr lang="en-US" altLang="zh-CN" sz="3200" dirty="0"/>
          </a:p>
        </p:txBody>
      </p:sp>
      <p:sp>
        <p:nvSpPr>
          <p:cNvPr id="3" name="C_6_BD#2f076f43c?vcp=1&amp;pid=a051ec337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5a341f702?vcp=1&amp;pid=2f076f43c&amp;color=0,0,0&amp;vtp=1&amp;vaab=1&amp;bbb=1&amp;hb=1"/>
          <p:cNvSpPr/>
          <p:nvPr/>
        </p:nvSpPr>
        <p:spPr>
          <a:xfrm>
            <a:off x="539496" y="193895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通过了解蒙古兴起和元朝统一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设立行省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宣政院等制度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知道西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藏在元代正式纳入中国版图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理解元朝统一对中华民族进一步交融的重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要意义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fa0440c8e?vcp=1&amp;pid=a051ec337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36" name="P_7_BD#7336fc974?colgroup=4,4,14,6&amp;vcp=1&amp;pid=fa0440c8e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12176"/>
              </p:ext>
            </p:extLst>
          </p:nvPr>
        </p:nvGraphicFramePr>
        <p:xfrm>
          <a:off x="539496" y="1295191"/>
          <a:ext cx="11113339" cy="3251200"/>
        </p:xfrm>
        <a:graphic>
          <a:graphicData uri="http://schemas.openxmlformats.org/drawingml/2006/table">
            <a:tbl>
              <a:tblPr/>
              <a:tblGrid>
                <a:gridCol w="16674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22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925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48301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83743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蒙古族的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兴起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蒙古的统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1206年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铁木真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完成蒙古草原的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统一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建立了蒙古政权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他被拥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立为大汗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被尊称为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成吉思汗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25600"/>
                        </a:lnSpc>
                      </a:pPr>
                      <a:r>
                        <a:rPr lang="en-US" altLang="zh-CN" sz="143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蒙古灭西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夏与金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1227年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蒙古灭西夏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1234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蒙古灭金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P_7_BD#7336fc974.table_image?iti=7&amp;tii=6&amp;vcp=1&amp;pid=fa0440c8e&amp;color=0,0,0&amp;vtp=1&amp;vaab=1&amp;bbb=1"/>
          <p:cNvSpPr/>
          <p:nvPr/>
        </p:nvSpPr>
        <p:spPr>
          <a:xfrm>
            <a:off x="9481847" y="3711239"/>
            <a:ext cx="18589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成吉思汗像</a:t>
            </a:r>
            <a:endParaRPr lang="en-US" altLang="zh-CN" sz="2800" dirty="0"/>
          </a:p>
        </p:txBody>
      </p:sp>
      <p:pic>
        <p:nvPicPr>
          <p:cNvPr id="6" name="图片 5" descr="成吉思汗.jpg"/>
          <p:cNvPicPr/>
          <p:nvPr/>
        </p:nvPicPr>
        <p:blipFill>
          <a:blip r:embed="rId3" cstate="print"/>
          <a:srcRect l="16888" t="20417" r="20273" b="17917"/>
          <a:stretch>
            <a:fillRect/>
          </a:stretch>
        </p:blipFill>
        <p:spPr>
          <a:xfrm>
            <a:off x="9481847" y="1461815"/>
            <a:ext cx="1810512" cy="2249424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" name="P_7_BD#7336fc974?colgroup=2,2,17,6&amp;vcp=1&amp;pid=fa0440c8e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3267453"/>
              </p:ext>
            </p:extLst>
          </p:nvPr>
        </p:nvGraphicFramePr>
        <p:xfrm>
          <a:off x="539496" y="1526254"/>
          <a:ext cx="11113458" cy="4510088"/>
        </p:xfrm>
        <a:graphic>
          <a:graphicData uri="http://schemas.openxmlformats.org/drawingml/2006/table">
            <a:tbl>
              <a:tblPr/>
              <a:tblGrid>
                <a:gridCol w="10050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79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560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52626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834132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元朝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的建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立与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统一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1260年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忽必烈继承汗位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1271年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忽必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烈改国号为大元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次年定都于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大都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（今北京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1276年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元军攻入南宋都城临安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南宋灭亡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1279年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元军攻灭南宋残部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完成全国的统一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26900"/>
                        </a:lnSpc>
                      </a:pPr>
                      <a:r>
                        <a:rPr lang="en-US" altLang="zh-CN" sz="150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结束了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我国历史上较长时期的政权分立局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面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为统一多民族国家的进一步发展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奠定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了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基础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P_7_BD#7336fc974.table_image?iti=8&amp;tii=8&amp;vcp=1&amp;pid=fa0440c8e&amp;color=0,0,0&amp;vtp=1&amp;vaab=1&amp;bbb=1"/>
          <p:cNvSpPr/>
          <p:nvPr/>
        </p:nvSpPr>
        <p:spPr>
          <a:xfrm>
            <a:off x="9638140" y="4786598"/>
            <a:ext cx="15033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忽必烈像</a:t>
            </a:r>
            <a:endParaRPr lang="en-US" altLang="zh-CN" sz="2800" dirty="0"/>
          </a:p>
        </p:txBody>
      </p:sp>
      <p:sp>
        <p:nvSpPr>
          <p:cNvPr id="2" name="P_7_BD#7336fc974?colgroup=2,2,17,6&amp;vcp=1&amp;pid=fa0440c8e&amp;color=0,0,0&amp;vtp=1&amp;vaab=1&amp;bt=1&amp;bbb=1">
            <a:extLst>
              <a:ext uri="{FF2B5EF4-FFF2-40B4-BE49-F238E27FC236}">
                <a16:creationId xmlns:a16="http://schemas.microsoft.com/office/drawing/2014/main" id="{5637BEC5-EDE6-7831-694E-5E035D8F217D}"/>
              </a:ext>
            </a:extLst>
          </p:cNvPr>
          <p:cNvSpPr txBox="1"/>
          <p:nvPr/>
        </p:nvSpPr>
        <p:spPr>
          <a:xfrm>
            <a:off x="10934809" y="81784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6" name="图片 5" descr="忽必烈1.jpg"/>
          <p:cNvPicPr/>
          <p:nvPr/>
        </p:nvPicPr>
        <p:blipFill>
          <a:blip r:embed="rId3" cstate="print"/>
          <a:srcRect l="10666" t="14563" r="11652"/>
          <a:stretch>
            <a:fillRect/>
          </a:stretch>
        </p:blipFill>
        <p:spPr>
          <a:xfrm>
            <a:off x="9288038" y="2400014"/>
            <a:ext cx="2176272" cy="2386584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" name="P_7_BD#7336fc974?colgroup=2,2,24&amp;vcp=1&amp;pid=fa0440c8e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2860137"/>
              </p:ext>
            </p:extLst>
          </p:nvPr>
        </p:nvGraphicFramePr>
        <p:xfrm>
          <a:off x="539496" y="1822100"/>
          <a:ext cx="11113578" cy="3918396"/>
        </p:xfrm>
        <a:graphic>
          <a:graphicData uri="http://schemas.openxmlformats.org/drawingml/2006/table">
            <a:tbl>
              <a:tblPr/>
              <a:tblGrid>
                <a:gridCol w="11218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56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580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59976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675956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元朝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的统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疆域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元朝是我国历史上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第一个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由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少数民族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贵族为主建立的全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国性的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统一王朝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元朝的版图是我国历史上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最大的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北逾阴山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西极流沙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东尽辽左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南越海表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民族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交融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边疆各族包括蒙古族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大量迁入中原和江南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入黄河流域的契丹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女真等族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已同汉族没有什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么区别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开始形成一个新的民族——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回族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促进了各族经济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文化的发展与交融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7336fc974?colgroup=2,2,24&amp;vcp=1&amp;pid=fa0440c8e&amp;color=0,0,0&amp;mp=1&amp;vtp=1&amp;vaab=1&amp;bt=1&amp;bbb=1">
            <a:extLst>
              <a:ext uri="{FF2B5EF4-FFF2-40B4-BE49-F238E27FC236}">
                <a16:creationId xmlns:a16="http://schemas.microsoft.com/office/drawing/2014/main" id="{9F09CE39-099B-EB1C-B33B-958C65345335}"/>
              </a:ext>
            </a:extLst>
          </p:cNvPr>
          <p:cNvSpPr txBox="1"/>
          <p:nvPr/>
        </p:nvSpPr>
        <p:spPr>
          <a:xfrm>
            <a:off x="10934929" y="111369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P_7_BD#7336fc974?colgroup=2,2,4,3,16&amp;vcp=1&amp;pid=fa0440c8e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3492905"/>
              </p:ext>
            </p:extLst>
          </p:nvPr>
        </p:nvGraphicFramePr>
        <p:xfrm>
          <a:off x="539496" y="2313654"/>
          <a:ext cx="11112834" cy="2230692"/>
        </p:xfrm>
        <a:graphic>
          <a:graphicData uri="http://schemas.openxmlformats.org/drawingml/2006/table">
            <a:tbl>
              <a:tblPr/>
              <a:tblGrid>
                <a:gridCol w="9082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10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983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624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398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元朝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的统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君主专制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中央集权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中央机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中书省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掌管全国的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行政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事务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下设六部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分管各项政务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枢密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：负责全国的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军事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事务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调度全国的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军队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御史台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：负责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监察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事务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" name="P_7_BD#7336fc974?colgroup=2,2,3,2,2,15&amp;vcp=1&amp;pid=fa0440c8e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9197970"/>
              </p:ext>
            </p:extLst>
          </p:nvPr>
        </p:nvGraphicFramePr>
        <p:xfrm>
          <a:off x="539496" y="1550606"/>
          <a:ext cx="11112364" cy="4461384"/>
        </p:xfrm>
        <a:graphic>
          <a:graphicData uri="http://schemas.openxmlformats.org/drawingml/2006/table">
            <a:tbl>
              <a:tblPr/>
              <a:tblGrid>
                <a:gridCol w="10112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48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937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19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7529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5781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785428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元朝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的统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君主专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制中央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集权制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行省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“腹里”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（今山东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山西和河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）直属于中书省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）其他地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除了吐蕃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畏兀儿地区之外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设置了岭北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辽阳等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10个行省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行省之下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设置路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在历史上影响深远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（加强了中央集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巩固了国家统一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是今天中国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省级行政区划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的来源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7336fc974?colgroup=2,2,3,2,2,15&amp;vcp=1&amp;pid=fa0440c8e&amp;color=0,0,0&amp;vtp=1&amp;vaab=1&amp;bt=1&amp;bbb=1">
            <a:extLst>
              <a:ext uri="{FF2B5EF4-FFF2-40B4-BE49-F238E27FC236}">
                <a16:creationId xmlns:a16="http://schemas.microsoft.com/office/drawing/2014/main" id="{A25C6281-E445-04D5-7FBF-277CF5461D50}"/>
              </a:ext>
            </a:extLst>
          </p:cNvPr>
          <p:cNvSpPr txBox="1"/>
          <p:nvPr/>
        </p:nvSpPr>
        <p:spPr>
          <a:xfrm>
            <a:off x="10933715" y="8422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744f0d91?vcp=1&amp;pid=a45c7b808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时空坐标</a:t>
            </a:r>
            <a:endParaRPr lang="en-US" altLang="zh-CN" sz="3000" dirty="0"/>
          </a:p>
        </p:txBody>
      </p:sp>
      <p:pic>
        <p:nvPicPr>
          <p:cNvPr id="3" name="P_6_BD#291991528?vcp=1&amp;pid=8744f0d9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295191"/>
            <a:ext cx="11064240" cy="3593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" name="P_7_BD#7336fc974?colgroup=2,3,3,20&amp;vcp=1&amp;pid=fa0440c8e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0676621"/>
              </p:ext>
            </p:extLst>
          </p:nvPr>
        </p:nvGraphicFramePr>
        <p:xfrm>
          <a:off x="539496" y="2388584"/>
          <a:ext cx="11113457" cy="2785428"/>
        </p:xfrm>
        <a:graphic>
          <a:graphicData uri="http://schemas.openxmlformats.org/drawingml/2006/table">
            <a:tbl>
              <a:tblPr/>
              <a:tblGrid>
                <a:gridCol w="9960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129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310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2526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元朝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的统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对边疆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地区的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管辖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措施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（1）东南：设置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澎湖巡检司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负责管辖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澎湖和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琉球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（今台湾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这是历史上中央政府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首次在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台湾地区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正式建立的行政机构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（2）西域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：设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置北庭都元帅府等机构管理西域的军政事务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加强了对西域的管辖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7336fc974?colgroup=2,3,3,20&amp;vcp=1&amp;pid=fa0440c8e&amp;color=0,0,0&amp;vtp=1&amp;vaab=1&amp;bt=1&amp;bbb=1">
            <a:extLst>
              <a:ext uri="{FF2B5EF4-FFF2-40B4-BE49-F238E27FC236}">
                <a16:creationId xmlns:a16="http://schemas.microsoft.com/office/drawing/2014/main" id="{1E3664DF-A3F9-3CBE-C1FF-D77A6799A542}"/>
              </a:ext>
            </a:extLst>
          </p:cNvPr>
          <p:cNvSpPr txBox="1"/>
          <p:nvPr/>
        </p:nvSpPr>
        <p:spPr>
          <a:xfrm>
            <a:off x="10934808" y="168017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" name="P_7_BD#7336fc974?colgroup=2,3,3,20&amp;vcp=1&amp;pid=fa0440c8e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9742059"/>
              </p:ext>
            </p:extLst>
          </p:nvPr>
        </p:nvGraphicFramePr>
        <p:xfrm>
          <a:off x="539496" y="2105342"/>
          <a:ext cx="11113457" cy="3351912"/>
        </p:xfrm>
        <a:graphic>
          <a:graphicData uri="http://schemas.openxmlformats.org/drawingml/2006/table">
            <a:tbl>
              <a:tblPr/>
              <a:tblGrid>
                <a:gridCol w="9960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129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310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2526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230692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元朝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的统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对边疆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地区的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管辖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措施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（3）西藏：设立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宣慰使司都元帅府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由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宣政院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直接统辖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在当地设置地方机构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征收赋税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屯驻军队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实行充分和有效的管理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中央政府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对西藏正式行使行政管辖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促进了统一多民族国家的巩固和发展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有利于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社会进步和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民族交融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7336fc974?colgroup=2,3,3,20&amp;vcp=1&amp;pid=fa0440c8e&amp;color=0,0,0&amp;mp=1&amp;vtp=1&amp;vaab=1&amp;bt=1&amp;bbb=1">
            <a:extLst>
              <a:ext uri="{FF2B5EF4-FFF2-40B4-BE49-F238E27FC236}">
                <a16:creationId xmlns:a16="http://schemas.microsoft.com/office/drawing/2014/main" id="{28F8CAA1-D690-96B2-7BF0-9BB6ECF1C839}"/>
              </a:ext>
            </a:extLst>
          </p:cNvPr>
          <p:cNvSpPr txBox="1"/>
          <p:nvPr/>
        </p:nvSpPr>
        <p:spPr>
          <a:xfrm>
            <a:off x="10934808" y="139693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7e5b1167?vcp=1&amp;pid=a051ec337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a5447f461?sp=1&amp;vcp=1&amp;pid=47e5b1167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比较分封制、郡县制与行省制度</a:t>
            </a:r>
            <a:endParaRPr lang="en-US" altLang="zh-CN" sz="2800" dirty="0"/>
          </a:p>
        </p:txBody>
      </p:sp>
      <p:graphicFrame>
        <p:nvGraphicFramePr>
          <p:cNvPr id="44" name="P_7_BD#a5447f461?colgroup=5,9,7,6&amp;vcp=1&amp;pid=47e5b1167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5472678"/>
              </p:ext>
            </p:extLst>
          </p:nvPr>
        </p:nvGraphicFramePr>
        <p:xfrm>
          <a:off x="539496" y="1929556"/>
          <a:ext cx="11064240" cy="2222056"/>
        </p:xfrm>
        <a:graphic>
          <a:graphicData uri="http://schemas.openxmlformats.org/drawingml/2006/table">
            <a:tbl>
              <a:tblPr/>
              <a:tblGrid>
                <a:gridCol w="7498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258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667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992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2257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分封制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郡县制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行省制度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创立时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西周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秦朝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元朝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" name="P_7_BD#a5447f461?colgroup=5,9,7,6&amp;vcp=1&amp;pid=47e5b116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8395615"/>
              </p:ext>
            </p:extLst>
          </p:nvPr>
        </p:nvGraphicFramePr>
        <p:xfrm>
          <a:off x="539496" y="1558194"/>
          <a:ext cx="11064240" cy="4452748"/>
        </p:xfrm>
        <a:graphic>
          <a:graphicData uri="http://schemas.openxmlformats.org/drawingml/2006/table">
            <a:tbl>
              <a:tblPr/>
              <a:tblGrid>
                <a:gridCol w="7498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258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667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992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2257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分封制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郡县制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行省制度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周天子将宗亲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功臣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等分封到各地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授土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授民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诸侯要进献贡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服从周王调兵等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在地方设郡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县以下设乡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里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亭等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郡县长官由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皇帝直接任免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设中书省和行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行省之下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设路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府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中央与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地方的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关系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诸侯权力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地位世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诸侯国具有较大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的独立性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中央垂直管理地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方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地方绝对服从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中央直接控制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地方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a5447f461?colgroup=5,9,7,6&amp;vcp=1&amp;pid=47e5b1167&amp;color=0,0,0&amp;mp=1&amp;vtp=1&amp;vaab=1&amp;bt=1&amp;bbb=1">
            <a:extLst>
              <a:ext uri="{FF2B5EF4-FFF2-40B4-BE49-F238E27FC236}">
                <a16:creationId xmlns:a16="http://schemas.microsoft.com/office/drawing/2014/main" id="{8E7A90A5-551F-8E48-4611-859CB69D1BC8}"/>
              </a:ext>
            </a:extLst>
          </p:cNvPr>
          <p:cNvSpPr txBox="1"/>
          <p:nvPr/>
        </p:nvSpPr>
        <p:spPr>
          <a:xfrm>
            <a:off x="10885591" y="84978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" name="P_7_BD#a5447f461?colgroup=5,9,7,6&amp;vcp=1&amp;pid=47e5b116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0935510"/>
              </p:ext>
            </p:extLst>
          </p:nvPr>
        </p:nvGraphicFramePr>
        <p:xfrm>
          <a:off x="539496" y="2396172"/>
          <a:ext cx="11064240" cy="2776792"/>
        </p:xfrm>
        <a:graphic>
          <a:graphicData uri="http://schemas.openxmlformats.org/drawingml/2006/table">
            <a:tbl>
              <a:tblPr/>
              <a:tblGrid>
                <a:gridCol w="7498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258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667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992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2257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分封制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郡县制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行省制度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作用和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在一定时期内巩固了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西周的统治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后期王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权衰微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造成分裂和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诸侯混战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加强了中央集权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维护了国家统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经过后世的调整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积极作用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越来越明显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a5447f461?colgroup=5,9,7,6&amp;vcp=1&amp;pid=47e5b1167&amp;color=0,0,0&amp;mp=1&amp;vtp=1&amp;vaab=1&amp;bt=1&amp;bbb=1">
            <a:extLst>
              <a:ext uri="{FF2B5EF4-FFF2-40B4-BE49-F238E27FC236}">
                <a16:creationId xmlns:a16="http://schemas.microsoft.com/office/drawing/2014/main" id="{F043E5F5-E871-D84F-E986-AD9D51DA6F10}"/>
              </a:ext>
            </a:extLst>
          </p:cNvPr>
          <p:cNvSpPr txBox="1"/>
          <p:nvPr/>
        </p:nvSpPr>
        <p:spPr>
          <a:xfrm>
            <a:off x="10885591" y="168776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" name="P_7_BD#a5447f461?colgroup=5,9,7,6&amp;vcp=1&amp;pid=47e5b116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8147885"/>
              </p:ext>
            </p:extLst>
          </p:nvPr>
        </p:nvGraphicFramePr>
        <p:xfrm>
          <a:off x="539496" y="2112930"/>
          <a:ext cx="11112444" cy="3343276"/>
        </p:xfrm>
        <a:graphic>
          <a:graphicData uri="http://schemas.openxmlformats.org/drawingml/2006/table">
            <a:tbl>
              <a:tblPr/>
              <a:tblGrid>
                <a:gridCol w="20664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504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8589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1224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分封制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郡县制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行省制度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相同点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都是我国古代重要的地方行政制度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都是为了巩固统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都产生了一定的积极作用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都对后世产生了较大影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反映趋势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中央集权不断加强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即中央权力不断增强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地方权力不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断削弱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a5447f461?colgroup=5,9,7,6&amp;vcp=1&amp;pid=47e5b1167&amp;color=0,0,0&amp;mp=1&amp;vtp=1&amp;vaab=1&amp;bt=1&amp;bbb=1">
            <a:extLst>
              <a:ext uri="{FF2B5EF4-FFF2-40B4-BE49-F238E27FC236}">
                <a16:creationId xmlns:a16="http://schemas.microsoft.com/office/drawing/2014/main" id="{E8B00991-91F8-E606-2BE7-C39E028F5AB5}"/>
              </a:ext>
            </a:extLst>
          </p:cNvPr>
          <p:cNvSpPr txBox="1"/>
          <p:nvPr/>
        </p:nvSpPr>
        <p:spPr>
          <a:xfrm>
            <a:off x="10933795" y="140452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9ea7fe9f?vcp=1&amp;pid=a051ec337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83b667b72?sp=1&amp;vcp=1&amp;pid=e9ea7fe9f&amp;color=0,0,0&amp;vtp=1&amp;vaab=1&amp;bbb=1&amp;hb=1"/>
          <p:cNvSpPr/>
          <p:nvPr/>
        </p:nvSpPr>
        <p:spPr>
          <a:xfrm>
            <a:off x="539495" y="1233469"/>
            <a:ext cx="11279465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行省的独特之处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具有地方最高行政机构和朝廷派出机构的两重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性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行省长官权力极大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但受到中央的节制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所以行省制度能够加强中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央集权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台湾名称的演变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夷洲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三国时期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）—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流求或琉球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隋唐至元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）—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台湾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明清以来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6f7893a2?vcp=1&amp;pid=9a469050e&amp;color=199,134,85&amp;vtp=1&amp;vaab=1&amp;bt=1&amp;bbb=1&amp;hb=1"/>
          <p:cNvSpPr/>
          <p:nvPr/>
        </p:nvSpPr>
        <p:spPr>
          <a:xfrm>
            <a:off x="539496" y="554400"/>
            <a:ext cx="11109960" cy="152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考点5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宋元时期的都市和文化</a:t>
            </a:r>
            <a:r>
              <a:rPr lang="en-US" altLang="zh-CN" sz="3200" b="1" i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宋元时期的科技与中外交通</a:t>
            </a:r>
          </a:p>
          <a:p>
            <a:pPr latinLnBrk="1">
              <a:lnSpc>
                <a:spcPts val="5700"/>
              </a:lnSpc>
            </a:pPr>
            <a:r>
              <a:rPr lang="en-US" altLang="zh-CN" sz="3200" b="1" i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2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考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</a:t>
            </a:r>
            <a:endParaRPr lang="en-US" altLang="zh-CN" sz="3200" dirty="0"/>
          </a:p>
        </p:txBody>
      </p:sp>
      <p:sp>
        <p:nvSpPr>
          <p:cNvPr id="3" name="C_6_BD#4d456042a?vcp=1&amp;pid=86f7893a2&amp;color=0,0,0&amp;vtp=1&amp;vaab=1&amp;bbb=1"/>
          <p:cNvSpPr/>
          <p:nvPr/>
        </p:nvSpPr>
        <p:spPr>
          <a:xfrm>
            <a:off x="539496" y="200812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ec3a65ce4?vcp=1&amp;pid=4d456042a&amp;color=0,0,0&amp;vtp=1&amp;vaab=1&amp;bbb=1&amp;hb=1"/>
          <p:cNvSpPr/>
          <p:nvPr/>
        </p:nvSpPr>
        <p:spPr>
          <a:xfrm>
            <a:off x="539496" y="26806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通过了解宋元时期的城市和商业发展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科技创新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文学艺术成就和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对外交流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认识这一时期繁荣的经济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文化在中国历史上的重要地位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通过印刷术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指南针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火药的应用和外传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认识中国古代的重要发明对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世界文明发展的贡献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b522e8d5?vcp=1&amp;pid=86f7893a2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50" name="P_7_BD#042d9a9e0?colgroup=2,3,23&amp;vcp=1&amp;pid=1b522e8d5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8122473"/>
              </p:ext>
            </p:extLst>
          </p:nvPr>
        </p:nvGraphicFramePr>
        <p:xfrm>
          <a:off x="539496" y="1295191"/>
          <a:ext cx="11112602" cy="3918396"/>
        </p:xfrm>
        <a:graphic>
          <a:graphicData uri="http://schemas.openxmlformats.org/drawingml/2006/table">
            <a:tbl>
              <a:tblPr/>
              <a:tblGrid>
                <a:gridCol w="11178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17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94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66484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繁华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的都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市生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城市繁荣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市民阶层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壮大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市民生活丰富多彩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大都市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北宋时的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南宋时的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临安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元朝时的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8542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（1）在北宋的开封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最为繁华的是大相国寺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（2）开封城内有许多娱乐兼营商业的场所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叫作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“瓦子”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瓦子中圈出许多专供演出的圈子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称为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“勾栏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（3）宋元时期戏剧表演的主要形式是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杂剧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（4）宋朝时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传统节日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日益受到人们的重视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" name="P_7_BD#042d9a9e0?colgroup=2,3,14,8&amp;vcp=1&amp;pid=1b522e8d5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1665703"/>
              </p:ext>
            </p:extLst>
          </p:nvPr>
        </p:nvGraphicFramePr>
        <p:xfrm>
          <a:off x="539496" y="1524730"/>
          <a:ext cx="11073384" cy="4513136"/>
        </p:xfrm>
        <a:graphic>
          <a:graphicData uri="http://schemas.openxmlformats.org/drawingml/2006/table">
            <a:tbl>
              <a:tblPr/>
              <a:tblGrid>
                <a:gridCol w="11155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258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852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467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727708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宋词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简介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一种新体诗歌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句子有长有短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也称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长短句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便于歌唱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在唐朝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已经出现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风格多样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内容广泛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24500"/>
                        </a:lnSpc>
                      </a:pPr>
                      <a:r>
                        <a:rPr lang="en-US" altLang="zh-CN" sz="136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代表词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（1）北宋文学家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苏轼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词风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豪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而飘逸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）女词人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李清照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的词风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委婉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细腻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）南宋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辛弃疾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继承了苏轼以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来的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豪放词风和报国情怀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P_7_BD#042d9a9e0.table_image?iti=9&amp;tii=10&amp;vcp=1&amp;pid=1b522e8d5&amp;color=0,0,0&amp;vtp=1&amp;vaab=1&amp;bbb=1"/>
          <p:cNvSpPr/>
          <p:nvPr/>
        </p:nvSpPr>
        <p:spPr>
          <a:xfrm>
            <a:off x="9187847" y="4654010"/>
            <a:ext cx="15033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李清照像</a:t>
            </a:r>
            <a:endParaRPr lang="en-US" altLang="zh-CN" sz="2800" dirty="0"/>
          </a:p>
        </p:txBody>
      </p:sp>
      <p:sp>
        <p:nvSpPr>
          <p:cNvPr id="2" name="P_7_BD#042d9a9e0?colgroup=2,3,14,8&amp;vcp=1&amp;pid=1b522e8d5&amp;color=0,0,0&amp;vtp=1&amp;vaab=1&amp;bt=1&amp;bbb=1">
            <a:extLst>
              <a:ext uri="{FF2B5EF4-FFF2-40B4-BE49-F238E27FC236}">
                <a16:creationId xmlns:a16="http://schemas.microsoft.com/office/drawing/2014/main" id="{FB7FEB47-2240-BF76-8B23-AEA5525A8776}"/>
              </a:ext>
            </a:extLst>
          </p:cNvPr>
          <p:cNvSpPr txBox="1"/>
          <p:nvPr/>
        </p:nvSpPr>
        <p:spPr>
          <a:xfrm>
            <a:off x="10894735" y="81632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6" name="图片 5" descr="学科网(www.zxxk.com)--教育资源门户，提供试卷、教案、课件、论文、素材以及各类教学资源下载，还有大量而丰富的教学相关资讯！"/>
          <p:cNvPicPr/>
          <p:nvPr/>
        </p:nvPicPr>
        <p:blipFill>
          <a:blip r:embed="rId3"/>
          <a:stretch>
            <a:fillRect/>
          </a:stretch>
        </p:blipFill>
        <p:spPr>
          <a:xfrm>
            <a:off x="9130216" y="2405602"/>
            <a:ext cx="1560993" cy="2121408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b342ba08?vcp=1&amp;pid=a45c7b808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阶段分析</a:t>
            </a:r>
            <a:endParaRPr lang="en-US" altLang="zh-CN" sz="3000" dirty="0"/>
          </a:p>
        </p:txBody>
      </p:sp>
      <p:graphicFrame>
        <p:nvGraphicFramePr>
          <p:cNvPr id="6" name="P_6_BD#ede98f9a2?colgroup=5,24&amp;vcp=1&amp;pid=7b342ba08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5665567"/>
              </p:ext>
            </p:extLst>
          </p:nvPr>
        </p:nvGraphicFramePr>
        <p:xfrm>
          <a:off x="539496" y="1295191"/>
          <a:ext cx="11091672" cy="5051364"/>
        </p:xfrm>
        <a:graphic>
          <a:graphicData uri="http://schemas.openxmlformats.org/drawingml/2006/table">
            <a:tbl>
              <a:tblPr/>
              <a:tblGrid>
                <a:gridCol w="19842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74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由政权并立走向国家统一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专制主义中央集权制度进一步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加强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统一多民族国家得到巩固和发展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经济重心南移在南宋时完成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经济全面繁荣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市民阶层壮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海外贸易超过前代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科技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科技发展出现新高峰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宋词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元曲等平民化的文学艺术作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品涌现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民族关系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民族政权并立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战争频繁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民族交融是主流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元朝的统一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推动了民族交融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对外关系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交通发达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中外交流频繁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2" name="P_7_BD#042d9a9e0?colgroup=2,3,14,8&amp;vcp=1&amp;pid=1b522e8d5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4919540"/>
              </p:ext>
            </p:extLst>
          </p:nvPr>
        </p:nvGraphicFramePr>
        <p:xfrm>
          <a:off x="539496" y="1802098"/>
          <a:ext cx="11073384" cy="3958400"/>
        </p:xfrm>
        <a:graphic>
          <a:graphicData uri="http://schemas.openxmlformats.org/drawingml/2006/table">
            <a:tbl>
              <a:tblPr/>
              <a:tblGrid>
                <a:gridCol w="11155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258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852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467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727708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元曲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简介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包括散曲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杂剧和南戏等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杂剧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把音乐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歌舞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动作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念白融合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在一起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成为一种综合性的艺术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25700"/>
                        </a:lnSpc>
                      </a:pPr>
                      <a:r>
                        <a:rPr lang="en-US" altLang="zh-CN" sz="143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代表作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元代最优秀的杂剧作家是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关汉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代表作是悲剧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窦娥冤》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他与马致远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郑光祖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白朴被誉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“元曲四大家”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P_7_BD#042d9a9e0.table_image?iti=10&amp;tii=12&amp;vcp=1&amp;pid=1b522e8d5&amp;color=0,0,0&amp;mp=1&amp;vtp=1&amp;vaab=1&amp;bbb=1"/>
          <p:cNvSpPr/>
          <p:nvPr/>
        </p:nvSpPr>
        <p:spPr>
          <a:xfrm>
            <a:off x="9187847" y="4722590"/>
            <a:ext cx="15033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关汉卿像</a:t>
            </a:r>
            <a:endParaRPr lang="en-US" altLang="zh-CN" sz="2800" dirty="0"/>
          </a:p>
        </p:txBody>
      </p:sp>
      <p:sp>
        <p:nvSpPr>
          <p:cNvPr id="2" name="P_7_BD#042d9a9e0?colgroup=2,3,14,8&amp;vcp=1&amp;pid=1b522e8d5&amp;color=0,0,0&amp;mp=1&amp;vtp=1&amp;vaab=1&amp;bt=1&amp;bbb=1">
            <a:extLst>
              <a:ext uri="{FF2B5EF4-FFF2-40B4-BE49-F238E27FC236}">
                <a16:creationId xmlns:a16="http://schemas.microsoft.com/office/drawing/2014/main" id="{2ECB83D1-D871-C217-0B6E-57F21AC8209A}"/>
              </a:ext>
            </a:extLst>
          </p:cNvPr>
          <p:cNvSpPr txBox="1"/>
          <p:nvPr/>
        </p:nvSpPr>
        <p:spPr>
          <a:xfrm>
            <a:off x="10894735" y="109369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6" name="图片 5" descr="关汉卿.jpeg"/>
          <p:cNvPicPr/>
          <p:nvPr/>
        </p:nvPicPr>
        <p:blipFill>
          <a:blip r:embed="rId3"/>
          <a:srcRect l="11023" r="16892"/>
          <a:stretch>
            <a:fillRect/>
          </a:stretch>
        </p:blipFill>
        <p:spPr>
          <a:xfrm>
            <a:off x="8785988" y="2464022"/>
            <a:ext cx="2441448" cy="2258568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" name="P_7_BD#042d9a9e0?colgroup=2,3,23&amp;vcp=1&amp;pid=1b522e8d5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1042424"/>
              </p:ext>
            </p:extLst>
          </p:nvPr>
        </p:nvGraphicFramePr>
        <p:xfrm>
          <a:off x="539496" y="2382710"/>
          <a:ext cx="11112602" cy="2797176"/>
        </p:xfrm>
        <a:graphic>
          <a:graphicData uri="http://schemas.openxmlformats.org/drawingml/2006/table">
            <a:tbl>
              <a:tblPr/>
              <a:tblGrid>
                <a:gridCol w="11178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17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94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75956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史学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北宋的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司马光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主持编写的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《资治通鉴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是一部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编年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体的通史巨著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记述了从战国到五代共1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300多年的历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司马光的《资治通鉴》和司马迁的《史记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并列为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中国史学的不朽巨著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他们被后人称为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“史学两司马”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042d9a9e0?colgroup=2,3,23&amp;vcp=1&amp;pid=1b522e8d5&amp;color=0,0,0&amp;mp=1&amp;vtp=1&amp;vaab=1&amp;bt=1&amp;bbb=1">
            <a:extLst>
              <a:ext uri="{FF2B5EF4-FFF2-40B4-BE49-F238E27FC236}">
                <a16:creationId xmlns:a16="http://schemas.microsoft.com/office/drawing/2014/main" id="{D445CC8F-516A-F98B-5C57-D09DF68D26A5}"/>
              </a:ext>
            </a:extLst>
          </p:cNvPr>
          <p:cNvSpPr txBox="1"/>
          <p:nvPr/>
        </p:nvSpPr>
        <p:spPr>
          <a:xfrm>
            <a:off x="10933953" y="167430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&amp;si=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" name="P_7_BD#042d9a9e0?colgroup=2,3,17,6&amp;vcp=1&amp;pid=1b522e8d5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6137724"/>
              </p:ext>
            </p:extLst>
          </p:nvPr>
        </p:nvGraphicFramePr>
        <p:xfrm>
          <a:off x="539496" y="2118804"/>
          <a:ext cx="11073384" cy="3331528"/>
        </p:xfrm>
        <a:graphic>
          <a:graphicData uri="http://schemas.openxmlformats.org/drawingml/2006/table">
            <a:tbl>
              <a:tblPr/>
              <a:tblGrid>
                <a:gridCol w="8961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350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825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597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科技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活字印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刷术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）我国在隋唐时期就有了雕版印刷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北宋时的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毕昇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发明了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活字印刷术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能工巧匠们又发明了木活字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元朝中期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出现了铜活字印刷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（2）13世纪时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活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字印刷术外传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有利于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文化的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传播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对人类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文明的发展产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生了重大影响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042d9a9e0?colgroup=2,3,17,6&amp;vcp=1&amp;pid=1b522e8d5&amp;color=0,0,0&amp;vtp=1&amp;vaab=1&amp;bt=1&amp;bbb=1">
            <a:extLst>
              <a:ext uri="{FF2B5EF4-FFF2-40B4-BE49-F238E27FC236}">
                <a16:creationId xmlns:a16="http://schemas.microsoft.com/office/drawing/2014/main" id="{1374684F-3FFA-EB34-105F-0E17063DC5AC}"/>
              </a:ext>
            </a:extLst>
          </p:cNvPr>
          <p:cNvSpPr txBox="1"/>
          <p:nvPr/>
        </p:nvSpPr>
        <p:spPr>
          <a:xfrm>
            <a:off x="10894735" y="141039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4&amp;si=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" name="P_7_BD#042d9a9e0?colgroup=2,3,17,6&amp;vcp=1&amp;pid=1b522e8d5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854561"/>
              </p:ext>
            </p:extLst>
          </p:nvPr>
        </p:nvGraphicFramePr>
        <p:xfrm>
          <a:off x="539496" y="1841436"/>
          <a:ext cx="11073384" cy="3886264"/>
        </p:xfrm>
        <a:graphic>
          <a:graphicData uri="http://schemas.openxmlformats.org/drawingml/2006/table">
            <a:tbl>
              <a:tblPr/>
              <a:tblGrid>
                <a:gridCol w="8961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350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825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597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164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科技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指南针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（1）战国时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人们利用天然磁石做成指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南工具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司南</a:t>
                      </a:r>
                      <a:r>
                        <a:rPr lang="zh-CN" altLang="en-US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宋代开始用人造磁铁制成指南的工具（指南针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并制成了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罗盘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（2）北宋末年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中国的海船上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开始使用指南针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阿拉伯人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将指南针传到阿拉伯国家和欧洲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大大促进了世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远洋航海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技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术的发展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042d9a9e0?colgroup=2,3,17,6&amp;vcp=1&amp;pid=1b522e8d5&amp;color=0,0,0&amp;vtp=1&amp;vaab=1&amp;bt=1&amp;bbb=1">
            <a:extLst>
              <a:ext uri="{FF2B5EF4-FFF2-40B4-BE49-F238E27FC236}">
                <a16:creationId xmlns:a16="http://schemas.microsoft.com/office/drawing/2014/main" id="{D9A4F6F7-0C67-B551-5ECF-96C52360E485}"/>
              </a:ext>
            </a:extLst>
          </p:cNvPr>
          <p:cNvSpPr txBox="1"/>
          <p:nvPr/>
        </p:nvSpPr>
        <p:spPr>
          <a:xfrm>
            <a:off x="10894735" y="11330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5&amp;si=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" name="P_7_BD#042d9a9e0?colgroup=2,3,17,6&amp;vcp=1&amp;pid=1b522e8d5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5102942"/>
              </p:ext>
            </p:extLst>
          </p:nvPr>
        </p:nvGraphicFramePr>
        <p:xfrm>
          <a:off x="539496" y="1841436"/>
          <a:ext cx="11073384" cy="3886264"/>
        </p:xfrm>
        <a:graphic>
          <a:graphicData uri="http://schemas.openxmlformats.org/drawingml/2006/table">
            <a:tbl>
              <a:tblPr/>
              <a:tblGrid>
                <a:gridCol w="8961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350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825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597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164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科技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火药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（1）唐朝时期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中国人已经发明了火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（2）唐朝末年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火药开始运用到军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事领域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宋元时期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火药武器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广泛运用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于战争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元朝发明了火铳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3）13世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纪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中国的火药和烟火传入阿拉伯地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14世纪初经阿拉伯人传到欧洲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对欧洲的火器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制造和作战方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式产生巨大影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推动了欧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洲社会的变革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042d9a9e0?colgroup=2,3,17,6&amp;vcp=1&amp;pid=1b522e8d5&amp;color=0,0,0&amp;mp=1&amp;vtp=1&amp;vaab=1&amp;bt=1&amp;bbb=1">
            <a:extLst>
              <a:ext uri="{FF2B5EF4-FFF2-40B4-BE49-F238E27FC236}">
                <a16:creationId xmlns:a16="http://schemas.microsoft.com/office/drawing/2014/main" id="{268EDC2F-D266-B443-3587-E35019244B79}"/>
              </a:ext>
            </a:extLst>
          </p:cNvPr>
          <p:cNvSpPr txBox="1"/>
          <p:nvPr/>
        </p:nvSpPr>
        <p:spPr>
          <a:xfrm>
            <a:off x="10894735" y="11330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6&amp;si=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7" name="P_7_BD#042d9a9e0?colgroup=2,3,17,6&amp;vcp=1&amp;pid=1b522e8d5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8843522"/>
              </p:ext>
            </p:extLst>
          </p:nvPr>
        </p:nvGraphicFramePr>
        <p:xfrm>
          <a:off x="539496" y="1564068"/>
          <a:ext cx="11073384" cy="4441000"/>
        </p:xfrm>
        <a:graphic>
          <a:graphicData uri="http://schemas.openxmlformats.org/drawingml/2006/table">
            <a:tbl>
              <a:tblPr/>
              <a:tblGrid>
                <a:gridCol w="8961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350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825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597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490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发达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的中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外交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（1）陆路：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陆上丝绸之路成为通往西方的交通要道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宋朝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驿站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比较发达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元朝修建了覆盖全国的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陆路交通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元代的陆路向西通往中亚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西亚及东欧等地区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2）海路：宋代的海路形成了多条航线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可通往日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本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东南亚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印度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阿拉伯等国家和地区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远至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波斯湾及东非海岸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元朝时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海上丝绸之路进入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鼎盛时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042d9a9e0?colgroup=2,3,17,6&amp;vcp=1&amp;pid=1b522e8d5&amp;color=0,0,0&amp;vtp=1&amp;vaab=1&amp;bt=1&amp;bbb=1">
            <a:extLst>
              <a:ext uri="{FF2B5EF4-FFF2-40B4-BE49-F238E27FC236}">
                <a16:creationId xmlns:a16="http://schemas.microsoft.com/office/drawing/2014/main" id="{B083CB95-D9C9-74E0-EDE7-5B09A6BB65A4}"/>
              </a:ext>
            </a:extLst>
          </p:cNvPr>
          <p:cNvSpPr txBox="1"/>
          <p:nvPr/>
        </p:nvSpPr>
        <p:spPr>
          <a:xfrm>
            <a:off x="10894735" y="85566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7&amp;si=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8" name="P_7_BD#042d9a9e0?colgroup=2,3,17,6&amp;vcp=1&amp;pid=1b522e8d5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60548"/>
              </p:ext>
            </p:extLst>
          </p:nvPr>
        </p:nvGraphicFramePr>
        <p:xfrm>
          <a:off x="539496" y="2409634"/>
          <a:ext cx="11073384" cy="2768600"/>
        </p:xfrm>
        <a:graphic>
          <a:graphicData uri="http://schemas.openxmlformats.org/drawingml/2006/table">
            <a:tbl>
              <a:tblPr/>
              <a:tblGrid>
                <a:gridCol w="8961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350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825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597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0376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发达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的中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外交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使中外经济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文化和科技的交流进一步发展起来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对欧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亚国家的社会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经济发展起了重要作用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西方的药物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天文等也传到中国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042d9a9e0?colgroup=2,3,17,6&amp;vcp=1&amp;pid=1b522e8d5&amp;color=0,0,0&amp;mp=1&amp;vtp=1&amp;vaab=1&amp;bt=1&amp;bbb=1">
            <a:extLst>
              <a:ext uri="{FF2B5EF4-FFF2-40B4-BE49-F238E27FC236}">
                <a16:creationId xmlns:a16="http://schemas.microsoft.com/office/drawing/2014/main" id="{845D2F5F-D41C-D35A-ABC7-2EE618B88864}"/>
              </a:ext>
            </a:extLst>
          </p:cNvPr>
          <p:cNvSpPr txBox="1"/>
          <p:nvPr/>
        </p:nvSpPr>
        <p:spPr>
          <a:xfrm>
            <a:off x="10894735" y="170122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8&amp;si=5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7984fa09?vcp=1&amp;pid=86f7893a2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8562cc6d1?sp=1&amp;vcp=1&amp;pid=47984fa09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宋元时期科技文化繁荣的原因及其折射的时代特征</a:t>
            </a:r>
            <a:endParaRPr lang="en-US" altLang="zh-CN" sz="2800" dirty="0"/>
          </a:p>
        </p:txBody>
      </p:sp>
      <p:graphicFrame>
        <p:nvGraphicFramePr>
          <p:cNvPr id="59" name="P_7_BD#8562cc6d1?colgroup=17,12&amp;vcp=1&amp;pid=47984fa09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5798970"/>
              </p:ext>
            </p:extLst>
          </p:nvPr>
        </p:nvGraphicFramePr>
        <p:xfrm>
          <a:off x="539496" y="1929556"/>
          <a:ext cx="11073384" cy="3898012"/>
        </p:xfrm>
        <a:graphic>
          <a:graphicData uri="http://schemas.openxmlformats.org/drawingml/2006/table">
            <a:tbl>
              <a:tblPr/>
              <a:tblGrid>
                <a:gridCol w="8595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504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634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时代特征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政治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北宋结束了五代十国的政权分立局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元朝重新实现了大一统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使社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会出现相对安定的局面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（唯物史观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）宋元时期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科技成就突出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反映了当时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社会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经济的高度发展和中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外交流的繁荣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体现了社会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生产力发展的需要推动了科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技的进步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经济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经济继续发展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南方经济超过北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方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高度发达的经济是科技文化发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展的物质前提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9&amp;si=5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0" name="P_7_BD#8562cc6d1?colgroup=17,12&amp;vcp=1&amp;pid=47984fa09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039113"/>
              </p:ext>
            </p:extLst>
          </p:nvPr>
        </p:nvGraphicFramePr>
        <p:xfrm>
          <a:off x="539496" y="2118804"/>
          <a:ext cx="11073384" cy="3331528"/>
        </p:xfrm>
        <a:graphic>
          <a:graphicData uri="http://schemas.openxmlformats.org/drawingml/2006/table">
            <a:tbl>
              <a:tblPr/>
              <a:tblGrid>
                <a:gridCol w="8595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504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634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时代特征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民族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关系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民族交融加强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各民族经济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文化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交流频繁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各族人民互相学习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族文化共同发展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各族人民共同创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造了光辉灿烂的中华文明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文学形式从唐诗到宋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元曲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更加世俗化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平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民化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适应了市民阶层的需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反映了宋元时期商品经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济的发展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8562cc6d1?colgroup=17,12&amp;vcp=1&amp;pid=47984fa09&amp;color=0,0,0&amp;vtp=1&amp;vaab=1&amp;bt=1&amp;bbb=1">
            <a:extLst>
              <a:ext uri="{FF2B5EF4-FFF2-40B4-BE49-F238E27FC236}">
                <a16:creationId xmlns:a16="http://schemas.microsoft.com/office/drawing/2014/main" id="{09275560-C8CE-68FE-7BBF-387D0B47E651}"/>
              </a:ext>
            </a:extLst>
          </p:cNvPr>
          <p:cNvSpPr txBox="1"/>
          <p:nvPr/>
        </p:nvSpPr>
        <p:spPr>
          <a:xfrm>
            <a:off x="10894735" y="141039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0&amp;si=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" name="P_7_BD#8562cc6d1?colgroup=17,12&amp;vcp=1&amp;pid=47984fa09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0499444"/>
              </p:ext>
            </p:extLst>
          </p:nvPr>
        </p:nvGraphicFramePr>
        <p:xfrm>
          <a:off x="539496" y="2673540"/>
          <a:ext cx="11073384" cy="2222056"/>
        </p:xfrm>
        <a:graphic>
          <a:graphicData uri="http://schemas.openxmlformats.org/drawingml/2006/table">
            <a:tbl>
              <a:tblPr/>
              <a:tblGrid>
                <a:gridCol w="8595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504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634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时代特征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对外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关系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对外交往频繁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中华先进文化传播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到世界各地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中华文化吸收了优秀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外来文化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丰富了本民族文化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风俗画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文人画兴起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反映了宋元时期的社会现实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和封建文化的繁荣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8562cc6d1?colgroup=17,12&amp;vcp=1&amp;pid=47984fa09&amp;color=0,0,0&amp;mp=1&amp;vtp=1&amp;vaab=1&amp;bt=1&amp;bbb=1">
            <a:extLst>
              <a:ext uri="{FF2B5EF4-FFF2-40B4-BE49-F238E27FC236}">
                <a16:creationId xmlns:a16="http://schemas.microsoft.com/office/drawing/2014/main" id="{7DF97950-F298-9094-69C3-0D2731CE1E33}"/>
              </a:ext>
            </a:extLst>
          </p:cNvPr>
          <p:cNvSpPr txBox="1"/>
          <p:nvPr/>
        </p:nvSpPr>
        <p:spPr>
          <a:xfrm>
            <a:off x="10894735" y="196513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9a469050e.fixed?vcp=1&amp;pid=1ee35de10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第6讲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辽宋夏金元时期：民族关系发展和社会变化</a:t>
            </a:r>
            <a:endParaRPr lang="en-US" altLang="zh-CN" sz="4000" dirty="0"/>
          </a:p>
        </p:txBody>
      </p:sp>
      <p:sp>
        <p:nvSpPr>
          <p:cNvPr id="3" name="C_4_BD#9a469050e.fixed?vcp=1&amp;pid=1ee35de10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1&amp;si=6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81f4faefd?vcp=1&amp;pid=86f7893a2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图说历史</a:t>
            </a:r>
            <a:endParaRPr lang="en-US" altLang="zh-CN" sz="3000" dirty="0"/>
          </a:p>
        </p:txBody>
      </p:sp>
      <p:sp>
        <p:nvSpPr>
          <p:cNvPr id="5" name="P_7_BD#a46e942b4?iti=11&amp;htil=1&amp;vcp=1&amp;pid=81f4faefd&amp;color=0,0,0&amp;vtp=1&amp;vaab=1&amp;bbb=1"/>
          <p:cNvSpPr/>
          <p:nvPr/>
        </p:nvSpPr>
        <p:spPr>
          <a:xfrm>
            <a:off x="2439067" y="4315450"/>
            <a:ext cx="11477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毕昇像</a:t>
            </a:r>
            <a:endParaRPr lang="en-US" altLang="zh-CN" sz="2800" dirty="0"/>
          </a:p>
        </p:txBody>
      </p:sp>
      <p:sp>
        <p:nvSpPr>
          <p:cNvPr id="6" name="P_7_BD#a46e942b4?iti=12&amp;htil=1&amp;vcp=1&amp;pid=81f4faefd&amp;color=0,0,0&amp;vtp=1&amp;vaab=1&amp;bbb=1"/>
          <p:cNvSpPr/>
          <p:nvPr/>
        </p:nvSpPr>
        <p:spPr>
          <a:xfrm>
            <a:off x="7352105" y="4315450"/>
            <a:ext cx="25701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宋代火器示意图</a:t>
            </a:r>
            <a:endParaRPr lang="en-US" altLang="zh-CN" sz="2800" dirty="0"/>
          </a:p>
        </p:txBody>
      </p:sp>
      <p:pic>
        <p:nvPicPr>
          <p:cNvPr id="7" name="图片 6" descr="毕昇像..pn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40974" y="1295191"/>
            <a:ext cx="1388114" cy="2926137"/>
          </a:xfrm>
          <a:prstGeom prst="rect">
            <a:avLst/>
          </a:prstGeom>
        </p:spPr>
      </p:pic>
      <p:pic>
        <p:nvPicPr>
          <p:cNvPr id="8" name="图片 7" descr="宋代火器模型1.jpg"/>
          <p:cNvPicPr/>
          <p:nvPr/>
        </p:nvPicPr>
        <p:blipFill>
          <a:blip r:embed="rId4"/>
          <a:stretch>
            <a:fillRect/>
          </a:stretch>
        </p:blipFill>
        <p:spPr>
          <a:xfrm>
            <a:off x="5946795" y="1295191"/>
            <a:ext cx="2690391" cy="2430272"/>
          </a:xfrm>
          <a:prstGeom prst="rect">
            <a:avLst/>
          </a:prstGeom>
        </p:spPr>
      </p:pic>
      <p:pic>
        <p:nvPicPr>
          <p:cNvPr id="9" name="P_7_BD#f5a133860?imagetipindex=12&amp;hastextimagelayout=1&amp;vbadefaultcenterpage=1&amp;parentnodeid=6fe5a8dcb&amp;vbahtmlprocessed=1&amp;vbaanalysisanswerbackfill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9015" t="4856"/>
          <a:stretch>
            <a:fillRect/>
          </a:stretch>
        </p:blipFill>
        <p:spPr>
          <a:xfrm>
            <a:off x="8628415" y="1295191"/>
            <a:ext cx="3021041" cy="2488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12" name="P_7_BD#f5a133860?imagetipindex=11&amp;hastextimagelayout=1&amp;vbadefaultcenterpage=1&amp;parentnodeid=6fe5a8dcb&amp;vbahtmlprocessed=1&amp;vbaanalysisanswerbackfill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3649" b="50000"/>
          <a:stretch>
            <a:fillRect/>
          </a:stretch>
        </p:blipFill>
        <p:spPr>
          <a:xfrm>
            <a:off x="1927610" y="1295191"/>
            <a:ext cx="2894042" cy="1664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2&amp;si=6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611032c2e.fixed?vcp=1&amp;pid=1ee35de10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第6讲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辽宋夏金元时期：民族关系发展和社会变化</a:t>
            </a:r>
            <a:endParaRPr lang="en-US" altLang="zh-CN" sz="4000" dirty="0"/>
          </a:p>
        </p:txBody>
      </p:sp>
      <p:sp>
        <p:nvSpPr>
          <p:cNvPr id="3" name="C_4_BD#611032c2e.fixed?vcp=1&amp;pid=1ee35de10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3&amp;si=6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_1#09f8fa066?vaa=1&amp;vcp=1&amp;vis=1&amp;pid=611032c2e&amp;color=0,0,0&amp;vtp=1&amp;vaab=1&amp;bt=1&amp;bbb=1&amp;hb=1"/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【时空观念】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（2024·山东威海·中考，有改动）（10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）梁启超在评述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中国文明发展的道路时说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，中国文明发展经历了中国之中国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、亚洲之中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、世界之中国三个阶段。阅读材料，回答问题。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4&amp;si=6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_2#09f8fa066?vaa=1&amp;vcp=1&amp;vis=1&amp;pid=611032c2e&amp;color=0,0,0&amp;mp=1&amp;vtp=1&amp;vaab=1&amp;bt=1&amp;bbb=1"/>
          <p:cNvSpPr/>
          <p:nvPr/>
        </p:nvSpPr>
        <p:spPr>
          <a:xfrm>
            <a:off x="539496" y="125755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【中国之中国】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材料一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见下图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65" name="QO_5_BD.1_3#09f8fa066?colgroup=9,10,9&amp;vaa=1&amp;vcp=1&amp;vis=1&amp;pid=611032c2e&amp;color=0,0,0&amp;mp=1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5680058"/>
              </p:ext>
            </p:extLst>
          </p:nvPr>
        </p:nvGraphicFramePr>
        <p:xfrm>
          <a:off x="539496" y="1939163"/>
          <a:ext cx="11082528" cy="3949700"/>
        </p:xfrm>
        <a:graphic>
          <a:graphicData uri="http://schemas.openxmlformats.org/drawingml/2006/table">
            <a:tbl>
              <a:tblPr/>
              <a:tblGrid>
                <a:gridCol w="3657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70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478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4794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5900"/>
                        </a:lnSpc>
                      </a:pPr>
                      <a:r>
                        <a:rPr lang="en-US" altLang="zh-CN" sz="143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9900"/>
                        </a:lnSpc>
                      </a:pPr>
                      <a:r>
                        <a:rPr lang="en-US" altLang="zh-CN" sz="167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1100"/>
                        </a:lnSpc>
                      </a:pPr>
                      <a:r>
                        <a:rPr lang="en-US" altLang="zh-CN" sz="173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QO_5_BD.1_5#09f8fa066.table_image?iti=13&amp;tii=14&amp;vaa=1&amp;vcp=1&amp;vis=1&amp;pid=611032c2e&amp;color=0,0,0&amp;mp=1&amp;vtp=1&amp;vaab=1&amp;bbb=1&amp;hb=1"/>
          <p:cNvSpPr/>
          <p:nvPr/>
        </p:nvSpPr>
        <p:spPr>
          <a:xfrm>
            <a:off x="617220" y="3793077"/>
            <a:ext cx="3502152" cy="20106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图一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人面鱼纹彩陶盆</a:t>
            </a:r>
          </a:p>
          <a:p>
            <a:pPr algn="ctr"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（陕西西安半坡遗址</a:t>
            </a:r>
          </a:p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出土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7" name="QO_5_BD.1_7#09f8fa066.table_image?iti=14&amp;tii=16&amp;vaa=1&amp;vcp=1&amp;vis=1&amp;pid=611032c2e&amp;color=0,0,0&amp;mp=1&amp;vtp=1&amp;vaab=1&amp;bbb=1&amp;hb=1"/>
          <p:cNvSpPr/>
          <p:nvPr/>
        </p:nvSpPr>
        <p:spPr>
          <a:xfrm>
            <a:off x="4274820" y="3829653"/>
            <a:ext cx="3721608" cy="20106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镶嵌绿松石的铜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ctr"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牌（河南偃师二里头遗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ctr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址出土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9" name="QO_5_BD.1_9#09f8fa066.table_image?iti=15&amp;tii=18&amp;vaa=1&amp;vcp=1&amp;vis=1&amp;pid=611032c2e&amp;color=0,0,0&amp;mp=1&amp;vtp=1&amp;vaab=1&amp;bbb=1&amp;hb=1"/>
          <p:cNvSpPr/>
          <p:nvPr/>
        </p:nvSpPr>
        <p:spPr>
          <a:xfrm>
            <a:off x="8151876" y="3893661"/>
            <a:ext cx="3392424" cy="20106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青铜器利簋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ctr"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（陕西西安临潼零口</a:t>
            </a:r>
          </a:p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镇出土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pic>
        <p:nvPicPr>
          <p:cNvPr id="10" name="/Upload/image/20240812/20240812143001_5952.png"/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1202436" y="2147157"/>
            <a:ext cx="2404872" cy="1645920"/>
          </a:xfrm>
          <a:prstGeom prst="rect">
            <a:avLst/>
          </a:prstGeom>
        </p:spPr>
      </p:pic>
      <p:pic>
        <p:nvPicPr>
          <p:cNvPr id="11" name="/Upload/image/20240812/20240812143026_2982.png"/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5641228" y="2084165"/>
            <a:ext cx="1005840" cy="1618488"/>
          </a:xfrm>
          <a:prstGeom prst="rect">
            <a:avLst/>
          </a:prstGeom>
        </p:spPr>
      </p:pic>
      <p:pic>
        <p:nvPicPr>
          <p:cNvPr id="12" name="/Upload/image/20240812/20240812143107_9230.png"/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9066276" y="2211165"/>
            <a:ext cx="1828800" cy="1618488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5&amp;si=6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2_1#db5439c31?vaa=1&amp;vcp=1&amp;vis=1&amp;pid=09f8fa066&amp;color=0,0,0&amp;vtp=1&amp;vaab=1&amp;bt=1&amp;bbb=1"/>
          <p:cNvSpPr/>
          <p:nvPr/>
        </p:nvSpPr>
        <p:spPr>
          <a:xfrm>
            <a:off x="539496" y="90474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（1）将材料一中三个文物按出现的时间先后排序。（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只写图序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O_6_AN.1_1#db5439c31?vaa=1&amp;vcp=1&amp;vis=1&amp;pid=09f8fa066&amp;color=0,0,0&amp;vtp=1&amp;vaab=1&amp;bbb=1"/>
          <p:cNvSpPr/>
          <p:nvPr/>
        </p:nvSpPr>
        <p:spPr>
          <a:xfrm>
            <a:off x="539496" y="152463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排序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图一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图二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图三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。（1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4" name="QO_6_BD.4_1#7da674c95?vaa=1&amp;vcp=1&amp;vis=1&amp;pid=09f8fa066&amp;color=0,0,0&amp;vtp=1&amp;vaab=1&amp;bbb=1&amp;hb=1"/>
          <p:cNvSpPr/>
          <p:nvPr/>
        </p:nvSpPr>
        <p:spPr>
          <a:xfrm>
            <a:off x="539496" y="215411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（2）材料一中，图三青铜器利簋刻有铭文：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武王征商，唯甲子朝，岁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鼎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zh-CN" altLang="en-US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尚书·牧誓》也记载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时甲子昧爽，王朝至于商郊牧野，乃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誓。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利簋和《尚书》共同记载的历史事件是什么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？（1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）从史料运用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的角度，谈谈这两段记载对我们学习研究历史的启示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5" name="QO_6_AN.2_1#7da674c95?vaa=1&amp;vcp=1&amp;vis=1&amp;pid=09f8fa066&amp;color=0,0,0&amp;vtp=1&amp;vaab=1&amp;bbb=1&amp;hb=1"/>
          <p:cNvSpPr/>
          <p:nvPr/>
        </p:nvSpPr>
        <p:spPr>
          <a:xfrm>
            <a:off x="539496" y="471951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历史事件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牧野之战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武王伐纣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）。（1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启示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文物史料与文献史料相互印证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增加了史料的可信度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。（1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6&amp;si=6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a05f34dbd?vcp=1&amp;vis=1&amp;pid=09f8fa066&amp;color=0,0,0&amp;vtp=1&amp;vaab=1&amp;bt=1&amp;bbb=1&amp;hb=1"/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【亚洲之中国】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材料二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在返日留唐学生的策动下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日本发生著名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____。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日本社会各阶层也深受唐文化浸染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他们吟诵唐诗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雅好唐乐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发展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唐绘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行唐礼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服唐服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中国文化传递出其独有的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智慧之光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对人类文明的发展作出了自己的贡献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摘编自张岱年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方克立主编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中国文化概论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7&amp;si=6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6_1#883b62585?vaa=1&amp;vcp=1&amp;vis=1&amp;pid=09f8fa066&amp;color=0,0,0&amp;mp=1&amp;vtp=1&amp;vaab=1&amp;bt=1&amp;bbb=1&amp;hb=1"/>
          <p:cNvSpPr/>
          <p:nvPr/>
        </p:nvSpPr>
        <p:spPr>
          <a:xfrm>
            <a:off x="539496" y="186359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（3）在唐朝与日本的文化交流中，最有影响的人物是谁？（1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）结合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所学知识，写出材料二横线处事件的名称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）简述该事件的影响。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O_6_AN.1_1#883b62585?vaa=1&amp;vcp=1&amp;vis=1&amp;pid=09f8fa066&amp;color=0,0,0&amp;vtp=1&amp;vaab=1&amp;bbb=1&amp;hb=1"/>
          <p:cNvSpPr/>
          <p:nvPr/>
        </p:nvSpPr>
        <p:spPr>
          <a:xfrm>
            <a:off x="539496" y="378733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人物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鉴真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。（1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事件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大化改新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。（1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影响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使日本发展成为一个中央集权制的封建国家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。（1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8&amp;si=6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9dbe96609?vcp=1&amp;vis=1&amp;pid=09f8fa066&amp;color=0,0,0&amp;vtp=1&amp;vaab=1&amp;bt=1&amp;bbb=1&amp;hb=1"/>
          <p:cNvSpPr/>
          <p:nvPr/>
        </p:nvSpPr>
        <p:spPr>
          <a:xfrm>
            <a:off x="539496" y="8988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【世界之中国】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材料三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世纪的欧洲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正热烈地追求新知识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探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索新世界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印刷术特别是活字印刷术的出现适应了人们的求知欲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刷术鼓励了西方不同民族的文学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语言和思想的发展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这些不同的文学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语言文字和思想文化成了许多新兴国家建立的重要条件和动力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是使欧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洲科学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文化大发展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并带来了文艺复兴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从而使欧洲走出了漫长的中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世纪黑夜的重要动力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此后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又是借助于印刷术的力量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西方文明得以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传播到世界各地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推动了整个世界思想文化的进步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摘编自邹登顺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走向世界的中国文明丛书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印刷术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9&amp;si=6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8_1#ad95d1ccf?vaa=1&amp;vcp=1&amp;vis=1&amp;pid=09f8fa066&amp;color=0,0,0&amp;mp=1&amp;vtp=1&amp;vaab=1&amp;bt=1&amp;bbb=1&amp;hb=1"/>
          <p:cNvSpPr/>
          <p:nvPr/>
        </p:nvSpPr>
        <p:spPr>
          <a:xfrm>
            <a:off x="539496" y="167381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（4）写出活字印刷术的发明者。（1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）根据材料三，概括印刷术对欧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洲及世界产生的影响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O_6_AN.1_1#ad95d1ccf?vaa=1&amp;vcp=1&amp;vis=1&amp;pid=09f8fa066&amp;color=0,0,0&amp;vtp=1&amp;vaab=1&amp;bbb=1&amp;hb=1"/>
          <p:cNvSpPr/>
          <p:nvPr/>
        </p:nvSpPr>
        <p:spPr>
          <a:xfrm>
            <a:off x="539496" y="314407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发明者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毕昇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。（1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影响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印刷术使欧洲科学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文化大发展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并带来了文艺复兴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使欧洲走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出了中世纪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推动了整个世界思想文化的进步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。（2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0&amp;si=7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0_1#4e25863fe?vaa=1&amp;vcp=1&amp;vis=1&amp;pid=09f8fa066&amp;color=0,0,0&amp;vtp=1&amp;vaab=1&amp;bt=1&amp;bbb=1&amp;hb=1"/>
          <p:cNvSpPr/>
          <p:nvPr/>
        </p:nvSpPr>
        <p:spPr>
          <a:xfrm>
            <a:off x="539496" y="218109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（5）综合上述材料并结合所学知识，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谈谈你对中国文明发展的认识。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O_6_AN.1_1#4e25863fe?vaa=1&amp;vcp=1&amp;vis=1&amp;pid=09f8fa066&amp;color=0,0,0&amp;vtp=1&amp;vaab=1&amp;bbb=1&amp;hb=1"/>
          <p:cNvSpPr/>
          <p:nvPr/>
        </p:nvSpPr>
        <p:spPr>
          <a:xfrm>
            <a:off x="539496" y="346411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认识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中国文明源远流长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一脉相承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中国文明在传承中不断创新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国文明对世界文明兼收并蓄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等等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任答一点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。1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53505eb6?vcp=1&amp;pid=9a469050e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考点1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北宋的政治</a:t>
            </a:r>
            <a:endParaRPr lang="en-US" altLang="zh-CN" sz="3200" dirty="0"/>
          </a:p>
        </p:txBody>
      </p:sp>
      <p:sp>
        <p:nvSpPr>
          <p:cNvPr id="3" name="C_6_BD#5597b7a74?vcp=1&amp;pid=f53505eb6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80e8fceaa?vcp=1&amp;pid=5597b7a74&amp;color=0,0,0&amp;vtp=1&amp;vaab=1&amp;bbb=1"/>
          <p:cNvSpPr/>
          <p:nvPr/>
        </p:nvSpPr>
        <p:spPr>
          <a:xfrm>
            <a:off x="539496" y="1944225"/>
            <a:ext cx="115490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认识北宋面临的新形势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了解北宋强化中央集权和重文轻武的政策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1&amp;si=7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AS.1_1#09f8fa066?vaa=1&amp;vcp=1&amp;vis=1&amp;pid=611032c2e&amp;color=0,0,0&amp;vtp=1&amp;vaab=1&amp;bt=1&amp;bbb=1&amp;h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本题为材料型解析题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体现了对时空观念等历史学科核心素养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的考查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第一问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结合文物出现的时间先后排序即可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第二问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结合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武王征商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王朝至于商郊牧野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可知历史事件为牧野之战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启示可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从史料运用的角度回答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第三问和第四问结合材料和所学知识即可回答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第五问为开放性问题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围绕中国文明的特点回答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言之有理即可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2&amp;si=7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e0607cc2f?vcp=1&amp;pid=611032c2e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请完成第237—238页［备考练习］习题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3&amp;si=7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a6b004206.fixed?vcp=1&amp;pid=1ee35de10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100"/>
              </a:lnSpc>
            </a:pPr>
            <a:r>
              <a:rPr lang="en-US" altLang="zh-CN" sz="33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第6讲</a:t>
            </a:r>
            <a:r>
              <a:rPr lang="en-US" altLang="zh-CN" sz="33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3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辽宋夏金元时期：民族关系发展和社会变化</a:t>
            </a:r>
            <a:endParaRPr lang="en-US" altLang="zh-CN" sz="3300" dirty="0"/>
          </a:p>
        </p:txBody>
      </p:sp>
      <p:sp>
        <p:nvSpPr>
          <p:cNvPr id="3" name="C_4_BD#a6b004206.fixed?vcp=1&amp;pid=1ee35de10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100"/>
              </a:lnSpc>
            </a:pPr>
            <a:r>
              <a:rPr lang="en-US" altLang="zh-CN" sz="33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r>
              <a:rPr lang="en-US" altLang="zh-CN" sz="33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3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第6讲</a:t>
            </a:r>
            <a:r>
              <a:rPr lang="en-US" altLang="zh-CN" sz="33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3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辽宋夏金元时期：民族关系发展和社会变化</a:t>
            </a:r>
            <a:endParaRPr lang="en-US" altLang="zh-CN" sz="3300" dirty="0"/>
          </a:p>
        </p:txBody>
      </p:sp>
    </p:spTree>
  </p:cSld>
  <p:clrMapOvr>
    <a:masterClrMapping/>
  </p:clrMapOvr>
  <p:transition>
    <p:split dir="in"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4&amp;si=7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812da94b?vcp=1&amp;pid=a6b004206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6_BD.13_1#6b3621be4?vaa=1&amp;vcp=1&amp;vis=1&amp;pid=e812da94b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1.（2024·山东威海·中考）谚语、民谣因其鲜明的时代特征而具有史料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价值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某朝代出现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做人莫做军，做铁莫做针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”“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苏湖熟，天下足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欲得天下好，莫如召寇老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等谚语、民谣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该朝代是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1_1#6b3621be4.bracket?vaa=1&amp;vcp=1&amp;vis=1&amp;pid=e812da94b&amp;color=0,0,0&amp;vpa=1&amp;vtp=1&amp;vaab=1"/>
          <p:cNvSpPr/>
          <p:nvPr/>
        </p:nvSpPr>
        <p:spPr>
          <a:xfrm>
            <a:off x="9346124" y="25493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6_BD.13_2#6b3621be4.choices?vaa=1&amp;vcp=1&amp;vis=1&amp;pid=e812da94b&amp;color=0,0,0&amp;vtp=1&amp;vaab=1&amp;bbb=1"/>
          <p:cNvSpPr/>
          <p:nvPr/>
        </p:nvSpPr>
        <p:spPr>
          <a:xfrm>
            <a:off x="539496" y="311629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A.唐朝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B.宋朝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C.元朝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D.明朝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QC_6_BD.15_1#9134bd6fb?vaa=1&amp;vcp=1&amp;vis=1&amp;pid=e812da94b&amp;color=0,0,0&amp;vtp=1&amp;vaab=1&amp;bbb=1&amp;hb=1"/>
          <p:cNvSpPr/>
          <p:nvPr/>
        </p:nvSpPr>
        <p:spPr>
          <a:xfrm>
            <a:off x="539496" y="142584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2.（2024·广西·中考）北宋东京城内，晚间有夜市营业至三更，到五更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早市又开张；在繁华热闹之处，买卖甚至通宵达旦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据此可知，北宋时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期(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6_AN.16_1#9134bd6fb.bracket?vaa=1&amp;vcp=1&amp;vis=1&amp;pid=e812da94b&amp;color=0,0,0&amp;vpa=2&amp;vtp=1&amp;vaab=1"/>
          <p:cNvSpPr/>
          <p:nvPr/>
        </p:nvSpPr>
        <p:spPr>
          <a:xfrm>
            <a:off x="1172115" y="2707084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8" name="QC_6_BD.15_2#9134bd6fb.choices?vaa=1&amp;vcp=1&amp;vis=1&amp;pid=e812da94b&amp;color=0,0,0&amp;vtp=1&amp;vaab=1&amp;bbb=1"/>
          <p:cNvSpPr/>
          <p:nvPr/>
        </p:nvSpPr>
        <p:spPr>
          <a:xfrm>
            <a:off x="539496" y="327490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A.纸币广泛流通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B.海外贸易发达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C.经济重心南移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D.城市商业繁荣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5&amp;si=7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7_1#b3d85b70e?vaa=1&amp;vcp=1&amp;vis=1&amp;pid=e812da94b&amp;color=0,0,0&amp;vtp=1&amp;vaab=1&amp;bt=1&amp;bbb=1&amp;hb=1"/>
          <p:cNvSpPr/>
          <p:nvPr/>
        </p:nvSpPr>
        <p:spPr>
          <a:xfrm>
            <a:off x="539496" y="186369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3.（2024·山东枣庄·中考）2024年4月10日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，习近平总书记会见马英九一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行时强调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，坚定铸牢中华民族共同体意识。中华民族在漫长历史中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，共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同建设了包括宝岛台湾在内的祖国疆域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，共同书写了中国历史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。回顾历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中央政府首次在台湾地区正式建立的行政机构是(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8_1#b3d85b70e.bracket?vaa=1&amp;vcp=1&amp;vis=1&amp;pid=e812da94b&amp;color=0,0,0&amp;vpa=3&amp;vtp=1&amp;vaab=1"/>
          <p:cNvSpPr/>
          <p:nvPr/>
        </p:nvSpPr>
        <p:spPr>
          <a:xfrm>
            <a:off x="8995314" y="379345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17_2#b3d85b70e.choices?vaa=1&amp;vcp=1&amp;vis=1&amp;pid=e812da94b&amp;color=0,0,0&amp;vtp=1&amp;vaab=1&amp;bbb=1"/>
          <p:cNvSpPr/>
          <p:nvPr/>
        </p:nvSpPr>
        <p:spPr>
          <a:xfrm>
            <a:off x="539496" y="44273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3117215" algn="l"/>
                <a:tab pos="6551931" algn="l"/>
                <a:tab pos="89198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.澎湖巡检司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B.北庭都元帅府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C.宣政院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.台湾府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6&amp;si=7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0e6507f9?vcp=1&amp;pid=a6b004206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提分练</a:t>
            </a:r>
            <a:endParaRPr lang="en-US" altLang="zh-CN" sz="3200" dirty="0"/>
          </a:p>
        </p:txBody>
      </p:sp>
      <p:sp>
        <p:nvSpPr>
          <p:cNvPr id="3" name="QC_6_BD.19_1#9a0168d45?vaa=1&amp;vcp=1&amp;vis=1&amp;pid=c0e6507f9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4.（2024·山东潍坊·中考）某史料中有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“谷熟后还官”“免役钱”“募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人充役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”“测量土地以定赋税”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等文字。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该史料可用于研究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1_1#9a0168d45.bracket?vaa=1&amp;vcp=1&amp;vis=1&amp;pid=c0e6507f9&amp;color=0,0,0&amp;vpa=4&amp;vtp=1&amp;vaab=1"/>
          <p:cNvSpPr/>
          <p:nvPr/>
        </p:nvSpPr>
        <p:spPr>
          <a:xfrm>
            <a:off x="9997053" y="19016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C</a:t>
            </a:r>
            <a:endParaRPr lang="en-US" altLang="zh-CN" sz="2800" dirty="0"/>
          </a:p>
        </p:txBody>
      </p:sp>
      <p:sp>
        <p:nvSpPr>
          <p:cNvPr id="5" name="QC_6_BD.19_2#9a0168d45.choices?vaa=1&amp;vcp=1&amp;vis=1&amp;pid=c0e6507f9&amp;color=0,0,0&amp;vtp=1&amp;vaab=1&amp;bbb=1"/>
          <p:cNvSpPr/>
          <p:nvPr/>
        </p:nvSpPr>
        <p:spPr>
          <a:xfrm>
            <a:off x="539496" y="255064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A.秦国的商鞅变法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B.北魏孝文帝改革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C.北宋王安石变法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D.清初的开荒政策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QC_6_BD.21_1#5d1f811ea?vaa=1&amp;vcp=1&amp;vis=1&amp;pid=c0e6507f9&amp;color=0,0,0&amp;vtp=1&amp;vaab=1&amp;bbb=1&amp;hb=1"/>
          <p:cNvSpPr/>
          <p:nvPr/>
        </p:nvSpPr>
        <p:spPr>
          <a:xfrm>
            <a:off x="539496" y="210776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5.（2024·天津·中考）内蒙古赤峰的宁城和松山辽墓中分别出土了有汉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族文化特征的铜香炉和鸳鸯三彩壶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这些发现最能证明宋辽时期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6_AN.22_1#5d1f811ea.bracket?vaa=1&amp;vcp=1&amp;vis=1&amp;pid=c0e6507f9&amp;color=0,0,0&amp;vpa=5&amp;vtp=1&amp;vaab=1"/>
          <p:cNvSpPr/>
          <p:nvPr/>
        </p:nvSpPr>
        <p:spPr>
          <a:xfrm>
            <a:off x="10773314" y="2741309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8" name="QC_6_BD.21_2#5d1f811ea.choices?vaa=1&amp;vcp=1&amp;vis=1&amp;pid=c0e6507f9&amp;color=0,0,0&amp;vtp=1&amp;vaab=1&amp;bbb=1"/>
          <p:cNvSpPr/>
          <p:nvPr/>
        </p:nvSpPr>
        <p:spPr>
          <a:xfrm>
            <a:off x="539496" y="330912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A.农业生产的发展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B.海外贸易的兴盛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C.经济重心的南移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D.民族文化的交融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7&amp;si=7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3_1#63a5b3b65?vaa=1&amp;vcp=1&amp;vis=1&amp;pid=c0e6507f9&amp;color=0,0,0&amp;vtp=1&amp;vaab=1&amp;bt=1&amp;bbb=1&amp;hb=1"/>
          <p:cNvSpPr/>
          <p:nvPr/>
        </p:nvSpPr>
        <p:spPr>
          <a:xfrm>
            <a:off x="539496" y="218754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6.（2024·山东聊城·中考）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使中央权力下移了一个层次，地方机构上升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一级，大大靠近中央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它的两重身份使上下紧密结合，浑然一体，形成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‘都省握天下之机，十省分天下之治’。”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这段材料评价的应是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24_1#63a5b3b65.bracket?vaa=1&amp;vcp=1&amp;vis=1&amp;pid=c0e6507f9&amp;color=0,0,0&amp;vpa=6&amp;vtp=1&amp;vaab=1"/>
          <p:cNvSpPr/>
          <p:nvPr/>
        </p:nvSpPr>
        <p:spPr>
          <a:xfrm>
            <a:off x="10617741" y="346878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D</a:t>
            </a:r>
            <a:endParaRPr lang="en-US" altLang="zh-CN" sz="2800" dirty="0"/>
          </a:p>
        </p:txBody>
      </p:sp>
      <p:sp>
        <p:nvSpPr>
          <p:cNvPr id="4" name="QC_6_BD.23_2#63a5b3b65.choices?vaa=1&amp;vcp=1&amp;vis=1&amp;pid=c0e6507f9&amp;color=0,0,0&amp;vtp=1&amp;vaab=1&amp;bbb=1"/>
          <p:cNvSpPr/>
          <p:nvPr/>
        </p:nvSpPr>
        <p:spPr>
          <a:xfrm>
            <a:off x="539496" y="41034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672715" algn="l"/>
                <a:tab pos="5307330" algn="l"/>
                <a:tab pos="86531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.分封制度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B.郡县制度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C.三省六部制度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.行省制度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8&amp;si=7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5_1#59b566e6a?sp=1&amp;vaa=1&amp;vcp=1&amp;vis=1&amp;pid=c0e6507f9&amp;color=0,0,0&amp;vtp=1&amp;vaab=1&amp;bt=1&amp;bbb=1&amp;hb=1"/>
          <p:cNvSpPr/>
          <p:nvPr/>
        </p:nvSpPr>
        <p:spPr>
          <a:xfrm>
            <a:off x="539496" y="128673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7.（2024·四川自贡·中考）某兴趣小组在历史探究学习中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，围绕主题收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集了以下史料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，摘录如下表。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他们探究的主题应该为(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graphicFrame>
        <p:nvGraphicFramePr>
          <p:cNvPr id="79" name="QC_6_BD.25_2#59b566e6a?colgroup=21,7&amp;vaa=1&amp;vcp=1&amp;vis=1&amp;pid=c0e6507f9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7939578"/>
              </p:ext>
            </p:extLst>
          </p:nvPr>
        </p:nvGraphicFramePr>
        <p:xfrm>
          <a:off x="539496" y="2623661"/>
          <a:ext cx="11082528" cy="2245552"/>
        </p:xfrm>
        <a:graphic>
          <a:graphicData uri="http://schemas.openxmlformats.org/drawingml/2006/table">
            <a:tbl>
              <a:tblPr/>
              <a:tblGrid>
                <a:gridCol w="84495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330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出处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楚越之地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地广人希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稀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史记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南方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百姓乐业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谷帛殷阜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几乎家给人足矣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晋书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国家根本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仰给东南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宋史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QC_6_AN.26_1#59b566e6a.bracket?vaa=1&amp;vcp=1&amp;vis=1&amp;pid=c0e6507f9&amp;color=0,0,0&amp;vpa=7&amp;vtp=1&amp;vaab=1"/>
          <p:cNvSpPr/>
          <p:nvPr/>
        </p:nvSpPr>
        <p:spPr>
          <a:xfrm>
            <a:off x="8995314" y="192109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BD.25_3#59b566e6a.choices?vaa=1&amp;vcp=1&amp;vis=1&amp;pid=c0e6507f9&amp;color=0,0,0&amp;vtp=1&amp;vaab=1&amp;bbb=1"/>
          <p:cNvSpPr/>
          <p:nvPr/>
        </p:nvSpPr>
        <p:spPr>
          <a:xfrm>
            <a:off x="539496" y="499856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.经济重心南移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B.城市商业繁荣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C.民族关系发展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.对外交流频繁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a46fb608?vcp=1&amp;pid=f53505eb6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9" name="P_7_BD#91f062203?colgroup=3,2,13,9&amp;vcp=1&amp;pid=1a46fb608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7009442"/>
              </p:ext>
            </p:extLst>
          </p:nvPr>
        </p:nvGraphicFramePr>
        <p:xfrm>
          <a:off x="539496" y="1295191"/>
          <a:ext cx="11112934" cy="3340100"/>
        </p:xfrm>
        <a:graphic>
          <a:graphicData uri="http://schemas.openxmlformats.org/drawingml/2006/table">
            <a:tbl>
              <a:tblPr/>
              <a:tblGrid>
                <a:gridCol w="13612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981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732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5575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1175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北宋的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960年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赵匡胤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陈桥驿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发动兵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夺取后周政权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改国号为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为东京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作为都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史称北宋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赵匡胤就是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宋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太祖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6300"/>
                        </a:lnSpc>
                      </a:pPr>
                      <a:r>
                        <a:rPr lang="en-US" altLang="zh-CN" sz="147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P_7_BD#91f062203.table_image?iti=1&amp;tii=2&amp;vcp=1&amp;pid=1a46fb608&amp;color=0,0,0&amp;vtp=1&amp;vaab=1&amp;bbb=1"/>
          <p:cNvSpPr/>
          <p:nvPr/>
        </p:nvSpPr>
        <p:spPr>
          <a:xfrm>
            <a:off x="9121997" y="3831857"/>
            <a:ext cx="15033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宋太祖像</a:t>
            </a:r>
            <a:endParaRPr lang="en-US" altLang="zh-CN" sz="2800" dirty="0"/>
          </a:p>
        </p:txBody>
      </p:sp>
      <p:pic>
        <p:nvPicPr>
          <p:cNvPr id="6" name="图片 5" descr="7469cd1d1c8afdd44bf5fea69c225251.jpeg"/>
          <p:cNvPicPr/>
          <p:nvPr/>
        </p:nvPicPr>
        <p:blipFill>
          <a:blip r:embed="rId3"/>
          <a:srcRect l="12631" t="4223" r="7632" b="13513"/>
          <a:stretch>
            <a:fillRect/>
          </a:stretch>
        </p:blipFill>
        <p:spPr>
          <a:xfrm>
            <a:off x="9121997" y="1500137"/>
            <a:ext cx="1444752" cy="233172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9&amp;si=7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7_1#da68278ce?vaa=1&amp;vcp=1&amp;vis=1&amp;pid=c0e6507f9&amp;color=0,0,0&amp;vtp=1&amp;vaab=1&amp;bt=1&amp;bbb=1&amp;hb=1"/>
          <p:cNvSpPr/>
          <p:nvPr/>
        </p:nvSpPr>
        <p:spPr>
          <a:xfrm>
            <a:off x="539496" y="185724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8.（2024·新疆·中考）据记载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，北宋末年的开封有以说三国故事而知名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的艺人霍四究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，还有说五代故事的艺人尹常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。南宋临安以讲小说出名的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艺人有蔡和等五十二人之多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这可以用来说明宋代(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28_1#da68278ce.bracket?vaa=1&amp;vcp=1&amp;vis=1&amp;pid=c0e6507f9&amp;color=0,0,0&amp;vpa=8&amp;vtp=1&amp;vaab=1"/>
          <p:cNvSpPr/>
          <p:nvPr/>
        </p:nvSpPr>
        <p:spPr>
          <a:xfrm>
            <a:off x="8639714" y="313931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27_2#da68278ce.choices?vaa=1&amp;vcp=1&amp;vis=1&amp;pid=c0e6507f9&amp;color=0,0,0&amp;vtp=1&amp;vaab=1&amp;bbb=1"/>
          <p:cNvSpPr/>
          <p:nvPr/>
        </p:nvSpPr>
        <p:spPr>
          <a:xfrm>
            <a:off x="539496" y="37809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.市民文化生活丰富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.主要文学形式是词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C.出现了活字印刷术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.海外贸易空前发达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0&amp;si=8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d0329c48?vcp=1&amp;pid=a6b004206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冲刺练</a:t>
            </a:r>
            <a:endParaRPr lang="en-US" altLang="zh-CN" sz="3200" dirty="0"/>
          </a:p>
        </p:txBody>
      </p:sp>
      <p:sp>
        <p:nvSpPr>
          <p:cNvPr id="3" name="QO_6_BD.29_1#12a9bef9a?sp=1&amp;vaa=1&amp;vcp=1&amp;vis=1&amp;pid=5d0329c48&amp;color=0,0,0&amp;vtp=1&amp;vaab=1&amp;bbb=1&amp;hb=1"/>
          <p:cNvSpPr/>
          <p:nvPr/>
        </p:nvSpPr>
        <p:spPr>
          <a:xfrm>
            <a:off x="539496" y="1267240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（2024·山东济宁·中考，有改动）阅读材料，回答问题。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材料一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宋初统治者吸取晚唐五代的教训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以防弊之政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作立国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之法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成效堪称卓著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有意识地压制武将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枢密院长官皆用文官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大力抬高文官士人地位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提倡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文治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扩大科举规模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大抵文臣多受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儒家伦理熏陶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尊君敬上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而武将往往不读诗书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跋扈无礼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久之旧弊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虽防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新弊渐生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据张帆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中国古代简史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1&amp;si=8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30_1#7502aa2d5?vaa=1&amp;vcp=1&amp;vis=1&amp;pid=12a9bef9a&amp;color=0,0,0&amp;vtp=1&amp;vaab=1&amp;bt=1&amp;bbb=1&amp;hb=1"/>
          <p:cNvSpPr/>
          <p:nvPr/>
        </p:nvSpPr>
        <p:spPr>
          <a:xfrm>
            <a:off x="539496" y="185979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（1）指出材料一所示宋初统治者采取的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防弊之政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并简要说明其根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本目的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7_AN.1_1#7502aa2d5?vaa=1&amp;vcp=1&amp;vis=1&amp;pid=12a9bef9a&amp;color=0,0,0&amp;vtp=1&amp;vaab=1&amp;bbb=1&amp;hb=1"/>
          <p:cNvSpPr/>
          <p:nvPr/>
        </p:nvSpPr>
        <p:spPr>
          <a:xfrm>
            <a:off x="539496" y="346411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zh-CN" altLang="en-US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防弊之政</a:t>
            </a:r>
            <a:r>
              <a:rPr lang="zh-CN" altLang="en-US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实行重文轻武的政策和文人治国的措施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根本目的：加强中央集权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2&amp;si=8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98aa6f7a7?vcp=1&amp;vis=1&amp;pid=12a9bef9a&amp;color=0,0,0&amp;vtp=1&amp;vaab=1&amp;bt=1&amp;bbb=1"/>
          <p:cNvSpPr/>
          <p:nvPr/>
        </p:nvSpPr>
        <p:spPr>
          <a:xfrm>
            <a:off x="539496" y="11112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见以下图文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83" name="P_7_BD#98aa6f7a7?colgroup=8,21&amp;vcp=1&amp;vis=1&amp;pid=12a9bef9a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8749714"/>
              </p:ext>
            </p:extLst>
          </p:nvPr>
        </p:nvGraphicFramePr>
        <p:xfrm>
          <a:off x="539496" y="1792859"/>
          <a:ext cx="11091672" cy="3940556"/>
        </p:xfrm>
        <a:graphic>
          <a:graphicData uri="http://schemas.openxmlformats.org/drawingml/2006/table">
            <a:tbl>
              <a:tblPr/>
              <a:tblGrid>
                <a:gridCol w="33375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541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405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4700"/>
                        </a:lnSpc>
                      </a:pPr>
                      <a:r>
                        <a:rPr lang="en-US" altLang="zh-CN" sz="137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宋朝商品经济呈现出划时代的历史发展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商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人及其从事的商业活动逐渐得到人们的认同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农不若工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工不若贾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的观念因此流行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越来越多的人参与经商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甚至有士人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捐弃笔砚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为商贾之事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——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据郭学信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宋代商品经济发展特征及原因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析论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P_7_BD#98aa6f7a7.table_image?iti=16&amp;tii=20&amp;vcp=1&amp;vis=1&amp;pid=12a9bef9a&amp;color=0,0,0&amp;vtp=1&amp;vaab=1&amp;bbb=1&amp;hb=1"/>
          <p:cNvSpPr/>
          <p:nvPr/>
        </p:nvSpPr>
        <p:spPr>
          <a:xfrm>
            <a:off x="617220" y="4271613"/>
            <a:ext cx="3182112" cy="1462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《清明上河图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</a:t>
            </a:r>
          </a:p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的商业场景</a:t>
            </a:r>
            <a:endParaRPr lang="en-US" altLang="zh-CN" sz="2800" dirty="0"/>
          </a:p>
        </p:txBody>
      </p:sp>
      <p:pic>
        <p:nvPicPr>
          <p:cNvPr id="7" name="/Upload/image/20240902/20240902123210_6794.png"/>
          <p:cNvPicPr/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997548" y="2196941"/>
            <a:ext cx="2313432" cy="1947672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3&amp;si=8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32_1#a02b15ca8?vaa=1&amp;vcp=1&amp;vis=1&amp;pid=12a9bef9a&amp;color=0,0,0&amp;mp=1&amp;vtp=1&amp;vaab=1&amp;bt=1&amp;bbb=1&amp;hb=1"/>
          <p:cNvSpPr/>
          <p:nvPr/>
        </p:nvSpPr>
        <p:spPr>
          <a:xfrm>
            <a:off x="539496" y="186105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（2）指出材料二所示宋代商人社会地位的变化。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结合所学知识，任举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一例说明宋代商品经济划时代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发展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的表现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7_AN.1_1#a02b15ca8?vaa=1&amp;vcp=1&amp;vis=1&amp;pid=12a9bef9a&amp;color=0,0,0&amp;vtp=1&amp;vaab=1&amp;bbb=1&amp;hb=1"/>
          <p:cNvSpPr/>
          <p:nvPr/>
        </p:nvSpPr>
        <p:spPr>
          <a:xfrm>
            <a:off x="539496" y="314407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变化：地位逐渐提升，受到社会认同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表现：宋朝时期海外贸易发达，政府在主要港口设置市舶司管理；商品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经济繁荣，出现世界上最早的纸币</a:t>
            </a:r>
            <a:r>
              <a:rPr lang="zh-CN" altLang="en-US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交子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”；等等。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4&amp;si=8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10e5899f1?vcp=1&amp;vis=1&amp;pid=12a9bef9a&amp;color=0,0,0&amp;mp=1&amp;vtp=1&amp;vaab=1&amp;bt=1&amp;bbb=1&amp;hb=1"/>
          <p:cNvSpPr/>
          <p:nvPr/>
        </p:nvSpPr>
        <p:spPr>
          <a:xfrm>
            <a:off x="539496" y="121589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北宋对辽夏的妥协退让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并不标志其必然是</a:t>
            </a: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“弱宋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”。在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其他诸方面，北宋非但不“弱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”，反而很“强”。</a:t>
            </a: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因此，把宋代尤其是</a:t>
            </a:r>
            <a:endParaRPr lang="en-US" altLang="zh-CN" sz="2800" b="0" i="0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北宋称之为“弱宋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”，是不恰当的。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据顾全芳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重评北宋重文轻武的历史作用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  <p:sp>
        <p:nvSpPr>
          <p:cNvPr id="3" name="QO_7_BD.34_1#17e5b4d81?vaa=1&amp;vcp=1&amp;vis=1&amp;pid=12a9bef9a&amp;color=0,0,0&amp;vtp=1&amp;vaab=1&amp;bbb=1"/>
          <p:cNvSpPr/>
          <p:nvPr/>
        </p:nvSpPr>
        <p:spPr>
          <a:xfrm>
            <a:off x="539496" y="377952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（3）你是否赞同材料三所示观点？简要说明理由。</a:t>
            </a:r>
            <a:endParaRPr lang="en-US" altLang="zh-CN" sz="2800" dirty="0"/>
          </a:p>
        </p:txBody>
      </p:sp>
      <p:sp>
        <p:nvSpPr>
          <p:cNvPr id="4" name="QO_7_AN.1_1#17e5b4d81?vaa=1&amp;vcp=1&amp;vis=1&amp;pid=12a9bef9a&amp;color=0,0,0&amp;vtp=1&amp;vaab=1&amp;bbb=1&amp;hb=1"/>
          <p:cNvSpPr/>
          <p:nvPr/>
        </p:nvSpPr>
        <p:spPr>
          <a:xfrm>
            <a:off x="539496" y="44089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示例】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观点：赞成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理由：宋朝在经济、科技、文化等方面都有显著成就，尽管在军事上有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所妥协，但不代表其整体实力弱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P_7_BD#91f062203?colgroup=3,2,23&amp;vcp=1&amp;pid=1a46fb608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9268612"/>
              </p:ext>
            </p:extLst>
          </p:nvPr>
        </p:nvGraphicFramePr>
        <p:xfrm>
          <a:off x="539496" y="1827974"/>
          <a:ext cx="11113578" cy="3906648"/>
        </p:xfrm>
        <a:graphic>
          <a:graphicData uri="http://schemas.openxmlformats.org/drawingml/2006/table">
            <a:tbl>
              <a:tblPr/>
              <a:tblGrid>
                <a:gridCol w="1447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80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497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340164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宋太祖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强化中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央集权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措施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（1）军事：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解除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禁军高级将领的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兵权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控制对军队的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调动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经常调换军队将领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定期换防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（2）政治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中央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分化事权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削弱相权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在地方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派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文臣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担任各地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州县的长官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设置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通判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以分知州的权力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）经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：取消节度使收税的权力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设置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转运使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把地方财赋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收归中央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中央集权强化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到前所未有的程度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皇权大大加强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91f062203?colgroup=3,2,23&amp;vcp=1&amp;pid=1a46fb608&amp;color=0,0,0&amp;mp=1&amp;vtp=1&amp;vaab=1&amp;bt=1&amp;bbb=1">
            <a:extLst>
              <a:ext uri="{FF2B5EF4-FFF2-40B4-BE49-F238E27FC236}">
                <a16:creationId xmlns:a16="http://schemas.microsoft.com/office/drawing/2014/main" id="{2B8486D7-7F0C-533B-BA0C-64FCB0F1887F}"/>
              </a:ext>
            </a:extLst>
          </p:cNvPr>
          <p:cNvSpPr txBox="1"/>
          <p:nvPr/>
        </p:nvSpPr>
        <p:spPr>
          <a:xfrm>
            <a:off x="10934929" y="111956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2966</Words>
  <Application>Microsoft Office PowerPoint</Application>
  <PresentationFormat>宽屏</PresentationFormat>
  <Paragraphs>930</Paragraphs>
  <Slides>85</Slides>
  <Notes>85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85</vt:i4>
      </vt:variant>
    </vt:vector>
  </HeadingPairs>
  <TitlesOfParts>
    <vt:vector size="96" baseType="lpstr">
      <vt:lpstr>Arial (正文)</vt:lpstr>
      <vt:lpstr>等线</vt:lpstr>
      <vt:lpstr>华文隶书</vt:lpstr>
      <vt:lpstr>楷体</vt:lpstr>
      <vt:lpstr>宋体</vt:lpstr>
      <vt:lpstr>宋体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ssm</cp:lastModifiedBy>
  <cp:revision>12</cp:revision>
  <dcterms:created xsi:type="dcterms:W3CDTF">2024-11-29T09:17:14Z</dcterms:created>
  <dcterms:modified xsi:type="dcterms:W3CDTF">2025-07-28T01:02:22Z</dcterms:modified>
  <cp:category/>
  <cp:contentStatus/>
</cp:coreProperties>
</file>