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310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311" r:id="rId32"/>
    <p:sldId id="295" r:id="rId33"/>
    <p:sldId id="296" r:id="rId34"/>
    <p:sldId id="297" r:id="rId35"/>
    <p:sldId id="298" r:id="rId36"/>
    <p:sldId id="312" r:id="rId37"/>
    <p:sldId id="299" r:id="rId38"/>
    <p:sldId id="300" r:id="rId39"/>
    <p:sldId id="301" r:id="rId40"/>
    <p:sldId id="302" r:id="rId41"/>
    <p:sldId id="313" r:id="rId42"/>
    <p:sldId id="303" r:id="rId43"/>
    <p:sldId id="304" r:id="rId44"/>
    <p:sldId id="305" r:id="rId45"/>
    <p:sldId id="306" r:id="rId46"/>
    <p:sldId id="307" r:id="rId47"/>
    <p:sldId id="314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57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bb5d24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AC29A2-E4EE-46D1-8222-75D9A40E9D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中国的地理差异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bb5d24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4F73F40-0EC0-48B8-914C-C47B3673F2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ea2d7ba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4ad19d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25326d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e8d3600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ea2d7ba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4ad19dc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725326d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e8d3600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中国的地理差异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7288249a9b4d0d6eb9d0134#tid=6731a7c37882ac000a7d310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76CB518-4B34-B0DB-6ABA-BB82F949FBA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F2418CA-ACC8-4658-8218-F3A7737A1FA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74BF06-44AB-49AE-9084-9584628CA2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ea2d7ba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4ad19dc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725326d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e8d3600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ea2d7bae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04ad19dc0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8725326d1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de8d36004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288E62FE-2CA6-9450-0486-7ED95DBCCF44}"/>
              </a:ext>
            </a:extLst>
          </p:cNvPr>
          <p:cNvSpPr/>
          <p:nvPr/>
        </p:nvSpPr>
        <p:spPr>
          <a:xfrm>
            <a:off x="6891080" y="3853008"/>
            <a:ext cx="3996000" cy="360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审图号：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0796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3089b18?vcp=1&amp;pid=04ad19dc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四大地理区域</a:t>
            </a:r>
            <a:endParaRPr lang="en-US" altLang="zh-CN" sz="3200" dirty="0"/>
          </a:p>
        </p:txBody>
      </p:sp>
      <p:sp>
        <p:nvSpPr>
          <p:cNvPr id="3" name="QB_6_BD.29_1#a02201a1a?sp=1&amp;vaa=1&amp;vcp=1&amp;vis=1&amp;pid=1d3089b18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1.四大地理区域</a:t>
            </a:r>
            <a:endParaRPr lang="en-US" altLang="zh-CN" sz="2800" dirty="0"/>
          </a:p>
        </p:txBody>
      </p:sp>
      <p:graphicFrame>
        <p:nvGraphicFramePr>
          <p:cNvPr id="21" name="QB_6_BD.29_2#a02201a1a?colgroup=9,20&amp;vaa=1&amp;vcp=1&amp;vis=1&amp;pid=1d3089b18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238227"/>
              </p:ext>
            </p:extLst>
          </p:nvPr>
        </p:nvGraphicFramePr>
        <p:xfrm>
          <a:off x="539496" y="1958766"/>
          <a:ext cx="11127816" cy="1656000"/>
        </p:xfrm>
        <a:graphic>
          <a:graphicData uri="http://schemas.openxmlformats.org/drawingml/2006/table">
            <a:tbl>
              <a:tblPr/>
              <a:tblGrid>
                <a:gridCol w="34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5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划分依据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综合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自然地理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人文地理的特点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5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四大地理区域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西北地区和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30_1#a02201a1a.blank?vaa=1&amp;vcp=1&amp;vis=1&amp;pid=1d3089b18&amp;color=0,0,0&amp;vpa=13&amp;vtp=1&amp;vaab=1&amp;bbb=1"/>
          <p:cNvSpPr/>
          <p:nvPr/>
        </p:nvSpPr>
        <p:spPr>
          <a:xfrm>
            <a:off x="4752870" y="207787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地理位置</a:t>
            </a:r>
            <a:endParaRPr lang="en-US" altLang="zh-CN" sz="2800" dirty="0"/>
          </a:p>
        </p:txBody>
      </p:sp>
      <p:sp>
        <p:nvSpPr>
          <p:cNvPr id="6" name="QB_6_AN.31_1#a02201a1a.blank?vaa=1&amp;vcp=1&amp;vis=1&amp;pid=1d3089b18&amp;color=0,0,0&amp;vpa=14&amp;vtp=1&amp;vaab=1&amp;bbb=1"/>
          <p:cNvSpPr/>
          <p:nvPr/>
        </p:nvSpPr>
        <p:spPr>
          <a:xfrm>
            <a:off x="9359796" y="29039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69a86cf8d?sp=1&amp;vcp=1&amp;pid=1d3089b18&amp;color=0,0,0&amp;vtp=1&amp;vaab=1&amp;bt=1&amp;bbb=1"/>
          <p:cNvSpPr/>
          <p:nvPr/>
        </p:nvSpPr>
        <p:spPr>
          <a:xfrm>
            <a:off x="539496" y="5097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2.四大地理区域的分界线及主导因素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05CFB4-03EF-F5D0-C908-B2D80F8A5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039" y="1269932"/>
            <a:ext cx="9801225" cy="5005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725326d1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8725326d1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2dc7f064?vcp=1&amp;pid=8725326d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地理差异显著</a:t>
            </a:r>
            <a:endParaRPr lang="en-US" altLang="zh-CN" sz="3200" dirty="0"/>
          </a:p>
        </p:txBody>
      </p:sp>
      <p:pic>
        <p:nvPicPr>
          <p:cNvPr id="3" name="QO_6_BD.32_1#5c3feca7f?htil=1&amp;vaa=1&amp;vcp=1&amp;vis=1&amp;pid=32dc7f06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5" y="1281783"/>
            <a:ext cx="4507992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2_2#5c3feca7f?htil=1&amp;sp=1&amp;vaa=1&amp;vcp=1&amp;vis=1&amp;pid=32dc7f064&amp;color=0,0,0&amp;vtp=1&amp;vaab=1&amp;bbb=1&amp;hb=1"/>
          <p:cNvSpPr/>
          <p:nvPr/>
        </p:nvSpPr>
        <p:spPr>
          <a:xfrm>
            <a:off x="539496" y="1263495"/>
            <a:ext cx="64739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（2023·青海·中考，改编）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日前后为我国的小满节气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。南方地区的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“小满小满，江河渐满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”，其含义是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小满节气雨水开始增多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，江河水位逐渐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”。读我国四大地理区域示意图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3_1#a263516fb?htil=2&amp;vaa=1&amp;vcp=1&amp;vis=1&amp;pid=5c3feca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1241806"/>
            <a:ext cx="4288536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3_2#a263516fb?htil=2&amp;vaa=1&amp;vcp=1&amp;vis=1&amp;pid=5c3feca7f&amp;color=0,0,0&amp;vtp=1&amp;vaab=1&amp;bt=1&amp;bbb=1&amp;hb=1"/>
          <p:cNvSpPr/>
          <p:nvPr/>
        </p:nvSpPr>
        <p:spPr>
          <a:xfrm>
            <a:off x="539496" y="1223518"/>
            <a:ext cx="66934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（1）“小满小满，江河渐满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”一般发生在图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5_1#a263516fb.bracket?vaa=1&amp;vcp=1&amp;vis=1&amp;pid=5c3feca7f&amp;color=0,0,0&amp;vpa=15&amp;vtp=1&amp;vaab=1"/>
          <p:cNvSpPr/>
          <p:nvPr/>
        </p:nvSpPr>
        <p:spPr>
          <a:xfrm>
            <a:off x="1527714" y="18578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33_3#a263516fb.choices?htil=2&amp;vaa=1&amp;vcp=1&amp;vis=1&amp;pid=5c3feca7f&amp;color=0,0,0&amp;vtp=1&amp;vaab=1&amp;bbb=1"/>
          <p:cNvSpPr/>
          <p:nvPr/>
        </p:nvSpPr>
        <p:spPr>
          <a:xfrm>
            <a:off x="539496" y="2498725"/>
            <a:ext cx="669340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46377" algn="l"/>
                <a:tab pos="3454654" algn="l"/>
                <a:tab pos="516293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B.乙地区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.丁地区</a:t>
            </a:r>
            <a:endParaRPr lang="en-US" altLang="zh-CN" sz="2800" dirty="0"/>
          </a:p>
        </p:txBody>
      </p:sp>
      <p:sp>
        <p:nvSpPr>
          <p:cNvPr id="6" name="QC_7_AS.1_1#a263516fb?htil=2&amp;vaa=1&amp;vcp=1&amp;vis=1&amp;pid=5c3feca7f&amp;color=0,0,0&amp;vtp=1&amp;vaab=1&amp;bbb=1&amp;hb=1"/>
          <p:cNvSpPr/>
          <p:nvPr/>
        </p:nvSpPr>
        <p:spPr>
          <a:xfrm>
            <a:off x="539496" y="3128200"/>
            <a:ext cx="669340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图中我国的四大地理区域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丙是青藏地区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丁是南方地区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小满小满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江河渐满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南方地区的民谚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7_1#eea60a266?htil=3&amp;vaa=1&amp;vcp=1&amp;vis=1&amp;pid=5c3feca7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1951" y="859759"/>
            <a:ext cx="3626479" cy="293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7_2#eea60a266?htil=3&amp;vaa=1&amp;vcp=1&amp;vis=1&amp;pid=5c3feca7f&amp;color=0,0,0&amp;vtp=1&amp;vaab=1&amp;bt=1&amp;bbb=1&amp;hs=1"/>
          <p:cNvSpPr/>
          <p:nvPr/>
        </p:nvSpPr>
        <p:spPr>
          <a:xfrm>
            <a:off x="539496" y="722598"/>
            <a:ext cx="6711696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（2）下列诗词中，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描述乙地区的是(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39_1#eea60a266.bracket?vaa=1&amp;vcp=1&amp;vis=1&amp;pid=5c3feca7f&amp;color=0,0,0&amp;vpa=16&amp;vtp=1&amp;vaab=1"/>
          <p:cNvSpPr/>
          <p:nvPr/>
        </p:nvSpPr>
        <p:spPr>
          <a:xfrm>
            <a:off x="6328315" y="70945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37_3#eea60a266.choices?htil=3&amp;vaa=1&amp;vcp=1&amp;vis=1&amp;pid=5c3feca7f&amp;color=0,0,0&amp;vtp=1&amp;vaab=1&amp;bbb=1&amp;hs=1"/>
          <p:cNvSpPr/>
          <p:nvPr/>
        </p:nvSpPr>
        <p:spPr>
          <a:xfrm>
            <a:off x="539496" y="1320007"/>
            <a:ext cx="6711696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A.大漠孤烟直，长河落日圆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.白日依山尽，黄河入海流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.江碧鸟逾白，山青花欲燃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.雪线连天际，牛马漫逡巡</a:t>
            </a:r>
            <a:endParaRPr lang="en-US" altLang="zh-CN" sz="2800" dirty="0"/>
          </a:p>
        </p:txBody>
      </p:sp>
      <p:sp>
        <p:nvSpPr>
          <p:cNvPr id="6" name="QC_7_AS.1_1#eea60a266?htil=3&amp;vaa=1&amp;vcp=1&amp;vis=1&amp;pid=5c3feca7f&amp;color=0,0,0&amp;vtp=1&amp;vaab=1&amp;bbb=1&amp;hb=1&amp;hs=1"/>
          <p:cNvSpPr/>
          <p:nvPr/>
        </p:nvSpPr>
        <p:spPr>
          <a:xfrm>
            <a:off x="539496" y="3734848"/>
            <a:ext cx="6711696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图中乙是北方地区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大漠孤烟直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eea60a266?htil=3&amp;vaa=1&amp;vcp=1&amp;vis=1&amp;pid=5c3feca7f&amp;color=0,0,0&amp;vtp=1&amp;vaab=1&amp;bbb=1&amp;hb=1&amp;hs=1">
            <a:extLst>
              <a:ext uri="{FF2B5EF4-FFF2-40B4-BE49-F238E27FC236}">
                <a16:creationId xmlns:a16="http://schemas.microsoft.com/office/drawing/2014/main" id="{AB59B34C-51FE-4F0F-E3DE-B7689DA2D674}"/>
              </a:ext>
            </a:extLst>
          </p:cNvPr>
          <p:cNvSpPr/>
          <p:nvPr/>
        </p:nvSpPr>
        <p:spPr>
          <a:xfrm>
            <a:off x="539496" y="4329463"/>
            <a:ext cx="11112011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长河落日圆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描述的是西北地区的景观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白日依山尽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黄河入海流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述的是北方地区的景观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江碧鸟逾白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山青花欲燃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描述的是南方地区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雪线连天际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牛马漫逡巡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描述的是青藏地区的景观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7ba991b0f?htil=4&amp;vaa=1&amp;vcp=1&amp;vis=1&amp;pid=5c3feca7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0" y="920496"/>
            <a:ext cx="5276088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1_2#7ba991b0f?htil=4&amp;vaa=1&amp;vcp=1&amp;vis=1&amp;pid=5c3feca7f&amp;color=0,0,0&amp;vtp=1&amp;vaab=1&amp;bt=1&amp;bbb=1&amp;hb=1"/>
          <p:cNvSpPr/>
          <p:nvPr/>
        </p:nvSpPr>
        <p:spPr>
          <a:xfrm>
            <a:off x="539496" y="902208"/>
            <a:ext cx="570585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、丁地区的分界线是秦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—淮河一线。古人赞秦岭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：“唯此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有马头观桃花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马尾扫风雪之景致。”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马头”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是指秦岭的(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43_1#7ba991b0f.bracket?vaa=1&amp;vcp=1&amp;vis=1&amp;pid=5c3feca7f&amp;color=0,0,0&amp;vpa=17&amp;vtp=1&amp;vaab=1"/>
          <p:cNvSpPr/>
          <p:nvPr/>
        </p:nvSpPr>
        <p:spPr>
          <a:xfrm>
            <a:off x="3620040" y="283197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41_3#7ba991b0f.choices?htil=4&amp;vaa=1&amp;vcp=1&amp;vis=1&amp;pid=5c3feca7f&amp;color=0,0,0&amp;vtp=1&amp;vaab=1&amp;bbb=1"/>
          <p:cNvSpPr/>
          <p:nvPr/>
        </p:nvSpPr>
        <p:spPr>
          <a:xfrm>
            <a:off x="539496" y="3465830"/>
            <a:ext cx="57058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499489" algn="l"/>
                <a:tab pos="2960878" algn="l"/>
                <a:tab pos="442226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B.西段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C.南侧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.北侧</a:t>
            </a:r>
            <a:endParaRPr lang="en-US" altLang="zh-CN" sz="2800" dirty="0"/>
          </a:p>
        </p:txBody>
      </p:sp>
      <p:sp>
        <p:nvSpPr>
          <p:cNvPr id="6" name="QC_7_AS.1_1#7ba991b0f?htil=4&amp;vaa=1&amp;vcp=1&amp;vis=1&amp;pid=5c3feca7f&amp;color=0,0,0&amp;vtp=1&amp;vaab=1&amp;bbb=1&amp;hb=1"/>
          <p:cNvSpPr/>
          <p:nvPr/>
        </p:nvSpPr>
        <p:spPr>
          <a:xfrm>
            <a:off x="539496" y="4095305"/>
            <a:ext cx="570585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马头观桃花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马尾扫风雪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是指秦岭南北两侧温差较大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景观差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异显著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是指秦岭的南侧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acfcad281?vcp=1&amp;pid=32dc7f064&amp;color=0,0,0&amp;vtp=1&amp;vaab=1&amp;bt=1&amp;bbb=1"/>
          <p:cNvSpPr/>
          <p:nvPr/>
        </p:nvSpPr>
        <p:spPr>
          <a:xfrm>
            <a:off x="539496" y="15283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45_1#b8d3e84f5?vaa=1&amp;vcp=1&amp;vis=1&amp;pid=32dc7f064&amp;color=0,0,0&amp;vtp=1&amp;vaab=1&amp;bbb=1"/>
          <p:cNvSpPr/>
          <p:nvPr/>
        </p:nvSpPr>
        <p:spPr>
          <a:xfrm>
            <a:off x="539496" y="214820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下列关于我国秦岭—淮河一线的地理意义，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45_2#b8d3e84f5.choices?vaa=1&amp;vcp=1&amp;vis=1&amp;pid=32dc7f064&amp;color=0,0,0&amp;vtp=1&amp;vaab=1&amp;bbb=1"/>
          <p:cNvSpPr/>
          <p:nvPr/>
        </p:nvSpPr>
        <p:spPr>
          <a:xfrm>
            <a:off x="539496" y="277768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A.是季风区与非季风区的分界线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.是干旱区与半干旱区的分界线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.是暖温带与中温带的分界线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.是800毫米年降水量线大致经过的地方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b8d3e84f5?vaa=1&amp;vcp=1&amp;vis=1&amp;pid=32dc7f064&amp;color=0,0,0&amp;vtp=1&amp;vaab=1&amp;bt=1&amp;bbb=1&amp;hb=1"/>
          <p:cNvSpPr/>
          <p:nvPr/>
        </p:nvSpPr>
        <p:spPr>
          <a:xfrm>
            <a:off x="539496" y="154390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（提示：秦岭—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淮河一线南北两侧的南方地区与北方地区，都主要位于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季风区。秦岭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淮河一线是我国湿润区与半湿润区的分界线，也是暖温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带与亚热带的分界线，还是800毫米年降水量线大致经过的地方。我国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季风区与非季风区的分界线是大兴安岭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—阴山—贺兰山—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巴颜喀拉山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冈底斯山一线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C_6_AN.2_1#b8d3e84f5?vaa=1&amp;vcp=1&amp;vis=1&amp;pid=32dc7f064&amp;color=0,0,0&amp;vtp=1&amp;vaab=1&amp;bbb=1"/>
          <p:cNvSpPr/>
          <p:nvPr/>
        </p:nvSpPr>
        <p:spPr>
          <a:xfrm>
            <a:off x="539496" y="47471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e7a6717?vcp=1&amp;pid=8725326d1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要点2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四大地理区域</a:t>
            </a:r>
            <a:endParaRPr lang="en-US" altLang="zh-CN" sz="3200" dirty="0"/>
          </a:p>
        </p:txBody>
      </p:sp>
      <p:pic>
        <p:nvPicPr>
          <p:cNvPr id="3" name="QO_6_BD.49_1#3c8a53767?htil=5&amp;vaa=1&amp;vcp=1&amp;vis=1&amp;pid=efe7a67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6957" y="1281783"/>
            <a:ext cx="5276088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9_2#3c8a53767?htil=5&amp;sp=1&amp;vaa=1&amp;vcp=1&amp;vis=1&amp;pid=efe7a6717&amp;color=0,0,0&amp;vtp=1&amp;vaab=1&amp;bbb=1&amp;hb=1"/>
          <p:cNvSpPr/>
          <p:nvPr/>
        </p:nvSpPr>
        <p:spPr>
          <a:xfrm>
            <a:off x="539496" y="1263495"/>
            <a:ext cx="570585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（2023·湖北宜昌·中考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员辽阔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，地域差异显著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。读我国四大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地理区域示意图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，完成下列各题。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f8ab3c6.fixed?vcp=1&amp;pid=618ac177f&amp;color=197,144,19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590B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练</a:t>
            </a:r>
            <a:endParaRPr lang="en-US" altLang="zh-CN" sz="5000" dirty="0"/>
          </a:p>
        </p:txBody>
      </p:sp>
      <p:sp>
        <p:nvSpPr>
          <p:cNvPr id="3" name="C_2#7af8ab3c6.fixed?vcp=1&amp;pid=618ac177f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分册复习</a:t>
            </a:r>
            <a:endParaRPr lang="en-US" altLang="zh-CN" sz="4800" dirty="0"/>
          </a:p>
        </p:txBody>
      </p:sp>
      <p:sp>
        <p:nvSpPr>
          <p:cNvPr id="4" name="C_2_BD#7af8ab3c6.fixed?vcp=1&amp;pid=618ac177f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八年级下册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0_1#7ccc12824?htil=6&amp;vaa=1&amp;vcp=1&amp;vis=1&amp;pid=3c8a537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4349" y="450563"/>
            <a:ext cx="4995107" cy="404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0_2#7ccc12824?htil=6&amp;vaa=1&amp;vcp=1&amp;vis=1&amp;pid=3c8a53767&amp;color=0,0,0&amp;vtp=1&amp;vaab=1&amp;bt=1&amp;bbb=1&amp;hb=1&amp;hs=1"/>
          <p:cNvSpPr/>
          <p:nvPr/>
        </p:nvSpPr>
        <p:spPr>
          <a:xfrm>
            <a:off x="539496" y="775176"/>
            <a:ext cx="6711696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）与图中乙地区和丁地区的分界线大致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吻合的是(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50_3#7ccc12824.choices?htil=6&amp;vaa=1&amp;vcp=1&amp;vis=1&amp;pid=3c8a53767&amp;color=0,0,0&amp;vtp=1&amp;vaab=1&amp;bbb=1&amp;hs=1"/>
              <p:cNvSpPr/>
              <p:nvPr/>
            </p:nvSpPr>
            <p:spPr>
              <a:xfrm>
                <a:off x="539496" y="1977040"/>
                <a:ext cx="6711696" cy="23538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A.400毫米年等降水量线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.季风区与非季风区的分界线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.地势第二、三级阶梯的分界线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.1月0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等温线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50_3#7ccc12824.choices?htil=6&amp;vaa=1&amp;vcp=1&amp;vis=1&amp;pid=3c8a53767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77040"/>
                <a:ext cx="6711696" cy="2353882"/>
              </a:xfrm>
              <a:prstGeom prst="rect">
                <a:avLst/>
              </a:prstGeom>
              <a:blipFill>
                <a:blip r:embed="rId4"/>
                <a:stretch>
                  <a:fillRect l="-3270" t="-777" b="-9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52_1#7ccc12824.bracket?vaa=1&amp;vcp=1&amp;vis=1&amp;pid=3c8a53767&amp;color=0,0,0&amp;vpa=19&amp;vtp=1&amp;vaab=1"/>
          <p:cNvSpPr/>
          <p:nvPr/>
        </p:nvSpPr>
        <p:spPr>
          <a:xfrm>
            <a:off x="2238914" y="1374870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7ccc12824?vaa=1&amp;vcp=1&amp;vis=1&amp;pid=3c8a53767&amp;color=0,0,0&amp;vtp=1&amp;vaab=1&amp;bbb=1&amp;hb=1&amp;hs=1"/>
              <p:cNvSpPr/>
              <p:nvPr/>
            </p:nvSpPr>
            <p:spPr>
              <a:xfrm>
                <a:off x="539496" y="4314920"/>
                <a:ext cx="11109960" cy="17442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图中我国的四大地理区域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甲是西北地区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乙是北方地区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丙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是青藏地区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丁是南方地区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乙地区和丁地区的分界线为秦岭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淮河一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该线大致与我国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毫米年等降水量线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等温线相吻合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7ccc12824?vaa=1&amp;vcp=1&amp;vis=1&amp;pid=3c8a5376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14920"/>
                <a:ext cx="11109960" cy="1744282"/>
              </a:xfrm>
              <a:prstGeom prst="rect">
                <a:avLst/>
              </a:prstGeom>
              <a:blipFill>
                <a:blip r:embed="rId5"/>
                <a:stretch>
                  <a:fillRect l="-1976" t="-1049" r="-933" b="-122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4_1#c7603b3c5?htil=7&amp;vaa=1&amp;vcp=1&amp;vis=1&amp;pid=3c8a537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4606" y="1741393"/>
            <a:ext cx="5371223" cy="440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4_2#c7603b3c5?htil=7&amp;vaa=1&amp;vcp=1&amp;vis=1&amp;pid=3c8a53767&amp;color=0,0,0&amp;vtp=1&amp;vaab=1&amp;bt=1&amp;bbb=1&amp;hb=1"/>
          <p:cNvSpPr/>
          <p:nvPr/>
        </p:nvSpPr>
        <p:spPr>
          <a:xfrm>
            <a:off x="472821" y="537084"/>
            <a:ext cx="10052304" cy="653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（2）下列诗句的描述与我国四大地理区域对应正确的是(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7_BD.54_3#c7603b3c5.choices?htil=7&amp;vaa=1&amp;vcp=1&amp;vis=1&amp;pid=3c8a53767&amp;color=0,0,0&amp;vtp=1&amp;vaab=1&amp;bbb=1"/>
          <p:cNvSpPr/>
          <p:nvPr/>
        </p:nvSpPr>
        <p:spPr>
          <a:xfrm>
            <a:off x="606171" y="1210500"/>
            <a:ext cx="7626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A.北望沙漠垂，漫天雪皑皑——甲地区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B.羌笛何须怨杨柳，春风不度玉门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关——丙地区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C.日出江花红胜火，春来江水绿如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蓝——乙地区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D.北国风光，千里冰封，万里雪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飘——丁地区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O_6_BD.54_1#c7603b3c5?htil=7&amp;vaa=1&amp;vcp=1&amp;vis=1&amp;pid=3c8a53767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CB8D0798-257A-AB78-E586-D0492FB98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0" y="1760748"/>
            <a:ext cx="5570735" cy="456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C_7_AS.1_1#c7603b3c5?vaa=1&amp;vcp=1&amp;vis=1&amp;pid=3c8a53767&amp;color=0,0,0&amp;vtp=1&amp;vaab=1&amp;bbb=1&amp;hb=1&amp;htil=1&amp;hs=1">
            <a:extLst>
              <a:ext uri="{FF2B5EF4-FFF2-40B4-BE49-F238E27FC236}">
                <a16:creationId xmlns:a16="http://schemas.microsoft.com/office/drawing/2014/main" id="{4F060D1F-C325-9FFB-AFB9-CD63C8BBED71}"/>
              </a:ext>
            </a:extLst>
          </p:cNvPr>
          <p:cNvSpPr/>
          <p:nvPr/>
        </p:nvSpPr>
        <p:spPr>
          <a:xfrm>
            <a:off x="553976" y="446234"/>
            <a:ext cx="1111251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北望沙漠垂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漫天雪皑皑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意为向北望去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沙漠广袤绵延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漫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天飘扬着皑皑白雪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描述的是西北地区的景观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羌笛何须怨杨柳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不度玉门关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描述的是西北地区的景观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日出江花红胜火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春来江水绿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描述的是南方地区的景观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北国风光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千里冰封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万里雪飘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描述的是北方地区的景观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2_1#c7603b3c5?vaa=1&amp;vcp=1&amp;vis=1&amp;pid=3c8a53767&amp;color=0,0,0&amp;vtp=1&amp;vaab=1&amp;bbb=1&amp;htil=1&amp;hs=1">
            <a:extLst>
              <a:ext uri="{FF2B5EF4-FFF2-40B4-BE49-F238E27FC236}">
                <a16:creationId xmlns:a16="http://schemas.microsoft.com/office/drawing/2014/main" id="{EBC55525-0D55-1611-754E-BD9E85F758C0}"/>
              </a:ext>
            </a:extLst>
          </p:cNvPr>
          <p:cNvSpPr/>
          <p:nvPr/>
        </p:nvSpPr>
        <p:spPr>
          <a:xfrm>
            <a:off x="554475" y="510505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288910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8_1#72c150d19?htil=8&amp;vaa=1&amp;vcp=1&amp;vis=1&amp;pid=3c8a537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539" y="419607"/>
            <a:ext cx="4342235" cy="354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58_2#72c150d19?htil=8&amp;vaa=1&amp;vcp=1&amp;vis=1&amp;pid=3c8a53767&amp;color=0,0,0&amp;vtp=1&amp;vaab=1&amp;bt=1&amp;bbb=1&amp;hb=1&amp;hs=1"/>
          <p:cNvSpPr/>
          <p:nvPr/>
        </p:nvSpPr>
        <p:spPr>
          <a:xfrm>
            <a:off x="539496" y="757428"/>
            <a:ext cx="658368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下列关于我国四大地理区域的叙述，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60_1#72c150d19.bracket?vaa=1&amp;vcp=1&amp;vis=1&amp;pid=3c8a53767&amp;color=0,0,0&amp;vpa=21&amp;vtp=1&amp;vaab=1"/>
          <p:cNvSpPr/>
          <p:nvPr/>
        </p:nvSpPr>
        <p:spPr>
          <a:xfrm>
            <a:off x="2238914" y="1281303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8_3#72c150d19.choices?htil=8&amp;vaa=1&amp;vcp=1&amp;vis=1&amp;pid=3c8a53767&amp;color=0,0,0&amp;vtp=1&amp;vaab=1&amp;bbb=1&amp;hs=1"/>
          <p:cNvSpPr/>
          <p:nvPr/>
        </p:nvSpPr>
        <p:spPr>
          <a:xfrm>
            <a:off x="539496" y="1819465"/>
            <a:ext cx="6583680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A.甲地区黑土广布，沃野千里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.乙地区广泛种植水稻和热带经济作物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.丙地区牛羊成群，冰川广布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.丁地区是我国最大的能源产区</a:t>
            </a:r>
            <a:endParaRPr lang="en-US" altLang="zh-CN" sz="2800" dirty="0"/>
          </a:p>
        </p:txBody>
      </p:sp>
      <p:sp>
        <p:nvSpPr>
          <p:cNvPr id="6" name="QC_7_AS.1_1#72c150d19?vaa=1&amp;vcp=1&amp;vis=1&amp;pid=3c8a53767&amp;color=0,0,0&amp;vtp=1&amp;vaab=1&amp;bbb=1&amp;hb=1&amp;hs=1"/>
          <p:cNvSpPr/>
          <p:nvPr/>
        </p:nvSpPr>
        <p:spPr>
          <a:xfrm>
            <a:off x="539496" y="3965765"/>
            <a:ext cx="1110996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黑土广布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沃野千里是我国东北地区的地理特征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东北地区位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主要属温带季风气候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广泛种植小麦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玉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米等作物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丙是青藏地区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海拔高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气温低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牛羊成群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冰川广布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我国最大的能源产区是北方地区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e3120874c?vcp=1&amp;pid=efe7a6717&amp;color=0,0,0&amp;vtp=1&amp;vaab=1&amp;bt=1&amp;bbb=1"/>
          <p:cNvSpPr/>
          <p:nvPr/>
        </p:nvSpPr>
        <p:spPr>
          <a:xfrm>
            <a:off x="539496" y="1483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同类变式</a:t>
            </a:r>
            <a:endParaRPr lang="en-US" altLang="zh-CN" sz="2800" dirty="0"/>
          </a:p>
        </p:txBody>
      </p:sp>
      <p:sp>
        <p:nvSpPr>
          <p:cNvPr id="3" name="QC_6_BD.62_1#0952cfc6e?sp=1&amp;vaa=1&amp;vcp=1&amp;vis=1&amp;pid=efe7a6717&amp;color=0,0,0&amp;vtp=1&amp;vaab=1&amp;bbb=1"/>
          <p:cNvSpPr/>
          <p:nvPr/>
        </p:nvSpPr>
        <p:spPr>
          <a:xfrm>
            <a:off x="539496" y="21037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下图为我国某地景观，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图示景观图所在的地理区域(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3_1#0952cfc6e.bracket?vaa=1&amp;vcp=1&amp;vis=1&amp;pid=efe7a6717&amp;color=0,0,0&amp;vpa=22&amp;vtp=1&amp;vaab=1"/>
          <p:cNvSpPr/>
          <p:nvPr/>
        </p:nvSpPr>
        <p:spPr>
          <a:xfrm>
            <a:off x="8906414" y="20904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6_BD.62_2#0952cfc6e?htil=9&amp;vaa=1&amp;vcp=1&amp;vis=1&amp;pid=efe7a67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118" y="2787142"/>
            <a:ext cx="508406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62_3#0952cfc6e.choices?htil=9&amp;vaa=1&amp;vcp=1&amp;vis=1&amp;pid=efe7a6717&amp;color=0,0,0&amp;vtp=1&amp;vaab=1&amp;bbb=1"/>
          <p:cNvSpPr/>
          <p:nvPr/>
        </p:nvSpPr>
        <p:spPr>
          <a:xfrm>
            <a:off x="539496" y="2733230"/>
            <a:ext cx="5888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A.地处内陆，全部属于内流区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.草场广布，是重要的畜牧业基地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.气候干旱，全部为荒漠、戈壁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.地形平坦，可大力发展种植业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e8d36004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de8d36004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3e3e76a?vcp=1&amp;pid=de8d36004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基础练</a:t>
            </a:r>
            <a:endParaRPr lang="en-US" altLang="zh-CN" sz="3200" dirty="0"/>
          </a:p>
        </p:txBody>
      </p:sp>
      <p:sp>
        <p:nvSpPr>
          <p:cNvPr id="3" name="C_6_BD#fcfc71555?sp=1&amp;vcp=1&amp;pid=a83e3e76a&amp;color=0,0,0&amp;vtp=1&amp;vaab=1&amp;bbb=1"/>
          <p:cNvSpPr/>
          <p:nvPr/>
        </p:nvSpPr>
        <p:spPr>
          <a:xfrm>
            <a:off x="539496" y="127021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sp>
        <p:nvSpPr>
          <p:cNvPr id="4" name="QM_7_BD.64_1#654de4d29?vaa=1&amp;vcp=1&amp;vis=1&amp;pid=fcfc71555&amp;color=0,0,0&amp;vtp=1&amp;vaab=1&amp;bbb=1&amp;hb=1"/>
          <p:cNvSpPr/>
          <p:nvPr/>
        </p:nvSpPr>
        <p:spPr>
          <a:xfrm>
            <a:off x="539496" y="19421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（2022·新疆·中考）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绿水青山看中国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节目中有一句谚语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：“山北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黄牛下地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，山南水牛犁田”。据此完成1～3题。</a:t>
            </a:r>
            <a:endParaRPr lang="en-US" altLang="zh-CN" sz="2800" dirty="0"/>
          </a:p>
        </p:txBody>
      </p:sp>
      <p:sp>
        <p:nvSpPr>
          <p:cNvPr id="5" name="QC_8_BD.65_1#7b7c73c88?vaa=1&amp;vcp=1&amp;vis=1&amp;pid=654de4d29&amp;color=0,0,0&amp;vtp=1&amp;vaab=1&amp;bbb=1"/>
          <p:cNvSpPr/>
          <p:nvPr/>
        </p:nvSpPr>
        <p:spPr>
          <a:xfrm>
            <a:off x="539496" y="321911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根据谚语中展现的农耕景象推断，这里的“山”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67_1#7b7c73c88.bracket?vaa=1&amp;vcp=1&amp;vis=1&amp;pid=654de4d29&amp;color=0,0,0&amp;vpa=23&amp;vtp=1&amp;vaab=1"/>
          <p:cNvSpPr/>
          <p:nvPr/>
        </p:nvSpPr>
        <p:spPr>
          <a:xfrm>
            <a:off x="9220739" y="32057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65_2#7b7c73c88.choices?vaa=1&amp;vcp=1&amp;vis=1&amp;pid=654de4d29&amp;color=0,0,0&amp;vtp=1&amp;vaab=1&amp;bbb=1"/>
          <p:cNvSpPr/>
          <p:nvPr/>
        </p:nvSpPr>
        <p:spPr>
          <a:xfrm>
            <a:off x="539496" y="38407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.天山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B.昆仑山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C.秦岭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.南岭</a:t>
            </a:r>
            <a:endParaRPr lang="en-US" altLang="zh-CN" sz="2800" dirty="0"/>
          </a:p>
        </p:txBody>
      </p:sp>
      <p:sp>
        <p:nvSpPr>
          <p:cNvPr id="8" name="QC_8_AS.1_1#7b7c73c88?vaa=1&amp;vcp=1&amp;vis=1&amp;pid=654de4d29&amp;color=0,0,0&amp;vtp=1&amp;vaab=1&amp;bbb=1&amp;hb=1"/>
          <p:cNvSpPr/>
          <p:nvPr/>
        </p:nvSpPr>
        <p:spPr>
          <a:xfrm>
            <a:off x="539496" y="44702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（提示：“山北黄牛下地，山南水牛犁田”中的“山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”是指北方地区与南方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地区的分界线之一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——秦岭）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9_1#35031d395?vaa=1&amp;vcp=1&amp;vis=1&amp;pid=654de4d29&amp;color=0,0,0&amp;vtp=1&amp;vaab=1&amp;bt=1&amp;bbb=1"/>
          <p:cNvSpPr/>
          <p:nvPr/>
        </p:nvSpPr>
        <p:spPr>
          <a:xfrm>
            <a:off x="539496" y="1861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“山北”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黄牛下地耕种的主要粮食作物是(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AN.1_1#35031d395.bracket?vaa=1&amp;vcp=1&amp;vis=1&amp;pid=654de4d29&amp;color=0,0,0&amp;vpa=24&amp;vtp=1&amp;vaab=1"/>
          <p:cNvSpPr/>
          <p:nvPr/>
        </p:nvSpPr>
        <p:spPr>
          <a:xfrm>
            <a:off x="7087139" y="18479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69_2#35031d395.choices?vaa=1&amp;vcp=1&amp;vis=1&amp;pid=654de4d29&amp;color=0,0,0&amp;vtp=1&amp;vaab=1&amp;bbb=1"/>
          <p:cNvSpPr/>
          <p:nvPr/>
        </p:nvSpPr>
        <p:spPr>
          <a:xfrm>
            <a:off x="539496" y="24857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C.花生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.小麦</a:t>
            </a:r>
            <a:endParaRPr lang="en-US" altLang="zh-CN" sz="2800" dirty="0"/>
          </a:p>
        </p:txBody>
      </p:sp>
      <p:sp>
        <p:nvSpPr>
          <p:cNvPr id="5" name="QC_8_BD.71_1#bd6e479fd?vaa=1&amp;vcp=1&amp;vis=1&amp;pid=654de4d29&amp;color=0,0,0&amp;vtp=1&amp;vaab=1&amp;bbb=1"/>
          <p:cNvSpPr/>
          <p:nvPr/>
        </p:nvSpPr>
        <p:spPr>
          <a:xfrm>
            <a:off x="539496" y="31074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下列属于“山南”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地区农业特征的是(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8_AN.72_1#bd6e479fd.bracket?vaa=1&amp;vcp=1&amp;vis=1&amp;pid=654de4d29&amp;color=0,0,0&amp;vpa=25&amp;vtp=1&amp;vaab=1"/>
          <p:cNvSpPr/>
          <p:nvPr/>
        </p:nvSpPr>
        <p:spPr>
          <a:xfrm>
            <a:off x="6375939" y="309410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71_2#bd6e479fd.choices?vaa=1&amp;vcp=1&amp;vis=1&amp;pid=654de4d29&amp;color=0,0,0&amp;vtp=1&amp;vaab=1&amp;bbb=1"/>
          <p:cNvSpPr/>
          <p:nvPr/>
        </p:nvSpPr>
        <p:spPr>
          <a:xfrm>
            <a:off x="539496" y="37369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.以水田为主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.粮食作物一年一熟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C.以畜牧业为主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.盛产苹果、甜菜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73_1#49dfa2274?vaa=1&amp;vcp=1&amp;vis=1&amp;pid=fcfc71555&amp;color=0,0,0&amp;vtp=1&amp;vaab=1&amp;bt=1&amp;bbb=1"/>
          <p:cNvSpPr/>
          <p:nvPr/>
        </p:nvSpPr>
        <p:spPr>
          <a:xfrm>
            <a:off x="539496" y="438531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读我国东部局部地区示意图，完成4～6题。</a:t>
            </a:r>
            <a:endParaRPr lang="en-US" altLang="zh-CN" sz="2800" dirty="0"/>
          </a:p>
        </p:txBody>
      </p:sp>
      <p:pic>
        <p:nvPicPr>
          <p:cNvPr id="3" name="QM_7_BD.73_2#49dfa2274?htil=10&amp;vaa=1&amp;vcp=1&amp;vis=1&amp;pid=fcfc715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1730" y="926926"/>
            <a:ext cx="3553529" cy="500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74_1#a493334e0?htil=10&amp;vaa=1&amp;vcp=1&amp;vis=1&amp;pid=49dfa2274&amp;color=0,0,0&amp;vtp=1&amp;vaab=1&amp;bbb=1&amp;hb=1"/>
          <p:cNvSpPr/>
          <p:nvPr/>
        </p:nvSpPr>
        <p:spPr>
          <a:xfrm>
            <a:off x="539496" y="969264"/>
            <a:ext cx="763524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划分图中甲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、乙两大地理区域的主导因素是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74_2#a493334e0.choices?htil=10&amp;vaa=1&amp;vcp=1&amp;vis=1&amp;pid=49dfa2274&amp;color=0,0,0&amp;vtp=1&amp;vaab=1&amp;bbb=1"/>
          <p:cNvSpPr/>
          <p:nvPr/>
        </p:nvSpPr>
        <p:spPr>
          <a:xfrm>
            <a:off x="539496" y="2033970"/>
            <a:ext cx="763524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39255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39255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C.夏季风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.海陆位置</a:t>
            </a:r>
            <a:endParaRPr lang="en-US" altLang="zh-CN" sz="2800" dirty="0"/>
          </a:p>
        </p:txBody>
      </p:sp>
      <p:sp>
        <p:nvSpPr>
          <p:cNvPr id="6" name="QC_8_AN.1_1#a493334e0.bracket?vaa=1&amp;vcp=1&amp;vis=1&amp;pid=49dfa2274&amp;color=0,0,0&amp;vpa=26&amp;vtp=1&amp;vaab=1"/>
          <p:cNvSpPr/>
          <p:nvPr/>
        </p:nvSpPr>
        <p:spPr>
          <a:xfrm>
            <a:off x="816515" y="1496315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76_1#f54a9590c?htil=10&amp;vaa=1&amp;vcp=1&amp;vis=1&amp;pid=49dfa2274&amp;color=0,0,0&amp;vtp=1&amp;vaab=1&amp;bbb=1&amp;hb=1"/>
          <p:cNvSpPr/>
          <p:nvPr/>
        </p:nvSpPr>
        <p:spPr>
          <a:xfrm>
            <a:off x="539496" y="3098675"/>
            <a:ext cx="7635240" cy="1010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图中①线是甲、乙两大地理区域的分界线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列关于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①线地理意义的叙述，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76_2#f54a9590c.choices?htil=10&amp;vaa=1&amp;vcp=1&amp;vis=1&amp;pid=49dfa2274&amp;color=0,0,0&amp;vtp=1&amp;vaab=1&amp;bbb=1"/>
          <p:cNvSpPr/>
          <p:nvPr/>
        </p:nvSpPr>
        <p:spPr>
          <a:xfrm>
            <a:off x="539496" y="4163380"/>
            <a:ext cx="7635240" cy="207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A.与400毫米年等降水量线相吻合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B.是暖温带与亚热带的分界线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C.是湿润区与干旱区的分界线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D.是季风区与非季风区的分界线</a:t>
            </a:r>
            <a:endParaRPr lang="en-US" altLang="zh-CN" sz="2800" dirty="0"/>
          </a:p>
        </p:txBody>
      </p:sp>
      <p:sp>
        <p:nvSpPr>
          <p:cNvPr id="9" name="QC_8_AN.77_1#f54a9590c.bracket?vaa=1&amp;vcp=1&amp;vis=1&amp;pid=49dfa2274&amp;color=0,0,0&amp;vpa=27&amp;vtp=1&amp;vaab=1"/>
          <p:cNvSpPr/>
          <p:nvPr/>
        </p:nvSpPr>
        <p:spPr>
          <a:xfrm>
            <a:off x="6861714" y="3625726"/>
            <a:ext cx="495300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78_1#a48d8c46b?htil=11&amp;vaa=1&amp;vcp=1&amp;vis=1&amp;pid=49dfa22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0771" y="1088136"/>
            <a:ext cx="3337560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78_2#a48d8c46b?htil=11&amp;vaa=1&amp;vcp=1&amp;vis=1&amp;pid=49dfa2274&amp;color=0,0,0&amp;vtp=1&amp;vaab=1&amp;bt=1&amp;bbb=1&amp;hb=1"/>
          <p:cNvSpPr/>
          <p:nvPr/>
        </p:nvSpPr>
        <p:spPr>
          <a:xfrm>
            <a:off x="539496" y="1069848"/>
            <a:ext cx="763524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图中①线是我国一条重要的地理分界线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以北地区(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79_1#a48d8c46b.bracket?vaa=1&amp;vcp=1&amp;vis=1&amp;pid=49dfa2274&amp;color=0,0,0&amp;vpa=28&amp;vtp=1&amp;vaab=1"/>
          <p:cNvSpPr/>
          <p:nvPr/>
        </p:nvSpPr>
        <p:spPr>
          <a:xfrm>
            <a:off x="2238914" y="17042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78_3#a48d8c46b.choices?htil=11&amp;vaa=1&amp;vcp=1&amp;vis=1&amp;pid=49dfa2274&amp;color=0,0,0&amp;vtp=1&amp;vaab=1&amp;bbb=1"/>
              <p:cNvSpPr/>
              <p:nvPr/>
            </p:nvSpPr>
            <p:spPr>
              <a:xfrm>
                <a:off x="539496" y="2352865"/>
                <a:ext cx="763524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A.主要位于半干旱区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.粮食作物以水稻为主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.耕地类型以旱地为主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.1月平均气温在0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以上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78_3#a48d8c46b.choices?htil=11&amp;vaa=1&amp;vcp=1&amp;vis=1&amp;pid=49dfa227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2865"/>
                <a:ext cx="7635240" cy="2496757"/>
              </a:xfrm>
              <a:prstGeom prst="rect">
                <a:avLst/>
              </a:prstGeom>
              <a:blipFill>
                <a:blip r:embed="rId4"/>
                <a:stretch>
                  <a:fillRect l="-2875" b="-82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ea2d7bae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7ea2d7bae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0_1#5856a5503?vaa=1&amp;vcp=1&amp;vis=1&amp;pid=fcfc71555&amp;color=0,0,0&amp;vtp=1&amp;vaab=1&amp;bt=1&amp;bbb=1&amp;hb=1"/>
          <p:cNvSpPr/>
          <p:nvPr/>
        </p:nvSpPr>
        <p:spPr>
          <a:xfrm>
            <a:off x="539496" y="988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（2023·北京·中考）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长城是我国现存规模最大的文化遗产之一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我国长城分布示意图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，完成7～9题。</a:t>
            </a:r>
            <a:endParaRPr lang="en-US" altLang="zh-CN" sz="2800" dirty="0"/>
          </a:p>
        </p:txBody>
      </p:sp>
      <p:pic>
        <p:nvPicPr>
          <p:cNvPr id="3" name="QM_7_BD.80_2#5856a5503?vaa=1&amp;vcp=1&amp;vis=1&amp;pid=fcfc715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472" y="2325243"/>
            <a:ext cx="693115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1_1#e8fb5c6cc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26F6261D-120A-0D7F-3357-10145CC9E7CA}"/>
              </a:ext>
            </a:extLst>
          </p:cNvPr>
          <p:cNvSpPr/>
          <p:nvPr/>
        </p:nvSpPr>
        <p:spPr>
          <a:xfrm>
            <a:off x="539496" y="4020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长城主要分布在(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81_2#e8fb5c6cc.choices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8A418728-0378-1FE0-E4F8-D588B278A68E}"/>
              </a:ext>
            </a:extLst>
          </p:cNvPr>
          <p:cNvSpPr/>
          <p:nvPr/>
        </p:nvSpPr>
        <p:spPr>
          <a:xfrm>
            <a:off x="539496" y="992314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.北方地区和南方地区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.南方地区和青藏地区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C.西北地区和北方地区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.西北地区和青藏地区</a:t>
            </a:r>
            <a:endParaRPr lang="en-US" altLang="zh-CN" sz="2800" dirty="0"/>
          </a:p>
        </p:txBody>
      </p:sp>
      <p:sp>
        <p:nvSpPr>
          <p:cNvPr id="4" name="QC_8_BD.83_1#eb739207d?sp=1&amp;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94EB18E7-EDE6-513D-2006-78330382060D}"/>
              </a:ext>
            </a:extLst>
          </p:cNvPr>
          <p:cNvSpPr/>
          <p:nvPr/>
        </p:nvSpPr>
        <p:spPr>
          <a:xfrm>
            <a:off x="539496" y="2201672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在长城上能看到的自然景观有(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8_BD.83_2#eb739207d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F3CD6375-775A-EA43-EE2A-CCDF298C62CF}"/>
              </a:ext>
            </a:extLst>
          </p:cNvPr>
          <p:cNvSpPr/>
          <p:nvPr/>
        </p:nvSpPr>
        <p:spPr>
          <a:xfrm>
            <a:off x="539496" y="2801366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①沙漠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②草原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③大海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④椰林</a:t>
            </a:r>
            <a:endParaRPr lang="en-US" altLang="zh-CN" sz="2800" dirty="0"/>
          </a:p>
        </p:txBody>
      </p:sp>
      <p:sp>
        <p:nvSpPr>
          <p:cNvPr id="6" name="QC_8_BD.83_3#eb739207d.choices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976D7E70-6748-4960-9BE6-65FDCBE01363}"/>
              </a:ext>
            </a:extLst>
          </p:cNvPr>
          <p:cNvSpPr/>
          <p:nvPr/>
        </p:nvSpPr>
        <p:spPr>
          <a:xfrm>
            <a:off x="539496" y="340106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7" name="QC_8_BD.85_1#fccc7e812?sp=1&amp;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77EBCE80-9472-BD91-0912-12FD5D59A60F}"/>
              </a:ext>
            </a:extLst>
          </p:cNvPr>
          <p:cNvSpPr/>
          <p:nvPr/>
        </p:nvSpPr>
        <p:spPr>
          <a:xfrm>
            <a:off x="539496" y="400075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我国正在规划建设长城国家文化公园，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这有助于(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8_BD.85_2#fccc7e812?vaa=1&amp;vcp=1&amp;vis=1&amp;pid=5856a5503&amp;color=0,0,0&amp;vtp=1&amp;vaab=1&amp;bbb=1&amp;hb=1">
            <a:extLst>
              <a:ext uri="{FF2B5EF4-FFF2-40B4-BE49-F238E27FC236}">
                <a16:creationId xmlns:a16="http://schemas.microsoft.com/office/drawing/2014/main" id="{50F17099-1802-60A1-0232-C53F924B0502}"/>
              </a:ext>
            </a:extLst>
          </p:cNvPr>
          <p:cNvSpPr/>
          <p:nvPr/>
        </p:nvSpPr>
        <p:spPr>
          <a:xfrm>
            <a:off x="539496" y="4597590"/>
            <a:ext cx="11109960" cy="1134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①恢复长城的军事防御功能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②保护长城沿线地区生态环境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③保护长城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沿线的文化遗址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④了解我国多民族文化交融的历史</a:t>
            </a:r>
            <a:endParaRPr lang="en-US" altLang="zh-CN" sz="2800" dirty="0"/>
          </a:p>
        </p:txBody>
      </p:sp>
      <p:sp>
        <p:nvSpPr>
          <p:cNvPr id="9" name="QC_8_BD.85_3#fccc7e812.choices?vaa=1&amp;vcp=1&amp;vis=1&amp;pid=5856a5503&amp;color=0,0,0&amp;vtp=1&amp;vaab=1&amp;bbb=1">
            <a:extLst>
              <a:ext uri="{FF2B5EF4-FFF2-40B4-BE49-F238E27FC236}">
                <a16:creationId xmlns:a16="http://schemas.microsoft.com/office/drawing/2014/main" id="{F5BAEC5D-E512-7B37-538F-E235C4A7187F}"/>
              </a:ext>
            </a:extLst>
          </p:cNvPr>
          <p:cNvSpPr/>
          <p:nvPr/>
        </p:nvSpPr>
        <p:spPr>
          <a:xfrm>
            <a:off x="539496" y="5806948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10" name="QC_8_AN.1_1#e8fb5c6cc.bracket?vaa=1&amp;vcp=1&amp;vis=1&amp;pid=5856a5503&amp;color=0,0,0&amp;vpa=29&amp;vtp=1&amp;vaab=1">
            <a:extLst>
              <a:ext uri="{FF2B5EF4-FFF2-40B4-BE49-F238E27FC236}">
                <a16:creationId xmlns:a16="http://schemas.microsoft.com/office/drawing/2014/main" id="{9546C88E-51B9-30AB-364E-17056A173A8A}"/>
              </a:ext>
            </a:extLst>
          </p:cNvPr>
          <p:cNvSpPr/>
          <p:nvPr/>
        </p:nvSpPr>
        <p:spPr>
          <a:xfrm>
            <a:off x="3572415" y="392094"/>
            <a:ext cx="495300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1" name="QC_8_AN.2_1#eb739207d.bracket?vaa=1&amp;vcp=1&amp;vis=1&amp;pid=5856a5503&amp;color=0,0,0&amp;vpa=30&amp;vtp=1&amp;vaab=1">
            <a:extLst>
              <a:ext uri="{FF2B5EF4-FFF2-40B4-BE49-F238E27FC236}">
                <a16:creationId xmlns:a16="http://schemas.microsoft.com/office/drawing/2014/main" id="{1270C82F-EA3E-1B10-A5C2-D44AA0503FEA}"/>
              </a:ext>
            </a:extLst>
          </p:cNvPr>
          <p:cNvSpPr/>
          <p:nvPr/>
        </p:nvSpPr>
        <p:spPr>
          <a:xfrm>
            <a:off x="5706015" y="2191766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2" name="QC_8_AN.86_1#fccc7e812.bracket?vaa=1&amp;vcp=1&amp;vis=1&amp;pid=5856a5503&amp;color=0,0,0&amp;vpa=31&amp;vtp=1&amp;vaab=1">
            <a:extLst>
              <a:ext uri="{FF2B5EF4-FFF2-40B4-BE49-F238E27FC236}">
                <a16:creationId xmlns:a16="http://schemas.microsoft.com/office/drawing/2014/main" id="{340BD1AD-58EF-32C4-1ECA-E6478FBBB827}"/>
              </a:ext>
            </a:extLst>
          </p:cNvPr>
          <p:cNvSpPr/>
          <p:nvPr/>
        </p:nvSpPr>
        <p:spPr>
          <a:xfrm>
            <a:off x="8550814" y="3990848"/>
            <a:ext cx="515938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4681324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87_1#d0ae8b1dd?vaa=1&amp;vcp=1&amp;vis=1&amp;pid=fcfc71555&amp;color=0,0,0&amp;vtp=1&amp;vaab=1&amp;bt=1&amp;bbb=1&amp;hb=1"/>
          <p:cNvSpPr/>
          <p:nvPr/>
        </p:nvSpPr>
        <p:spPr>
          <a:xfrm>
            <a:off x="539496" y="8407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我国传统民居具有深厚的文化积淀和鲜明的区域特色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，是各地劳动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人民利用自然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、改造自然、适应自然的杰作。下图中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①②示意我国两个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地区的典型传统民居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，③示意某地区民居及其周围环境。据此完成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10～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题。</a:t>
            </a:r>
            <a:endParaRPr lang="en-US" altLang="zh-CN" sz="2800" dirty="0"/>
          </a:p>
        </p:txBody>
      </p:sp>
      <p:pic>
        <p:nvPicPr>
          <p:cNvPr id="3" name="QM_7_BD.87_2#d0ae8b1dd?vaa=1&amp;vcp=1&amp;vis=1&amp;pid=fcfc715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3466084"/>
            <a:ext cx="7735824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88_1#7d14e5d4d?htil=12&amp;vaa=1&amp;vcp=1&amp;vis=1&amp;pid=d0ae8b1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338072"/>
            <a:ext cx="542239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88_2#7d14e5d4d?htil=12&amp;vaa=1&amp;vcp=1&amp;vis=1&amp;pid=d0ae8b1dd&amp;color=0,0,0&amp;vtp=1&amp;vaab=1&amp;bt=1&amp;bbb=1&amp;hs=1"/>
          <p:cNvSpPr/>
          <p:nvPr/>
        </p:nvSpPr>
        <p:spPr>
          <a:xfrm>
            <a:off x="539496" y="1200912"/>
            <a:ext cx="555955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民居①②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分别位于我国的(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90_1#7d14e5d4d.bracket?vaa=1&amp;vcp=1&amp;vis=1&amp;pid=d0ae8b1dd&amp;color=0,0,0&amp;vpa=32&amp;vtp=1&amp;vaab=1"/>
          <p:cNvSpPr/>
          <p:nvPr/>
        </p:nvSpPr>
        <p:spPr>
          <a:xfrm>
            <a:off x="5172615" y="11875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8_3#7d14e5d4d.choices?htil=12&amp;vaa=1&amp;vcp=1&amp;vis=1&amp;pid=d0ae8b1dd&amp;color=0,0,0&amp;vtp=1&amp;vaab=1&amp;bbb=1&amp;hs=1"/>
          <p:cNvSpPr/>
          <p:nvPr/>
        </p:nvSpPr>
        <p:spPr>
          <a:xfrm>
            <a:off x="539496" y="183318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A.南方地区、西北地区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.北方地区、南方地区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.南方地区、北方地区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.北方地区、西北地区</a:t>
            </a:r>
            <a:endParaRPr lang="en-US" altLang="zh-CN" sz="2800" dirty="0"/>
          </a:p>
        </p:txBody>
      </p:sp>
      <p:sp>
        <p:nvSpPr>
          <p:cNvPr id="6" name="QC_8_AS.1_1#7d14e5d4d?vaa=1&amp;vcp=1&amp;vis=1&amp;pid=d0ae8b1dd&amp;color=0,0,0&amp;vtp=1&amp;vaab=1&amp;bbb=1&amp;hb=1&amp;hs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（提示：①为窑洞，②为蒙古包。民居①②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分别位于我国的北方地区、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8_BD.92_2#8c60f2557?htil=13&amp;vaa=1&amp;vcp=1&amp;vis=1&amp;pid=d0ae8b1dd&amp;color=0,0,0&amp;vtp=1&amp;vaab=1&amp;bt=1&amp;bbb=1&amp;hb=1"/>
          <p:cNvSpPr/>
          <p:nvPr/>
        </p:nvSpPr>
        <p:spPr>
          <a:xfrm>
            <a:off x="1091946" y="1064768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反映③图所在地区环境特征的古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诗词是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93_1#8c60f2557.bracket?vaa=1&amp;vcp=1&amp;vis=1&amp;pid=d0ae8b1dd&amp;color=0,0,0&amp;vpa=33&amp;vtp=1&amp;vaab=1"/>
          <p:cNvSpPr/>
          <p:nvPr/>
        </p:nvSpPr>
        <p:spPr>
          <a:xfrm>
            <a:off x="2435764" y="16991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92_3#8c60f2557.choices?htil=13&amp;vaa=1&amp;vcp=1&amp;vis=1&amp;pid=d0ae8b1dd&amp;color=0,0,0&amp;vtp=1&amp;vaab=1&amp;bbb=1"/>
          <p:cNvSpPr/>
          <p:nvPr/>
        </p:nvSpPr>
        <p:spPr>
          <a:xfrm>
            <a:off x="1091946" y="23477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A.大漠孤烟直，长河落日圆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.会当凌绝顶，一览众山小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.君到姑苏见，人家尽枕河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.白日依山尽，黄河入海流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A4E7D01-AB82-8748-350D-E3D12EA37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366" y="914400"/>
            <a:ext cx="3791671" cy="470058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2393d96?sp=1&amp;vcp=1&amp;pid=a83e3e76a&amp;color=0,0,0&amp;vtp=1&amp;vaab=1&amp;bt=1&amp;bbb=1"/>
          <p:cNvSpPr/>
          <p:nvPr/>
        </p:nvSpPr>
        <p:spPr>
          <a:xfrm>
            <a:off x="539496" y="411525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pic>
        <p:nvPicPr>
          <p:cNvPr id="3" name="QO_7_BD.94_1#ea137255e?htil=14&amp;vaa=1&amp;vcp=1&amp;vis=1&amp;pid=e42393d9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725" y="1768676"/>
            <a:ext cx="5553456" cy="449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4_2#ea137255e?htil=14&amp;sp=1&amp;vaa=1&amp;vcp=1&amp;vis=1&amp;pid=e42393d96&amp;color=0,0,0&amp;vtp=1&amp;vaab=1&amp;bbb=1&amp;hb=1&amp;hs=1"/>
          <p:cNvSpPr/>
          <p:nvPr/>
        </p:nvSpPr>
        <p:spPr>
          <a:xfrm>
            <a:off x="539496" y="10905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12.（2023·四川凉山·中考）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某学校的美术兴趣班分为A、B、C三组。在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某次美术创作时，老师要求同学们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根据自然环境的差异，把中国划分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为不同的色彩分区，并以色彩分区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为基调进行美术创作。读下图，完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成下列各题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1f1e77c56?sp=1&amp;vaa=1&amp;vcp=1&amp;vis=1&amp;pid=ea137255e&amp;color=0,0,0&amp;vtp=1&amp;vaab=1&amp;bbb=1">
            <a:extLst>
              <a:ext uri="{FF2B5EF4-FFF2-40B4-BE49-F238E27FC236}">
                <a16:creationId xmlns:a16="http://schemas.microsoft.com/office/drawing/2014/main" id="{370302D1-4B18-DCAB-78D8-3385D89EE9BB}"/>
              </a:ext>
            </a:extLst>
          </p:cNvPr>
          <p:cNvSpPr/>
          <p:nvPr/>
        </p:nvSpPr>
        <p:spPr>
          <a:xfrm>
            <a:off x="603504" y="10517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（1）在下表中的①②处分别填写对应的地理区域。</a:t>
            </a:r>
            <a:endParaRPr lang="en-US" altLang="zh-CN" sz="2800" dirty="0"/>
          </a:p>
        </p:txBody>
      </p:sp>
      <p:graphicFrame>
        <p:nvGraphicFramePr>
          <p:cNvPr id="3" name="QB_8_BD.95_2#1f1e77c56?colgroup=3,3,3,3,3,5,4&amp;vaa=1&amp;vcp=1&amp;vis=1&amp;pid=ea137255e&amp;color=0,0,0&amp;vtp=1&amp;vaab=1&amp;bbb=1&amp;hb=1">
            <a:extLst>
              <a:ext uri="{FF2B5EF4-FFF2-40B4-BE49-F238E27FC236}">
                <a16:creationId xmlns:a16="http://schemas.microsoft.com/office/drawing/2014/main" id="{C1E66E89-34E5-868E-5BCE-502A330A6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26876"/>
              </p:ext>
            </p:extLst>
          </p:nvPr>
        </p:nvGraphicFramePr>
        <p:xfrm>
          <a:off x="603504" y="1741296"/>
          <a:ext cx="11045952" cy="1286484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04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105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黑色区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绿色区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紫色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银色区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O_7_BD.97_1#1f1e77c56?vaa=1&amp;vcp=1&amp;vis=1&amp;pid=ea137255e&amp;color=0,0,0&amp;tib=255,255,255&amp;vtp=1&amp;vaab=1" descr="preencoded.png">
            <a:extLst>
              <a:ext uri="{FF2B5EF4-FFF2-40B4-BE49-F238E27FC236}">
                <a16:creationId xmlns:a16="http://schemas.microsoft.com/office/drawing/2014/main" id="{F422259D-D96E-7C01-2618-68A980B1F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808" y="3265466"/>
            <a:ext cx="4041648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N.96_1#1f1e77c56.blank?vaa=1&amp;vcp=1&amp;vis=1&amp;pid=ea137255e&amp;color=0,0,0&amp;vpa=34&amp;vtp=1&amp;vaab=1&amp;bbb=1">
            <a:extLst>
              <a:ext uri="{FF2B5EF4-FFF2-40B4-BE49-F238E27FC236}">
                <a16:creationId xmlns:a16="http://schemas.microsoft.com/office/drawing/2014/main" id="{B89A0577-3479-B7DF-C669-EA38A9D451E6}"/>
              </a:ext>
            </a:extLst>
          </p:cNvPr>
          <p:cNvSpPr/>
          <p:nvPr/>
        </p:nvSpPr>
        <p:spPr>
          <a:xfrm>
            <a:off x="1094390" y="235970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北方地区</a:t>
            </a:r>
            <a:endParaRPr lang="en-US" altLang="zh-CN" sz="2800" dirty="0"/>
          </a:p>
        </p:txBody>
      </p:sp>
      <p:sp>
        <p:nvSpPr>
          <p:cNvPr id="6" name="QB_8_AN.98_1#1f1e77c56.blank?vaa=1&amp;vcp=1&amp;vis=1&amp;pid=ea137255e&amp;color=0,0,0&amp;vpa=35&amp;vtp=1&amp;vaab=1&amp;bbb=1">
            <a:extLst>
              <a:ext uri="{FF2B5EF4-FFF2-40B4-BE49-F238E27FC236}">
                <a16:creationId xmlns:a16="http://schemas.microsoft.com/office/drawing/2014/main" id="{B3BF6C83-2A4F-DDFA-DF3E-537BFE190479}"/>
              </a:ext>
            </a:extLst>
          </p:cNvPr>
          <p:cNvSpPr/>
          <p:nvPr/>
        </p:nvSpPr>
        <p:spPr>
          <a:xfrm>
            <a:off x="8022502" y="238540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西北地区</a:t>
            </a:r>
            <a:endParaRPr lang="en-US" altLang="zh-CN" sz="2800" dirty="0"/>
          </a:p>
        </p:txBody>
      </p:sp>
      <p:sp>
        <p:nvSpPr>
          <p:cNvPr id="8" name="QO_7_BD.94_3#ea137255e?sp=1&amp;vaa=1&amp;vcp=1&amp;vis=1&amp;pid=e42393d96&amp;color=0,0,0&amp;vtp=1&amp;vaab=1&amp;bbb=1&amp;hs=1">
            <a:extLst>
              <a:ext uri="{FF2B5EF4-FFF2-40B4-BE49-F238E27FC236}">
                <a16:creationId xmlns:a16="http://schemas.microsoft.com/office/drawing/2014/main" id="{5E929ADF-8477-5473-0F67-5B865F13E3A0}"/>
              </a:ext>
            </a:extLst>
          </p:cNvPr>
          <p:cNvSpPr/>
          <p:nvPr/>
        </p:nvSpPr>
        <p:spPr>
          <a:xfrm>
            <a:off x="539496" y="4922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【分区】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4409400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4ed238ce7?vcp=1&amp;vis=1&amp;pid=ea137255e&amp;color=0,0,0&amp;mp=1&amp;vtp=1&amp;vaab=1&amp;bt=1&amp;bbb=1"/>
          <p:cNvSpPr/>
          <p:nvPr/>
        </p:nvSpPr>
        <p:spPr>
          <a:xfrm>
            <a:off x="539496" y="10145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【定色】</a:t>
            </a:r>
            <a:endParaRPr lang="en-US" altLang="zh-CN" sz="2800" dirty="0"/>
          </a:p>
        </p:txBody>
      </p:sp>
      <p:pic>
        <p:nvPicPr>
          <p:cNvPr id="3" name="QO_7_BD.99_1#86e4afdc0?htil=15&amp;vaa=1&amp;vcp=1&amp;vis=1&amp;pid=ea13725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729" y="1788509"/>
            <a:ext cx="5038344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99_2#86e4afdc0?htil=15&amp;vaa=1&amp;vcp=1&amp;vis=1&amp;pid=ea137255e&amp;color=0,0,0&amp;vtp=1&amp;vaab=1&amp;bbb=1&amp;hb=1"/>
          <p:cNvSpPr/>
          <p:nvPr/>
        </p:nvSpPr>
        <p:spPr>
          <a:xfrm>
            <a:off x="539496" y="1642205"/>
            <a:ext cx="594360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）绿色区和紫色区都主要位于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）；黑色区的定色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取决于当地在冷湿环境下发育了肥沃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；银色区雪山连绵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、冰川广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布，确定该区域与其他区域界线的主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导因素是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00_1#86e4afdc0.blank?vaa=1&amp;vcp=1&amp;vis=1&amp;pid=ea137255e&amp;color=0,0,0&amp;vpa=36&amp;vtp=1&amp;vaab=1&amp;bbb=1"/>
          <p:cNvSpPr/>
          <p:nvPr/>
        </p:nvSpPr>
        <p:spPr>
          <a:xfrm>
            <a:off x="638715" y="225942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</a:t>
            </a:r>
            <a:endParaRPr lang="en-US" altLang="zh-CN" sz="2800" dirty="0"/>
          </a:p>
        </p:txBody>
      </p:sp>
      <p:sp>
        <p:nvSpPr>
          <p:cNvPr id="6" name="QB_8_AN.101_1#86e4afdc0.blank?vaa=1&amp;vcp=1&amp;vis=1&amp;pid=ea137255e&amp;color=0,0,0&amp;vpa=37&amp;vtp=1&amp;vaab=1&amp;bbb=1"/>
          <p:cNvSpPr/>
          <p:nvPr/>
        </p:nvSpPr>
        <p:spPr>
          <a:xfrm>
            <a:off x="905415" y="355482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</a:t>
            </a:r>
            <a:endParaRPr lang="en-US" altLang="zh-CN" sz="2800" dirty="0"/>
          </a:p>
        </p:txBody>
      </p:sp>
      <p:sp>
        <p:nvSpPr>
          <p:cNvPr id="7" name="QB_8_AN.102_1#86e4afdc0.blank?vaa=1&amp;vcp=1&amp;vis=1&amp;pid=ea137255e&amp;color=0,0,0&amp;vpa=38&amp;vtp=1&amp;vaab=1&amp;bbb=1"/>
          <p:cNvSpPr/>
          <p:nvPr/>
        </p:nvSpPr>
        <p:spPr>
          <a:xfrm>
            <a:off x="1972214" y="48292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c7d1cde34?vcp=1&amp;vis=1&amp;pid=ea137255e&amp;color=0,0,0&amp;vtp=1&amp;vaab=1&amp;bt=1&amp;bbb=1"/>
          <p:cNvSpPr/>
          <p:nvPr/>
        </p:nvSpPr>
        <p:spPr>
          <a:xfrm>
            <a:off x="539496" y="11379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【作画】</a:t>
            </a:r>
            <a:endParaRPr lang="en-US" altLang="zh-CN" sz="2800" dirty="0"/>
          </a:p>
        </p:txBody>
      </p:sp>
      <p:pic>
        <p:nvPicPr>
          <p:cNvPr id="3" name="QO_7_BD.103_1#aa6aba960?htil=16&amp;vaa=1&amp;vcp=1&amp;vis=1&amp;pid=ea13725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8272" y="1783937"/>
            <a:ext cx="488289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03_2#aa6aba960?htil=16&amp;vaa=1&amp;vcp=1&amp;vis=1&amp;pid=ea137255e&amp;color=0,0,0&amp;vtp=1&amp;vaab=1&amp;bbb=1&amp;hb=1"/>
          <p:cNvSpPr/>
          <p:nvPr/>
        </p:nvSpPr>
        <p:spPr>
          <a:xfrm>
            <a:off x="539496" y="1765649"/>
            <a:ext cx="608990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A组计划以各地特色民居为作画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对象。甲同学以绿色区的特色民居为作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画对象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该区域的特色民居屋顶坡度较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填“平”或“陡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”）。乙同学计划画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窑洞，他的作画对象位于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填颜色）区。</a:t>
            </a:r>
            <a:endParaRPr lang="en-US" altLang="zh-CN" sz="2800" dirty="0"/>
          </a:p>
        </p:txBody>
      </p:sp>
      <p:sp>
        <p:nvSpPr>
          <p:cNvPr id="5" name="QB_8_AN.104_1#aa6aba960.blank?vaa=1&amp;vcp=1&amp;vis=1&amp;pid=ea137255e&amp;color=0,0,0&amp;vpa=39&amp;vtp=1&amp;vaab=1"/>
          <p:cNvSpPr/>
          <p:nvPr/>
        </p:nvSpPr>
        <p:spPr>
          <a:xfrm>
            <a:off x="549815" y="367826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陡</a:t>
            </a:r>
            <a:endParaRPr lang="en-US" altLang="zh-CN" sz="2800" dirty="0"/>
          </a:p>
        </p:txBody>
      </p:sp>
      <p:sp>
        <p:nvSpPr>
          <p:cNvPr id="6" name="QB_8_AN.105_1#aa6aba960.blank?vaa=1&amp;vcp=1&amp;vis=1&amp;pid=ea137255e&amp;color=0,0,0&amp;vpa=40&amp;vtp=1&amp;vaab=1&amp;bbb=1"/>
          <p:cNvSpPr/>
          <p:nvPr/>
        </p:nvSpPr>
        <p:spPr>
          <a:xfrm>
            <a:off x="4461415" y="43259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6_1#ca1a39a3b?htil=17&amp;vaa=1&amp;vcp=1&amp;vis=1&amp;pid=ea13725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1130" y="923036"/>
            <a:ext cx="4297680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06_2#ca1a39a3b?htil=17&amp;vaa=1&amp;vcp=1&amp;vis=1&amp;pid=ea137255e&amp;color=0,0,0&amp;vtp=1&amp;vaab=1&amp;bt=1&amp;bbb=1&amp;hb=1&amp;hs=1"/>
          <p:cNvSpPr/>
          <p:nvPr/>
        </p:nvSpPr>
        <p:spPr>
          <a:xfrm>
            <a:off x="539496" y="904748"/>
            <a:ext cx="668426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B组计划以我国生态环境建设的成就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为主题创作宣传画。丙同学为黑色区的三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江平原作画，应以保护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境为宣传主题。丁同学以我国沙漠化治理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成就为宣传主题，其作画区域最有可能属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填颜色）区。</a:t>
            </a:r>
            <a:endParaRPr lang="en-US" altLang="zh-CN" sz="2800" dirty="0"/>
          </a:p>
        </p:txBody>
      </p:sp>
      <p:sp>
        <p:nvSpPr>
          <p:cNvPr id="4" name="QB_8_AN.1_1#ca1a39a3b.blank?vaa=1&amp;vcp=1&amp;vis=1&amp;pid=ea137255e&amp;color=0,0,0&amp;vpa=41&amp;vtp=1&amp;vaab=1&amp;bbb=1"/>
          <p:cNvSpPr/>
          <p:nvPr/>
        </p:nvSpPr>
        <p:spPr>
          <a:xfrm>
            <a:off x="4105815" y="216966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湿地（生态）</a:t>
            </a:r>
            <a:endParaRPr lang="en-US" altLang="zh-CN" sz="2800" dirty="0"/>
          </a:p>
        </p:txBody>
      </p:sp>
      <p:sp>
        <p:nvSpPr>
          <p:cNvPr id="5" name="QB_8_AN.2_1#ca1a39a3b.blank?vaa=1&amp;vcp=1&amp;vis=1&amp;pid=ea137255e&amp;color=0,0,0&amp;vpa=42&amp;vtp=1&amp;vaab=1&amp;bbb=1"/>
          <p:cNvSpPr/>
          <p:nvPr/>
        </p:nvSpPr>
        <p:spPr>
          <a:xfrm>
            <a:off x="1083215" y="409181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金色</a:t>
            </a:r>
            <a:endParaRPr lang="en-US" altLang="zh-CN" sz="2800" dirty="0"/>
          </a:p>
        </p:txBody>
      </p:sp>
      <p:sp>
        <p:nvSpPr>
          <p:cNvPr id="6" name="QB_8_BD.109_1#8b29ea725?vaa=1&amp;vcp=1&amp;vis=1&amp;pid=ea137255e&amp;color=0,0,0&amp;vtp=1&amp;vaab=1&amp;bbb=1&amp;hb=1&amp;hs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（5）C组计划创作一幅展现我国民族大团结的油画作品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，最佳的创作对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象是红色区的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，该省是我国少数民族数目最多的省级行政区域。</a:t>
            </a:r>
            <a:endParaRPr lang="en-US" altLang="zh-CN" sz="2800" dirty="0"/>
          </a:p>
        </p:txBody>
      </p:sp>
      <p:sp>
        <p:nvSpPr>
          <p:cNvPr id="7" name="QB_8_AN.110_1#8b29ea725.blank?vaa=1&amp;vcp=1&amp;vis=1&amp;pid=ea137255e&amp;color=0,0,0&amp;vpa=43&amp;vtp=1&amp;vaab=1&amp;bbb=1"/>
          <p:cNvSpPr/>
          <p:nvPr/>
        </p:nvSpPr>
        <p:spPr>
          <a:xfrm>
            <a:off x="2683414" y="53424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云南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5_BD#6497a5e24?colgroup=16,13&amp;vcp=1&amp;pid=7ea2d7bae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029802"/>
              </p:ext>
            </p:extLst>
          </p:nvPr>
        </p:nvGraphicFramePr>
        <p:xfrm>
          <a:off x="539496" y="626237"/>
          <a:ext cx="11091672" cy="5605526"/>
        </p:xfrm>
        <a:graphic>
          <a:graphicData uri="http://schemas.openxmlformats.org/drawingml/2006/table">
            <a:tbl>
              <a:tblPr/>
              <a:tblGrid>
                <a:gridCol w="610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课程标准·素养目标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核心主线·思维导图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698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1.运用地图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图像等资料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说明秦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岭—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淮河一线在地理分区中的意义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2.在地图上指出四大地理区域的范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比较它们的自然和人文地理特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（综合思维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地理实践力）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3.运用实例说明四大地理区域地理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环境对人们生产生活的影响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（地理实践力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人地协调观）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600"/>
                        </a:lnSpc>
                      </a:pPr>
                      <a:r>
                        <a:rPr lang="en-US" altLang="zh-CN" sz="7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6497a5e24.table_image?tii=1&amp;vcp=1&amp;pid=7ea2d7b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5996" y="2944749"/>
            <a:ext cx="462686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4e7ca667?vcp=1&amp;pid=de8d36004&amp;color=197,144,19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提升练</a:t>
            </a:r>
            <a:endParaRPr lang="en-US" altLang="zh-CN" sz="3200" dirty="0"/>
          </a:p>
        </p:txBody>
      </p:sp>
      <p:sp>
        <p:nvSpPr>
          <p:cNvPr id="3" name="C_6_BD#7b59f5dfd?sp=1&amp;vcp=1&amp;pid=f4e7ca667&amp;color=0,0,0&amp;vtp=1&amp;vaab=1&amp;bbb=1"/>
          <p:cNvSpPr/>
          <p:nvPr/>
        </p:nvSpPr>
        <p:spPr>
          <a:xfrm>
            <a:off x="539496" y="1270210"/>
            <a:ext cx="11109960" cy="61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一、单项选择题</a:t>
            </a:r>
            <a:endParaRPr lang="en-US" altLang="zh-CN" sz="3000" dirty="0"/>
          </a:p>
        </p:txBody>
      </p:sp>
      <p:pic>
        <p:nvPicPr>
          <p:cNvPr id="4" name="QM_7_BD.111_1#9c4bb9cda?htil=18&amp;vaa=1&amp;vcp=1&amp;vis=1&amp;pid=7b59f5d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0474" y="1960417"/>
            <a:ext cx="4412191" cy="329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7_BD.111_2#9c4bb9cda?htil=18&amp;vaa=1&amp;vcp=1&amp;vis=1&amp;pid=7b59f5dfd&amp;color=0,0,0&amp;vtp=1&amp;vaab=1&amp;bbb=1&amp;hb=1"/>
          <p:cNvSpPr/>
          <p:nvPr/>
        </p:nvSpPr>
        <p:spPr>
          <a:xfrm>
            <a:off x="539496" y="1942129"/>
            <a:ext cx="595274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留学美国的刘博士学成后，于某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年5月回到了自己的家乡——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海南。为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了解国内的发展现状，刘博士于同年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6月5日开始，沿线路①②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先后进行考察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读我国四大地理区域分布示意图及考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察线路图，完成13～16题。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12_1#b7d41754a?vaa=1&amp;vcp=1&amp;vis=1&amp;pid=9c4bb9cda&amp;color=0,0,0&amp;vtp=1&amp;vaab=1&amp;bbb=1&amp;htil=1&amp;hb=1">
            <a:extLst>
              <a:ext uri="{FF2B5EF4-FFF2-40B4-BE49-F238E27FC236}">
                <a16:creationId xmlns:a16="http://schemas.microsoft.com/office/drawing/2014/main" id="{5C4D8034-E4C1-CD9C-AF15-53DBFCC3283C}"/>
              </a:ext>
            </a:extLst>
          </p:cNvPr>
          <p:cNvSpPr/>
          <p:nvPr/>
        </p:nvSpPr>
        <p:spPr>
          <a:xfrm>
            <a:off x="539496" y="793995"/>
            <a:ext cx="624397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刘博士此次行程中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，没有经过的地理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区域是(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8_BD.112_2#b7d41754a.choices?vaa=1&amp;vcp=1&amp;vis=1&amp;pid=9c4bb9cda&amp;color=0,0,0&amp;vtp=1&amp;vaab=1&amp;bbb=1&amp;htil=1&amp;hb=1">
            <a:extLst>
              <a:ext uri="{FF2B5EF4-FFF2-40B4-BE49-F238E27FC236}">
                <a16:creationId xmlns:a16="http://schemas.microsoft.com/office/drawing/2014/main" id="{47D11BAF-B005-176A-86DB-4B86C35DFAFA}"/>
              </a:ext>
            </a:extLst>
          </p:cNvPr>
          <p:cNvSpPr/>
          <p:nvPr/>
        </p:nvSpPr>
        <p:spPr>
          <a:xfrm>
            <a:off x="539496" y="2072268"/>
            <a:ext cx="624397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A.北方地区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B.南方地区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D.青藏地区</a:t>
            </a:r>
            <a:endParaRPr lang="en-US" altLang="zh-CN" sz="2800" dirty="0"/>
          </a:p>
        </p:txBody>
      </p:sp>
      <p:sp>
        <p:nvSpPr>
          <p:cNvPr id="4" name="QC_8_AN.1_1#b7d41754a.bracket?vaa=1&amp;vcp=1&amp;vis=1&amp;pid=9c4bb9cda&amp;color=0,0,0&amp;vpa=44&amp;vtp=1&amp;vaab=1&amp;htil=1">
            <a:extLst>
              <a:ext uri="{FF2B5EF4-FFF2-40B4-BE49-F238E27FC236}">
                <a16:creationId xmlns:a16="http://schemas.microsoft.com/office/drawing/2014/main" id="{25AAC53E-50FF-A08E-0C89-35D9F67D7216}"/>
              </a:ext>
            </a:extLst>
          </p:cNvPr>
          <p:cNvSpPr/>
          <p:nvPr/>
        </p:nvSpPr>
        <p:spPr>
          <a:xfrm>
            <a:off x="1883314" y="14283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M_7_BD.111_1#9c4bb9cda?htil=18&amp;vaa=1&amp;vcp=1&amp;vis=1&amp;pid=7b59f5dfd&amp;color=0,0,0&amp;tib=255,255,255&amp;vtp=1&amp;vaab=1" descr="preencoded.png">
            <a:extLst>
              <a:ext uri="{FF2B5EF4-FFF2-40B4-BE49-F238E27FC236}">
                <a16:creationId xmlns:a16="http://schemas.microsoft.com/office/drawing/2014/main" id="{316FDDE6-5E7E-789D-22E7-ECE0A9B31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0050" y="1495348"/>
            <a:ext cx="5591071" cy="417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8088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4_1#a0240f16e?htil=19&amp;vaa=1&amp;vcp=1&amp;vis=1&amp;pid=9c4bb9cd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432" y="1221581"/>
            <a:ext cx="502920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4_2#a0240f16e?htil=19&amp;vaa=1&amp;vcp=1&amp;vis=1&amp;pid=9c4bb9cda&amp;color=0,0,0&amp;vtp=1&amp;vaab=1&amp;bt=1&amp;bbb=1&amp;hb=1&amp;hs=1"/>
          <p:cNvSpPr/>
          <p:nvPr/>
        </p:nvSpPr>
        <p:spPr>
          <a:xfrm>
            <a:off x="539496" y="1203293"/>
            <a:ext cx="59527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刘博士驱车沿线路①到达a地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符合当地景观特点的描述是(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6_1#a0240f16e.bracket?vaa=1&amp;vcp=1&amp;vis=1&amp;pid=9c4bb9cda&amp;color=0,0,0&amp;vpa=45&amp;vtp=1&amp;vaab=1"/>
          <p:cNvSpPr/>
          <p:nvPr/>
        </p:nvSpPr>
        <p:spPr>
          <a:xfrm>
            <a:off x="5083715" y="18376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114_3#a0240f16e.choices?htil=19&amp;vaa=1&amp;vcp=1&amp;vis=1&amp;pid=9c4bb9cda&amp;color=0,0,0&amp;vtp=1&amp;vaab=1&amp;bbb=1&amp;hs=1"/>
          <p:cNvSpPr/>
          <p:nvPr/>
        </p:nvSpPr>
        <p:spPr>
          <a:xfrm>
            <a:off x="539496" y="2486310"/>
            <a:ext cx="5952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A.杏花烟雨，水乡风光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.山环水绕，沃野千里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.雪山连绵，湖泊星罗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.金涛麦浪，千里飘香</a:t>
            </a:r>
            <a:endParaRPr lang="en-US" altLang="zh-CN" sz="2800" dirty="0"/>
          </a:p>
        </p:txBody>
      </p:sp>
      <p:sp>
        <p:nvSpPr>
          <p:cNvPr id="6" name="QC_8_AS.1_1#a0240f16e?vaa=1&amp;vcp=1&amp;vis=1&amp;pid=9c4bb9cda&amp;color=0,0,0&amp;vtp=1&amp;vaab=1&amp;bbb=1&amp;hs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（提示：a地位于华北平原，小麦播种面积大）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18_1#10960209b?htil=20&amp;vaa=1&amp;vcp=1&amp;vis=1&amp;pid=9c4bb9c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1968" y="1222756"/>
            <a:ext cx="502920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8_2#10960209b?htil=20&amp;vaa=1&amp;vcp=1&amp;vis=1&amp;pid=9c4bb9cda&amp;color=0,0,0&amp;vtp=1&amp;vaab=1&amp;bt=1&amp;bbb=1&amp;hb=1"/>
          <p:cNvSpPr/>
          <p:nvPr/>
        </p:nvSpPr>
        <p:spPr>
          <a:xfrm>
            <a:off x="539496" y="1204468"/>
            <a:ext cx="5952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刘博士驱车沿线路②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行进过程中，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发现自然景观大致呈现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“森林—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”的变化规律，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19_1#10960209b.bracket?vaa=1&amp;vcp=1&amp;vis=1&amp;pid=9c4bb9cda&amp;color=0,0,0&amp;vpa=46&amp;vtp=1&amp;vaab=1"/>
          <p:cNvSpPr/>
          <p:nvPr/>
        </p:nvSpPr>
        <p:spPr>
          <a:xfrm>
            <a:off x="5596477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18_3#10960209b.choices?htil=20&amp;vaa=1&amp;vcp=1&amp;vis=1&amp;pid=9c4bb9cda&amp;color=0,0,0&amp;vtp=1&amp;vaab=1&amp;bbb=1"/>
          <p:cNvSpPr/>
          <p:nvPr/>
        </p:nvSpPr>
        <p:spPr>
          <a:xfrm>
            <a:off x="539496" y="3128200"/>
            <a:ext cx="5952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A.气温大致自东向西逐渐降低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.降水大致自东向西逐渐减少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.温差大致自东向西逐渐增大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.温差大致自东向西逐渐减小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7_BD.120_1#908d5792b?htil=21&amp;vaa=1&amp;vcp=1&amp;vis=1&amp;pid=9c4bb9c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1968" y="1222756"/>
            <a:ext cx="502920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20_2#908d5792b?htil=21&amp;vaa=1&amp;vcp=1&amp;vis=1&amp;pid=9c4bb9cda&amp;color=0,0,0&amp;vtp=1&amp;vaab=1&amp;bt=1&amp;bbb=1&amp;hb=1"/>
          <p:cNvSpPr/>
          <p:nvPr/>
        </p:nvSpPr>
        <p:spPr>
          <a:xfrm>
            <a:off x="539496" y="1204468"/>
            <a:ext cx="5952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刘博士到达b地后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，品尝到了哈密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、葡萄等瓜果，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觉得味道特别香甜，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其原因叙述正确的是(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8_AN.121_1#908d5792b.bracket?vaa=1&amp;vcp=1&amp;vis=1&amp;pid=9c4bb9cda&amp;color=0,0,0&amp;vpa=47&amp;vtp=1&amp;vaab=1"/>
          <p:cNvSpPr/>
          <p:nvPr/>
        </p:nvSpPr>
        <p:spPr>
          <a:xfrm>
            <a:off x="4016915" y="24865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20_3#908d5792b.choices?htil=21&amp;vaa=1&amp;vcp=1&amp;vis=1&amp;pid=9c4bb9cda&amp;color=0,0,0&amp;vtp=1&amp;vaab=1&amp;bbb=1"/>
          <p:cNvSpPr/>
          <p:nvPr/>
        </p:nvSpPr>
        <p:spPr>
          <a:xfrm>
            <a:off x="539496" y="3128200"/>
            <a:ext cx="5952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A.当地昼夜温差大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.当地降水丰富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.当地日照时间短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.当地土壤贫瘠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5b4a9da2?sp=1&amp;vcp=1&amp;pid=f4e7ca667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二、综合题</a:t>
            </a:r>
            <a:endParaRPr lang="en-US" altLang="zh-CN" sz="3000" dirty="0"/>
          </a:p>
        </p:txBody>
      </p:sp>
      <p:sp>
        <p:nvSpPr>
          <p:cNvPr id="3" name="QO_7_BD.122_1#689bd3a56?sp=1&amp;vaa=1&amp;vcp=1&amp;vis=1&amp;pid=95b4a9da2&amp;color=0,0,0&amp;vtp=1&amp;vaab=1&amp;bbb=1&amp;hb=1"/>
          <p:cNvSpPr/>
          <p:nvPr/>
        </p:nvSpPr>
        <p:spPr>
          <a:xfrm>
            <a:off x="539496" y="123346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阅读材料，完成下列各题。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某年9月，两名法国小伙在椰风海韵的海南三亚打了一辆网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约车，穿越近半个中国开往新疆乌鲁木齐，进行了一次奇妙之旅。一行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三人花了6天时间，行程6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500千米，创造了最远网约车世界纪录。他们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沿途陶醉于绿水青山的广西、贵州，绕行于云雾缭绕的重庆、四川，畅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游在大唐风韵的陕西，穿过荒凉戈壁，驶过茫茫沙漠，深深地被中国壮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美的山河所折服，被重庆火锅、西安肉夹馍、兰州牛肉拉面、新疆羊肉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串和哈密瓜等极富特色的地方美食所吸引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2_2#689bd3a56?vaa=1&amp;vcp=1&amp;vis=1&amp;pid=95b4a9da2&amp;color=0,0,0&amp;mp=1&amp;vtp=1&amp;vaab=1&amp;bt=1&amp;bbb=1"/>
          <p:cNvSpPr/>
          <p:nvPr/>
        </p:nvSpPr>
        <p:spPr>
          <a:xfrm>
            <a:off x="536448" y="4385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我国四大地理区域示意图。</a:t>
            </a:r>
            <a:endParaRPr lang="en-US" altLang="zh-CN" sz="2800" dirty="0"/>
          </a:p>
        </p:txBody>
      </p:sp>
      <p:pic>
        <p:nvPicPr>
          <p:cNvPr id="3" name="QO_7_BD.122_3#689bd3a56?vaa=1&amp;vcp=1&amp;vis=1&amp;pid=95b4a9d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5865" y="1120140"/>
            <a:ext cx="6240727" cy="499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3_1#08f696cd1?vaa=1&amp;vcp=1&amp;vis=1&amp;pid=689bd3a56&amp;color=0,0,0&amp;mp=1&amp;vtp=1&amp;vaab=1&amp;bbb=1&amp;hb=1">
                <a:extLst>
                  <a:ext uri="{FF2B5EF4-FFF2-40B4-BE49-F238E27FC236}">
                    <a16:creationId xmlns:a16="http://schemas.microsoft.com/office/drawing/2014/main" id="{03F48192-0A4C-2E5F-D969-47689B58AC26}"/>
                  </a:ext>
                </a:extLst>
              </p:cNvPr>
              <p:cNvSpPr/>
              <p:nvPr/>
            </p:nvSpPr>
            <p:spPr>
              <a:xfrm>
                <a:off x="539496" y="402000"/>
                <a:ext cx="11109960" cy="35730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）海南位于我国四大地理区域中的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地区，其省级行政中心是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，海南濒临的海域是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（2）椰子树适宜生长在高温多雨的地区。海南的气候类型属于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（3）从重庆、四川到陕西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，需要穿越图中的甲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山脉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），其与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淮河一线大致与我国1月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等温线、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毫米年等降水量线相吻合。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3_1#08f696cd1?vaa=1&amp;vcp=1&amp;vis=1&amp;pid=689bd3a56&amp;color=0,0,0&amp;mp=1&amp;vtp=1&amp;vaab=1&amp;bbb=1&amp;hb=1">
                <a:extLst>
                  <a:ext uri="{FF2B5EF4-FFF2-40B4-BE49-F238E27FC236}">
                    <a16:creationId xmlns:a16="http://schemas.microsoft.com/office/drawing/2014/main" id="{03F48192-0A4C-2E5F-D969-47689B58AC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000"/>
                <a:ext cx="11109960" cy="3573082"/>
              </a:xfrm>
              <a:prstGeom prst="rect">
                <a:avLst/>
              </a:prstGeom>
              <a:blipFill>
                <a:blip r:embed="rId2"/>
                <a:stretch>
                  <a:fillRect l="-1976" t="-512" r="-2195" b="-59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133_1#05fce3b26?vaa=1&amp;vcp=1&amp;vis=1&amp;pid=689bd3a56&amp;color=0,0,0&amp;vtp=1&amp;vaab=1&amp;bbb=1&amp;hb=1">
            <a:extLst>
              <a:ext uri="{FF2B5EF4-FFF2-40B4-BE49-F238E27FC236}">
                <a16:creationId xmlns:a16="http://schemas.microsoft.com/office/drawing/2014/main" id="{24D2C609-F776-4997-9AE7-A6F842578FD8}"/>
              </a:ext>
            </a:extLst>
          </p:cNvPr>
          <p:cNvSpPr/>
          <p:nvPr/>
        </p:nvSpPr>
        <p:spPr>
          <a:xfrm>
            <a:off x="539496" y="3975100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（4）新疆位于我国的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（方位）边陲，受自然环境影响，当地农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业生产活动主要为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业。“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天下脚下是我可爱的家乡，当我离开她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的时候，好像那哈密瓜断了瓜秧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新疆特产丰富，瓜果鲜美，除哈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密瓜外，请再写出一种新疆的特产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08f696cd1.blank?vaa=1&amp;vcp=1&amp;vis=1&amp;pid=689bd3a56&amp;color=0,0,0&amp;mp=1&amp;vpa=48&amp;vtp=1&amp;vaab=1&amp;bbb=1">
            <a:extLst>
              <a:ext uri="{FF2B5EF4-FFF2-40B4-BE49-F238E27FC236}">
                <a16:creationId xmlns:a16="http://schemas.microsoft.com/office/drawing/2014/main" id="{3788936B-F524-2820-EBEA-603FA6560031}"/>
              </a:ext>
            </a:extLst>
          </p:cNvPr>
          <p:cNvSpPr/>
          <p:nvPr/>
        </p:nvSpPr>
        <p:spPr>
          <a:xfrm>
            <a:off x="6417214" y="3675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</a:t>
            </a:r>
            <a:endParaRPr lang="en-US" altLang="zh-CN" sz="2800" dirty="0"/>
          </a:p>
        </p:txBody>
      </p:sp>
      <p:sp>
        <p:nvSpPr>
          <p:cNvPr id="7" name="QB_8_AN.2_1#08f696cd1.blank?vaa=1&amp;vcp=1&amp;vis=1&amp;pid=689bd3a56&amp;color=0,0,0&amp;mp=1&amp;vpa=49&amp;vtp=1&amp;vaab=1&amp;bbb=1">
            <a:extLst>
              <a:ext uri="{FF2B5EF4-FFF2-40B4-BE49-F238E27FC236}">
                <a16:creationId xmlns:a16="http://schemas.microsoft.com/office/drawing/2014/main" id="{140004E5-B47A-AE94-A984-021490D460E6}"/>
              </a:ext>
            </a:extLst>
          </p:cNvPr>
          <p:cNvSpPr/>
          <p:nvPr/>
        </p:nvSpPr>
        <p:spPr>
          <a:xfrm>
            <a:off x="549815" y="9771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海口</a:t>
            </a:r>
            <a:endParaRPr lang="en-US" altLang="zh-CN" sz="2800" dirty="0"/>
          </a:p>
        </p:txBody>
      </p:sp>
      <p:sp>
        <p:nvSpPr>
          <p:cNvPr id="8" name="QB_8_AN.3_1#08f696cd1.blank?vaa=1&amp;vcp=1&amp;vis=1&amp;pid=689bd3a56&amp;color=0,0,0&amp;mp=1&amp;vpa=50&amp;vtp=1&amp;vaab=1&amp;bbb=1">
            <a:extLst>
              <a:ext uri="{FF2B5EF4-FFF2-40B4-BE49-F238E27FC236}">
                <a16:creationId xmlns:a16="http://schemas.microsoft.com/office/drawing/2014/main" id="{610A2E92-CFC1-B523-BFCB-60828960F0B0}"/>
              </a:ext>
            </a:extLst>
          </p:cNvPr>
          <p:cNvSpPr/>
          <p:nvPr/>
        </p:nvSpPr>
        <p:spPr>
          <a:xfrm>
            <a:off x="4817015" y="9771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南海</a:t>
            </a:r>
            <a:endParaRPr lang="en-US" altLang="zh-CN" sz="2800" dirty="0"/>
          </a:p>
        </p:txBody>
      </p:sp>
      <p:sp>
        <p:nvSpPr>
          <p:cNvPr id="9" name="QB_8_AN.4_1#08f696cd1.blank?vaa=1&amp;vcp=1&amp;vis=1&amp;pid=689bd3a56&amp;color=0,0,0&amp;vpa=51&amp;vtp=1&amp;vaab=1&amp;bbb=1&amp;hb=1">
            <a:extLst>
              <a:ext uri="{FF2B5EF4-FFF2-40B4-BE49-F238E27FC236}">
                <a16:creationId xmlns:a16="http://schemas.microsoft.com/office/drawing/2014/main" id="{FE8F13DA-1898-A64B-3FF9-33557373CA05}"/>
              </a:ext>
            </a:extLst>
          </p:cNvPr>
          <p:cNvSpPr/>
          <p:nvPr/>
        </p:nvSpPr>
        <p:spPr>
          <a:xfrm>
            <a:off x="539496" y="1586783"/>
            <a:ext cx="11109960" cy="1147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</a:t>
            </a:r>
            <a:endParaRPr lang="en-US" altLang="zh-CN" sz="2800" dirty="0"/>
          </a:p>
        </p:txBody>
      </p:sp>
      <p:sp>
        <p:nvSpPr>
          <p:cNvPr id="10" name="QB_8_AN.5_1#08f696cd1.blank?vaa=1&amp;vcp=1&amp;vis=1&amp;pid=689bd3a56&amp;color=0,0,0&amp;vpa=52&amp;vtp=1&amp;vaab=1&amp;bbb=1">
            <a:extLst>
              <a:ext uri="{FF2B5EF4-FFF2-40B4-BE49-F238E27FC236}">
                <a16:creationId xmlns:a16="http://schemas.microsoft.com/office/drawing/2014/main" id="{10D5C1E7-E389-D261-87DB-AD5C25601B4F}"/>
              </a:ext>
            </a:extLst>
          </p:cNvPr>
          <p:cNvSpPr/>
          <p:nvPr/>
        </p:nvSpPr>
        <p:spPr>
          <a:xfrm>
            <a:off x="7839614" y="28059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秦岭</a:t>
            </a:r>
            <a:endParaRPr lang="en-US" altLang="zh-CN" sz="2800" dirty="0"/>
          </a:p>
        </p:txBody>
      </p:sp>
      <p:sp>
        <p:nvSpPr>
          <p:cNvPr id="11" name="QB_8_AN.6_1#08f696cd1.blank?vaa=1&amp;vcp=1&amp;vis=1&amp;pid=689bd3a56&amp;color=0,0,0&amp;vpa=53&amp;vtp=1&amp;vaab=1">
            <a:extLst>
              <a:ext uri="{FF2B5EF4-FFF2-40B4-BE49-F238E27FC236}">
                <a16:creationId xmlns:a16="http://schemas.microsoft.com/office/drawing/2014/main" id="{8C8D3BD7-F020-E4A5-0E36-4FF7BC94BB64}"/>
              </a:ext>
            </a:extLst>
          </p:cNvPr>
          <p:cNvSpPr/>
          <p:nvPr/>
        </p:nvSpPr>
        <p:spPr>
          <a:xfrm>
            <a:off x="4283615" y="3395581"/>
            <a:ext cx="4365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</a:t>
            </a:r>
            <a:endParaRPr lang="en-US" altLang="zh-CN" sz="2800" dirty="0"/>
          </a:p>
        </p:txBody>
      </p:sp>
      <p:sp>
        <p:nvSpPr>
          <p:cNvPr id="12" name="QB_8_AN.7_1#08f696cd1.blank?vaa=1&amp;vcp=1&amp;vis=1&amp;pid=689bd3a56&amp;color=0,0,0&amp;vpa=54&amp;vtp=1&amp;vaab=1&amp;bbb=1">
            <a:extLst>
              <a:ext uri="{FF2B5EF4-FFF2-40B4-BE49-F238E27FC236}">
                <a16:creationId xmlns:a16="http://schemas.microsoft.com/office/drawing/2014/main" id="{0D53B150-2207-E693-B14B-7610C559D3DB}"/>
              </a:ext>
            </a:extLst>
          </p:cNvPr>
          <p:cNvSpPr/>
          <p:nvPr/>
        </p:nvSpPr>
        <p:spPr>
          <a:xfrm>
            <a:off x="6561678" y="3395581"/>
            <a:ext cx="792163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endParaRPr lang="en-US" altLang="zh-CN" sz="2800" dirty="0"/>
          </a:p>
        </p:txBody>
      </p:sp>
      <p:sp>
        <p:nvSpPr>
          <p:cNvPr id="13" name="QB_8_AN.134_1#05fce3b26.blank?vaa=1&amp;vcp=1&amp;vis=1&amp;pid=689bd3a56&amp;color=0,0,0&amp;vpa=55&amp;vtp=1&amp;vaab=1&amp;bbb=1">
            <a:extLst>
              <a:ext uri="{FF2B5EF4-FFF2-40B4-BE49-F238E27FC236}">
                <a16:creationId xmlns:a16="http://schemas.microsoft.com/office/drawing/2014/main" id="{02FBD73D-A4AC-A749-0E77-768EEF422823}"/>
              </a:ext>
            </a:extLst>
          </p:cNvPr>
          <p:cNvSpPr/>
          <p:nvPr/>
        </p:nvSpPr>
        <p:spPr>
          <a:xfrm>
            <a:off x="3928015" y="39406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西北</a:t>
            </a:r>
            <a:endParaRPr lang="en-US" altLang="zh-CN" sz="2800" dirty="0"/>
          </a:p>
        </p:txBody>
      </p:sp>
      <p:sp>
        <p:nvSpPr>
          <p:cNvPr id="14" name="QB_8_AN.135_1#05fce3b26.blank?vaa=1&amp;vcp=1&amp;vis=1&amp;pid=689bd3a56&amp;color=0,0,0&amp;vpa=56&amp;vtp=1&amp;vaab=1&amp;bbb=1">
            <a:extLst>
              <a:ext uri="{FF2B5EF4-FFF2-40B4-BE49-F238E27FC236}">
                <a16:creationId xmlns:a16="http://schemas.microsoft.com/office/drawing/2014/main" id="{FD11DD03-2956-617D-EA10-54895312A487}"/>
              </a:ext>
            </a:extLst>
          </p:cNvPr>
          <p:cNvSpPr/>
          <p:nvPr/>
        </p:nvSpPr>
        <p:spPr>
          <a:xfrm>
            <a:off x="3394615" y="4550283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畜牧</a:t>
            </a:r>
            <a:endParaRPr lang="en-US" altLang="zh-CN" sz="2800" dirty="0"/>
          </a:p>
        </p:txBody>
      </p:sp>
      <p:sp>
        <p:nvSpPr>
          <p:cNvPr id="15" name="QB_8_AN.136_1#05fce3b26.blank?vaa=1&amp;vcp=1&amp;vis=1&amp;pid=689bd3a56&amp;color=0,0,0&amp;vpa=57&amp;vtp=1&amp;vaab=1&amp;bbb=1">
            <a:extLst>
              <a:ext uri="{FF2B5EF4-FFF2-40B4-BE49-F238E27FC236}">
                <a16:creationId xmlns:a16="http://schemas.microsoft.com/office/drawing/2014/main" id="{4C4A2E55-897C-BEB6-F6E6-8E883FB77ABB}"/>
              </a:ext>
            </a:extLst>
          </p:cNvPr>
          <p:cNvSpPr/>
          <p:nvPr/>
        </p:nvSpPr>
        <p:spPr>
          <a:xfrm>
            <a:off x="6239415" y="5749481"/>
            <a:ext cx="38147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长绒棉、吐鲁番葡萄等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669810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4ad19dc0.fixed?vcp=1&amp;pid=dbb5d247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中国的地理差异</a:t>
            </a:r>
            <a:endParaRPr lang="en-US" altLang="zh-CN" sz="4000" dirty="0"/>
          </a:p>
        </p:txBody>
      </p:sp>
      <p:sp>
        <p:nvSpPr>
          <p:cNvPr id="3" name="C_4_BD#04ad19dc0.fixed?vcp=1&amp;pid=dbb5d247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660dae9f?vcp=1&amp;pid=04ad19dc0&amp;color=197,144,19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要点1</a:t>
            </a:r>
            <a:r>
              <a:rPr lang="en-US" altLang="zh-CN" sz="3200" b="1" i="0" dirty="0">
                <a:solidFill>
                  <a:srgbClr val="C590B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590B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地理差异显著</a:t>
            </a:r>
            <a:endParaRPr lang="en-US" altLang="zh-CN" sz="3200" dirty="0"/>
          </a:p>
        </p:txBody>
      </p:sp>
      <p:sp>
        <p:nvSpPr>
          <p:cNvPr id="3" name="P_6#c5b1f9176?sp=1&amp;vcp=1&amp;pid=d660dae9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1.秦岭—淮河一线的地理意义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ABB22F-104F-A3A4-2963-10D74BB93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4" y="2058270"/>
            <a:ext cx="8105775" cy="401391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2d925d89b?vaa=1&amp;vcp=1&amp;vis=1&amp;pid=d660dae9f&amp;color=0,0,0&amp;vtp=1&amp;vaab=1&amp;bt=1&amp;bbb=1"/>
          <p:cNvSpPr/>
          <p:nvPr/>
        </p:nvSpPr>
        <p:spPr>
          <a:xfrm>
            <a:off x="539496" y="13730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2.秦岭—淮河一线南北两侧的地理差异</a:t>
            </a:r>
            <a:endParaRPr lang="en-US" altLang="zh-CN" sz="2800" dirty="0"/>
          </a:p>
        </p:txBody>
      </p:sp>
      <p:sp>
        <p:nvSpPr>
          <p:cNvPr id="3" name="QB_7_BD.18_1#e1d850b6e?sp=1&amp;vaa=1&amp;vcp=1&amp;vis=1&amp;pid=2d925d89b&amp;color=0,0,0&amp;vtp=1&amp;vaab=1&amp;bbb=1"/>
          <p:cNvSpPr/>
          <p:nvPr/>
        </p:nvSpPr>
        <p:spPr>
          <a:xfrm>
            <a:off x="539496" y="19929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（1）北方地区与南方地区的自然地理差异</a:t>
            </a:r>
            <a:endParaRPr lang="en-US" altLang="zh-CN" sz="2800" dirty="0"/>
          </a:p>
        </p:txBody>
      </p:sp>
      <p:graphicFrame>
        <p:nvGraphicFramePr>
          <p:cNvPr id="18" name="QB_7_BD.18_2#e1d850b6e?colgroup=8,10,10&amp;vaa=1&amp;vcp=1&amp;vis=1&amp;pid=2d925d89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317862"/>
              </p:ext>
            </p:extLst>
          </p:nvPr>
        </p:nvGraphicFramePr>
        <p:xfrm>
          <a:off x="539496" y="2676302"/>
          <a:ext cx="11002849" cy="2782000"/>
        </p:xfrm>
        <a:graphic>
          <a:graphicData uri="http://schemas.openxmlformats.org/drawingml/2006/table">
            <a:tbl>
              <a:tblPr/>
              <a:tblGrid>
                <a:gridCol w="11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4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主要分布范围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—淮河一线以北的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秦岭—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淮河一线以南的季风区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盆地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QB_7_AN.19_1#e1d850b6e.blank?vaa=1&amp;vcp=1&amp;vis=1&amp;pid=2d925d89b&amp;color=0,0,0&amp;vpa=5&amp;vtp=1&amp;vaab=1&amp;bbb=1"/>
          <p:cNvSpPr/>
          <p:nvPr/>
        </p:nvSpPr>
        <p:spPr>
          <a:xfrm>
            <a:off x="2908314" y="46103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QB_7_BD.20_1#e1d850b6e?colgroup=8,10,10&amp;vaa=1&amp;vcp=1&amp;vis=1&amp;pid=2d925d89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1513605"/>
                  </p:ext>
                </p:extLst>
              </p:nvPr>
            </p:nvGraphicFramePr>
            <p:xfrm>
              <a:off x="539496" y="1405317"/>
              <a:ext cx="11073384" cy="4485262"/>
            </p:xfrm>
            <a:graphic>
              <a:graphicData uri="http://schemas.openxmlformats.org/drawingml/2006/table">
                <a:tbl>
                  <a:tblPr/>
                  <a:tblGrid>
                    <a:gridCol w="932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546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小于0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大于0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中温带和寒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热带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年降水量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干湿状况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半湿润区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落叶阔叶林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针叶林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冬季河流是否结冰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不结冰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QB_7_BD.20_1#e1d850b6e?colgroup=8,10,10&amp;vaa=1&amp;vcp=1&amp;vis=1&amp;pid=2d925d89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1513605"/>
                  </p:ext>
                </p:extLst>
              </p:nvPr>
            </p:nvGraphicFramePr>
            <p:xfrm>
              <a:off x="539496" y="1405317"/>
              <a:ext cx="11073384" cy="4485262"/>
            </p:xfrm>
            <a:graphic>
              <a:graphicData uri="http://schemas.openxmlformats.org/drawingml/2006/table">
                <a:tbl>
                  <a:tblPr/>
                  <a:tblGrid>
                    <a:gridCol w="932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956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546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气候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07" t="-105495" r="-100313" b="-6395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4507" t="-105495" r="-313" b="-6395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中温带和寒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热带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年降水量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大于800毫米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干湿状况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半湿润区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湿润区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落叶阔叶林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针叶林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冬季河流是否结冰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不结冰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7_AN.21_1#e1d850b6e.blank?vaa=1&amp;vcp=1&amp;vis=1&amp;pid=2d925d89b&amp;color=0,0,0&amp;mp=1&amp;vpa=6&amp;vtp=1&amp;vaab=1&amp;bbb=1"/>
          <p:cNvSpPr/>
          <p:nvPr/>
        </p:nvSpPr>
        <p:spPr>
          <a:xfrm>
            <a:off x="3904511" y="250710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暖温</a:t>
            </a:r>
            <a:endParaRPr lang="en-US" altLang="zh-CN" sz="2800" dirty="0"/>
          </a:p>
        </p:txBody>
      </p:sp>
      <p:sp>
        <p:nvSpPr>
          <p:cNvPr id="4" name="QB_7_AN.22_1#e1d850b6e.blank?vaa=1&amp;vcp=1&amp;vis=1&amp;pid=2d925d89b&amp;color=0,0,0&amp;mp=1&amp;vpa=7&amp;vtp=1&amp;vaab=1&amp;bbb=1"/>
          <p:cNvSpPr/>
          <p:nvPr/>
        </p:nvSpPr>
        <p:spPr>
          <a:xfrm>
            <a:off x="7799853" y="27664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</a:t>
            </a:r>
            <a:endParaRPr lang="en-US" altLang="zh-CN" sz="2800" dirty="0"/>
          </a:p>
        </p:txBody>
      </p:sp>
      <p:sp>
        <p:nvSpPr>
          <p:cNvPr id="5" name="QB_7_AN.23_1#e1d850b6e.blank?vaa=1&amp;vcp=1&amp;vis=1&amp;pid=2d925d89b&amp;color=0,0,0&amp;mp=1&amp;vpa=8&amp;vtp=1&amp;vaab=1&amp;bbb=1"/>
          <p:cNvSpPr/>
          <p:nvPr/>
        </p:nvSpPr>
        <p:spPr>
          <a:xfrm>
            <a:off x="7799853" y="474326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常绿阔叶</a:t>
            </a:r>
            <a:endParaRPr lang="en-US" altLang="zh-CN" sz="2800" dirty="0"/>
          </a:p>
        </p:txBody>
      </p:sp>
      <p:sp>
        <p:nvSpPr>
          <p:cNvPr id="2" name="QB_7_BD.20_1#e1d850b6e?colgroup=8,10,10&amp;vaa=1&amp;vcp=1&amp;vis=1&amp;pid=2d925d89b&amp;color=0,0,0&amp;mp=1&amp;vtp=1&amp;vaab=1&amp;bt=1&amp;bbb=1">
            <a:extLst>
              <a:ext uri="{FF2B5EF4-FFF2-40B4-BE49-F238E27FC236}">
                <a16:creationId xmlns:a16="http://schemas.microsoft.com/office/drawing/2014/main" id="{AE9BADC6-BBAA-4520-4B07-9CE3ED556C74}"/>
              </a:ext>
            </a:extLst>
          </p:cNvPr>
          <p:cNvSpPr txBox="1"/>
          <p:nvPr/>
        </p:nvSpPr>
        <p:spPr>
          <a:xfrm>
            <a:off x="10894735" y="6969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4_1#cea445ba7?sp=1&amp;vaa=1&amp;vcp=1&amp;vis=1&amp;pid=2d925d89b&amp;color=0,0,0&amp;vtp=1&amp;vaab=1&amp;bt=1&amp;bbb=1"/>
          <p:cNvSpPr/>
          <p:nvPr/>
        </p:nvSpPr>
        <p:spPr>
          <a:xfrm>
            <a:off x="539496" y="8290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（2）北方地区与南方地区的人文地理差异</a:t>
            </a:r>
            <a:endParaRPr lang="en-US" altLang="zh-CN" sz="2800" dirty="0"/>
          </a:p>
        </p:txBody>
      </p:sp>
      <p:graphicFrame>
        <p:nvGraphicFramePr>
          <p:cNvPr id="20" name="QB_7_BD.24_2#cea445ba7?colgroup=6,11,11&amp;vaa=1&amp;vcp=1&amp;vis=1&amp;pid=2d925d89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648179"/>
              </p:ext>
            </p:extLst>
          </p:nvPr>
        </p:nvGraphicFramePr>
        <p:xfrm>
          <a:off x="539496" y="1510663"/>
          <a:ext cx="11112682" cy="4504948"/>
        </p:xfrm>
        <a:graphic>
          <a:graphicData uri="http://schemas.openxmlformats.org/drawingml/2006/table">
            <a:tbl>
              <a:tblPr/>
              <a:tblGrid>
                <a:gridCol w="2579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35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2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耕地类型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作物熟制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一年一熟或两年三熟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一年两熟到三熟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主要粮食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玉米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林木苹果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柑橘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茶叶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油桐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传统运输工具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传统民居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墙体厚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屋顶坡度较大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墙体高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传统体育项目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溜冰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滑雪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游泳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赛龙舟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QB_7_AN.25_1#cea445ba7.blank?vaa=1&amp;vcp=1&amp;vis=1&amp;pid=2d925d89b&amp;color=0,0,0&amp;vpa=9&amp;vtp=1&amp;vaab=1&amp;bbb=1"/>
          <p:cNvSpPr/>
          <p:nvPr/>
        </p:nvSpPr>
        <p:spPr>
          <a:xfrm>
            <a:off x="3554461" y="20568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5" name="QB_7_AN.26_1#cea445ba7.blank?vaa=1&amp;vcp=1&amp;vis=1&amp;pid=2d925d89b&amp;color=0,0,0&amp;vpa=10&amp;vtp=1&amp;vaab=1&amp;bbb=1"/>
          <p:cNvSpPr/>
          <p:nvPr/>
        </p:nvSpPr>
        <p:spPr>
          <a:xfrm>
            <a:off x="7753034" y="203587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6" name="QB_7_AN.27_1#cea445ba7.blank?vaa=1&amp;vcp=1&amp;vis=1&amp;pid=2d925d89b&amp;color=0,0,0&amp;vpa=11&amp;vtp=1&amp;vaab=1&amp;bbb=1"/>
          <p:cNvSpPr/>
          <p:nvPr/>
        </p:nvSpPr>
        <p:spPr>
          <a:xfrm>
            <a:off x="3912026" y="31688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7" name="QB_7_AN.28_1#cea445ba7.blank?vaa=1&amp;vcp=1&amp;vis=1&amp;pid=2d925d89b&amp;color=0,0,0&amp;vpa=12&amp;vtp=1&amp;vaab=1&amp;bbb=1"/>
          <p:cNvSpPr/>
          <p:nvPr/>
        </p:nvSpPr>
        <p:spPr>
          <a:xfrm>
            <a:off x="7414421" y="316884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1697</Words>
  <Application>Microsoft Office PowerPoint</Application>
  <PresentationFormat>宽屏</PresentationFormat>
  <Paragraphs>428</Paragraphs>
  <Slides>47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7" baseType="lpstr">
      <vt:lpstr>Arial (正文)</vt:lpstr>
      <vt:lpstr>华文隶书</vt:lpstr>
      <vt:lpstr>楷体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2024-11-11T08:08:42Z</dcterms:created>
  <dcterms:modified xsi:type="dcterms:W3CDTF">2025-08-27T11:24:58Z</dcterms:modified>
  <cp:category/>
  <cp:contentStatus/>
</cp:coreProperties>
</file>