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57" r:id="rId3"/>
    <p:sldId id="258" r:id="rId4"/>
    <p:sldId id="261" r:id="rId5"/>
    <p:sldId id="260" r:id="rId6"/>
    <p:sldId id="263" r:id="rId7"/>
    <p:sldId id="264" r:id="rId8"/>
    <p:sldId id="262" r:id="rId9"/>
    <p:sldId id="299" r:id="rId10"/>
    <p:sldId id="266" r:id="rId11"/>
    <p:sldId id="265" r:id="rId12"/>
    <p:sldId id="267" r:id="rId13"/>
    <p:sldId id="303" r:id="rId14"/>
    <p:sldId id="268" r:id="rId15"/>
    <p:sldId id="300" r:id="rId16"/>
    <p:sldId id="269" r:id="rId17"/>
    <p:sldId id="301" r:id="rId18"/>
    <p:sldId id="270" r:id="rId19"/>
    <p:sldId id="271" r:id="rId20"/>
    <p:sldId id="272" r:id="rId21"/>
    <p:sldId id="273" r:id="rId22"/>
    <p:sldId id="274" r:id="rId23"/>
    <p:sldId id="275" r:id="rId24"/>
    <p:sldId id="302"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304" r:id="rId4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57" d="100"/>
          <a:sy n="57" d="100"/>
        </p:scale>
        <p:origin x="72" y="40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4173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9A98E-6DFD-2B06-2961-9A0091B78D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299488-29EB-F3CF-5C59-85E061DA4B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F8B338-F016-63DF-C813-3860E0A74D1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F6CABC-CC5D-8CB1-7F5C-AB5A7531DE8D}"/>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3429150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611071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slide" Target="../slides/slide2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df=1d6e1f8a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4C20D03B-A8D6-46AC-AE34-9CC22180D2AA}"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专题四</a:t>
            </a:r>
            <a:endParaRPr lang="en-US" sz="2400" dirty="0"/>
          </a:p>
        </p:txBody>
      </p:sp>
      <p:sp>
        <p:nvSpPr>
          <p:cNvPr id="6"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植物的生活</a:t>
            </a:r>
            <a:endParaRPr lang="en-US" sz="2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df=1d6e1f8a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0611487A-20A5-475A-910E-BE2BCB8EB953}"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461689efc" descr="preencoded.png">
            <a:hlinkClick r:id="rId3" action="ppaction://hlinksldjump"/>
          </p:cNvPr>
          <p:cNvPicPr>
            <a:picLocks noChangeAspect="1"/>
          </p:cNvPicPr>
          <p:nvPr/>
        </p:nvPicPr>
        <p:blipFill>
          <a:blip r:embed="rId4"/>
          <a:stretch>
            <a:fillRect/>
          </a:stretch>
        </p:blipFill>
        <p:spPr>
          <a:xfrm>
            <a:off x="4562856" y="6483096"/>
            <a:ext cx="1399032" cy="374904"/>
          </a:xfrm>
          <a:prstGeom prst="rect">
            <a:avLst/>
          </a:prstGeom>
        </p:spPr>
      </p:pic>
      <p:pic>
        <p:nvPicPr>
          <p:cNvPr id="5" name="MasterShapeName?linknodeid=65a8748c1" descr="preencoded.png">
            <a:hlinkClick r:id="rId5" action="ppaction://hlinksldjump"/>
          </p:cNvPr>
          <p:cNvPicPr>
            <a:picLocks noChangeAspect="1"/>
          </p:cNvPicPr>
          <p:nvPr/>
        </p:nvPicPr>
        <p:blipFill>
          <a:blip r:embed="rId4"/>
          <a:stretch>
            <a:fillRect/>
          </a:stretch>
        </p:blipFill>
        <p:spPr>
          <a:xfrm>
            <a:off x="6300216" y="6483096"/>
            <a:ext cx="1399032" cy="374904"/>
          </a:xfrm>
          <a:prstGeom prst="rect">
            <a:avLst/>
          </a:prstGeom>
        </p:spPr>
      </p:pic>
      <p:sp>
        <p:nvSpPr>
          <p:cNvPr id="6" name="MasterShapeName?linknodeid=461689efc&amp;color=RGB(64,64,64)">
            <a:hlinkClick r:id="rId3" action="ppaction://hlinksldjump"/>
          </p:cNvPr>
          <p:cNvSpPr/>
          <p:nvPr/>
        </p:nvSpPr>
        <p:spPr>
          <a:xfrm>
            <a:off x="473659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65a8748c1&amp;color=RGB(64,64,64)">
            <a:hlinkClick r:id="rId5" action="ppaction://hlinksldjump"/>
          </p:cNvPr>
          <p:cNvSpPr/>
          <p:nvPr/>
        </p:nvSpPr>
        <p:spPr>
          <a:xfrm>
            <a:off x="645566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备考演练</a:t>
            </a:r>
            <a:endParaRPr lang="en-US" sz="1800" dirty="0"/>
          </a:p>
        </p:txBody>
      </p:sp>
      <p:sp>
        <p:nvSpPr>
          <p:cNvPr id="8"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9" name="MasterShapeName"/>
          <p:cNvSpPr/>
          <p:nvPr/>
        </p:nvSpPr>
        <p:spPr>
          <a:xfrm>
            <a:off x="393192" y="27432"/>
            <a:ext cx="1298448"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专题四</a:t>
            </a:r>
            <a:endParaRPr lang="en-US" sz="2400" dirty="0"/>
          </a:p>
        </p:txBody>
      </p:sp>
      <p:sp>
        <p:nvSpPr>
          <p:cNvPr id="10" name="MasterShapeName"/>
          <p:cNvSpPr/>
          <p:nvPr/>
        </p:nvSpPr>
        <p:spPr>
          <a:xfrm>
            <a:off x="1499616" y="27432"/>
            <a:ext cx="8860536" cy="374904"/>
          </a:xfrm>
          <a:prstGeom prst="rect">
            <a:avLst/>
          </a:prstGeom>
          <a:noFill/>
          <a:ln/>
        </p:spPr>
        <p:txBody>
          <a:bodyPr wrap="square" lIns="0" tIns="0" rIns="0" bIns="0" rtlCol="0" anchor="ctr"/>
          <a:lstStyle/>
          <a:p>
            <a:pPr algn="l">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植物的生活</a:t>
            </a:r>
            <a:endParaRPr lang="en-US" sz="2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72dcac9a9b4d0d6eb9d0aeb#tid=67356af730f8900009196ccb#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17DE0E4-5B89-52C1-2BE1-288E07082830}"/>
              </a:ext>
            </a:extLst>
          </p:cNvPr>
          <p:cNvPicPr>
            <a:picLocks/>
          </p:cNvPicPr>
          <p:nvPr userDrawn="1"/>
        </p:nvPicPr>
        <p:blipFill>
          <a:blip r:embed="rId2"/>
          <a:stretch>
            <a:fillRect/>
          </a:stretch>
        </p:blipFill>
        <p:spPr>
          <a:xfrm>
            <a:off x="0" y="-25400"/>
            <a:ext cx="12217400" cy="68834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353312" y="3383280"/>
            <a:ext cx="9756648" cy="9144"/>
          </a:xfrm>
          <a:prstGeom prst="rect">
            <a:avLst/>
          </a:prstGeom>
          <a:noFill/>
          <a:ln w="12700">
            <a:solidFill>
              <a:srgbClr val="DBADCF"/>
            </a:solidFill>
            <a:prstDash val="solid"/>
          </a:ln>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37D77466-2480-4139-BE41-803FC0643A2D}"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sp>
        <p:nvSpPr>
          <p:cNvPr id="4"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5" name="MasterShapeName"/>
          <p:cNvSpPr/>
          <p:nvPr/>
        </p:nvSpPr>
        <p:spPr>
          <a:xfrm>
            <a:off x="393192" y="27432"/>
            <a:ext cx="1298448" cy="374904"/>
          </a:xfrm>
          <a:prstGeom prst="rect">
            <a:avLst/>
          </a:prstGeom>
          <a:noFill/>
          <a:ln/>
        </p:spPr>
        <p:txBody>
          <a:bodyPr/>
          <a:lstStyle/>
          <a:p>
            <a:endParaRPr lang="zh-CN" altLang="en-US"/>
          </a:p>
        </p:txBody>
      </p:sp>
      <p:sp>
        <p:nvSpPr>
          <p:cNvPr id="6"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1704320" y="6492240"/>
            <a:ext cx="420624" cy="246888"/>
          </a:xfrm>
          <a:prstGeom prst="rect">
            <a:avLst/>
          </a:prstGeom>
          <a:noFill/>
          <a:ln/>
        </p:spPr>
        <p:txBody>
          <a:bodyPr wrap="square" lIns="0" tIns="0" rIns="0" bIns="0" rtlCol="0" anchor="ctr"/>
          <a:lstStyle/>
          <a:p>
            <a:pPr algn="ctr"/>
            <a:fld id="{82920B04-5DD1-4E45-8702-845FFE3E66D1}" type="slidenum">
              <a:rPr lang="en-US" sz="1000" b="1" i="0" smtClean="0">
                <a:solidFill>
                  <a:srgbClr val="FFFFFF"/>
                </a:solidFill>
                <a:latin typeface="Arial (正文)" pitchFamily="34" charset="0"/>
                <a:ea typeface="Arial (正文)" pitchFamily="34" charset="-122"/>
                <a:cs typeface="Arial (正文)" pitchFamily="34" charset="-120"/>
              </a:rPr>
              <a:t>‹#›</a:t>
            </a:fld>
            <a:endParaRPr lang="en-US" sz="1000" dirty="0"/>
          </a:p>
        </p:txBody>
      </p:sp>
      <p:pic>
        <p:nvPicPr>
          <p:cNvPr id="4" name="MasterShapeName?linknodeid=461689efc" descr="preencoded.png">
            <a:hlinkClick r:id="rId3" action="ppaction://hlinksldjump"/>
          </p:cNvPr>
          <p:cNvPicPr>
            <a:picLocks noChangeAspect="1"/>
          </p:cNvPicPr>
          <p:nvPr/>
        </p:nvPicPr>
        <p:blipFill>
          <a:blip r:embed="rId4"/>
          <a:stretch>
            <a:fillRect/>
          </a:stretch>
        </p:blipFill>
        <p:spPr>
          <a:xfrm>
            <a:off x="4562856" y="6483096"/>
            <a:ext cx="1399032" cy="374904"/>
          </a:xfrm>
          <a:prstGeom prst="rect">
            <a:avLst/>
          </a:prstGeom>
        </p:spPr>
      </p:pic>
      <p:pic>
        <p:nvPicPr>
          <p:cNvPr id="5" name="MasterShapeName?linknodeid=65a8748c1" descr="preencoded.png">
            <a:hlinkClick r:id="rId5" action="ppaction://hlinksldjump"/>
          </p:cNvPr>
          <p:cNvPicPr>
            <a:picLocks noChangeAspect="1"/>
          </p:cNvPicPr>
          <p:nvPr/>
        </p:nvPicPr>
        <p:blipFill>
          <a:blip r:embed="rId4"/>
          <a:stretch>
            <a:fillRect/>
          </a:stretch>
        </p:blipFill>
        <p:spPr>
          <a:xfrm>
            <a:off x="6300216" y="6483096"/>
            <a:ext cx="1399032" cy="374904"/>
          </a:xfrm>
          <a:prstGeom prst="rect">
            <a:avLst/>
          </a:prstGeom>
        </p:spPr>
      </p:pic>
      <p:sp>
        <p:nvSpPr>
          <p:cNvPr id="6" name="MasterShapeName?linknodeid=461689efc&amp;color=RGB(64,64,64)">
            <a:hlinkClick r:id="rId3" action="ppaction://hlinksldjump"/>
          </p:cNvPr>
          <p:cNvSpPr/>
          <p:nvPr/>
        </p:nvSpPr>
        <p:spPr>
          <a:xfrm>
            <a:off x="4736592"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典题精析</a:t>
            </a:r>
            <a:endParaRPr lang="en-US" sz="1800" dirty="0"/>
          </a:p>
        </p:txBody>
      </p:sp>
      <p:sp>
        <p:nvSpPr>
          <p:cNvPr id="7" name="MasterShapeName?linknodeid=65a8748c1&amp;color=RGB(64,64,64)">
            <a:hlinkClick r:id="rId5" action="ppaction://hlinksldjump"/>
          </p:cNvPr>
          <p:cNvSpPr/>
          <p:nvPr/>
        </p:nvSpPr>
        <p:spPr>
          <a:xfrm>
            <a:off x="6455664" y="6519672"/>
            <a:ext cx="1170432" cy="265176"/>
          </a:xfrm>
          <a:prstGeom prst="rect">
            <a:avLst/>
          </a:prstGeom>
          <a:noFill/>
          <a:ln/>
        </p:spPr>
        <p:txBody>
          <a:bodyPr wrap="square" lIns="0" tIns="0" rIns="0" bIns="0" rtlCol="0" anchor="ctr"/>
          <a:lstStyle/>
          <a:p>
            <a:pPr algn="ctr"/>
            <a:r>
              <a:rPr lang="en-US" sz="1800" b="0" i="0" dirty="0">
                <a:solidFill>
                  <a:srgbClr val="404040"/>
                </a:solidFill>
                <a:latin typeface="华文隶书" pitchFamily="34" charset="0"/>
                <a:ea typeface="华文隶书" pitchFamily="34" charset="-122"/>
                <a:cs typeface="华文隶书" pitchFamily="34" charset="-120"/>
              </a:rPr>
              <a:t>备考演练</a:t>
            </a:r>
            <a:endParaRPr lang="en-US" sz="1800" dirty="0"/>
          </a:p>
        </p:txBody>
      </p:sp>
      <p:sp>
        <p:nvSpPr>
          <p:cNvPr id="8" name="MasterShapeName"/>
          <p:cNvSpPr/>
          <p:nvPr/>
        </p:nvSpPr>
        <p:spPr>
          <a:xfrm>
            <a:off x="10268712" y="27432"/>
            <a:ext cx="1920240" cy="374904"/>
          </a:xfrm>
          <a:prstGeom prst="rect">
            <a:avLst/>
          </a:prstGeom>
          <a:noFill/>
          <a:ln/>
        </p:spPr>
        <p:txBody>
          <a:bodyPr wrap="square" lIns="0" tIns="0" rIns="0" bIns="0" rtlCol="0" anchor="ctr"/>
          <a:lstStyle/>
          <a:p>
            <a:pPr algn="ctr">
              <a:lnSpc>
                <a:spcPct val="100000"/>
              </a:lnSpc>
            </a:pPr>
            <a:r>
              <a:rPr lang="en-US" sz="2400" b="1" i="0" dirty="0">
                <a:solidFill>
                  <a:srgbClr val="FFFFFF"/>
                </a:solidFill>
                <a:latin typeface="Times New Roman" pitchFamily="34" charset="0"/>
                <a:ea typeface="微软雅黑" pitchFamily="34" charset="-122"/>
                <a:cs typeface="Times New Roman" pitchFamily="34" charset="-120"/>
              </a:rPr>
              <a:t>复习讲练</a:t>
            </a:r>
            <a:endParaRPr lang="en-US" sz="2400" dirty="0"/>
          </a:p>
        </p:txBody>
      </p:sp>
      <p:sp>
        <p:nvSpPr>
          <p:cNvPr id="9" name="MasterShapeName"/>
          <p:cNvSpPr/>
          <p:nvPr/>
        </p:nvSpPr>
        <p:spPr>
          <a:xfrm>
            <a:off x="393192" y="27432"/>
            <a:ext cx="1298448" cy="374904"/>
          </a:xfrm>
          <a:prstGeom prst="rect">
            <a:avLst/>
          </a:prstGeom>
          <a:noFill/>
          <a:ln/>
        </p:spPr>
        <p:txBody>
          <a:bodyPr/>
          <a:lstStyle/>
          <a:p>
            <a:endParaRPr lang="zh-CN" altLang="en-US"/>
          </a:p>
        </p:txBody>
      </p:sp>
      <p:sp>
        <p:nvSpPr>
          <p:cNvPr id="10" name="MasterShapeName"/>
          <p:cNvSpPr/>
          <p:nvPr/>
        </p:nvSpPr>
        <p:spPr>
          <a:xfrm>
            <a:off x="1499616" y="27432"/>
            <a:ext cx="8860536" cy="374904"/>
          </a:xfrm>
          <a:prstGeom prst="rect">
            <a:avLst/>
          </a:prstGeom>
          <a:noFill/>
          <a:ln/>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1.xml"/><Relationship Id="rId5" Type="http://schemas.openxmlformats.org/officeDocument/2006/relationships/image" Target="../media/image36.png"/><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4_BD.11_1#6db39566e?vaa=1&amp;vcp=1&amp;vis=1&amp;pid=461689efc&amp;color=0,0,0&amp;mp=1&amp;vtp=1&amp;vaab=1&amp;bt=1&amp;bbb=1&amp;hb=1"/>
          <p:cNvSpPr/>
          <p:nvPr/>
        </p:nvSpPr>
        <p:spPr>
          <a:xfrm>
            <a:off x="539496" y="621760"/>
            <a:ext cx="11109960" cy="1007905"/>
          </a:xfrm>
          <a:prstGeom prst="rect">
            <a:avLst/>
          </a:prstGeom>
          <a:noFill/>
          <a:ln/>
        </p:spPr>
        <p:txBody>
          <a:bodyPr wrap="square" lIns="0" tIns="0" rIns="0" bIns="0" rtlCol="0" anchor="t">
            <a:spAutoFit/>
          </a:bodyPr>
          <a:lstStyle/>
          <a:p>
            <a:pPr algn="l" latinLnBrk="1">
              <a:lnSpc>
                <a:spcPts val="4100"/>
              </a:lnSpc>
            </a:pPr>
            <a:r>
              <a:rPr lang="en-US" altLang="zh-CN" sz="2800" b="1" i="0" dirty="0">
                <a:solidFill>
                  <a:srgbClr val="000000"/>
                </a:solidFill>
                <a:latin typeface="Times New Roman" pitchFamily="34" charset="0"/>
                <a:ea typeface="SimSun" pitchFamily="34" charset="-122"/>
                <a:cs typeface="Times New Roman" pitchFamily="34" charset="-120"/>
              </a:rPr>
              <a:t>命题解读3</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山东济南·中考）下图是植物体的器官或结构示意图</a:t>
            </a:r>
            <a:r>
              <a:rPr lang="zh-CN" altLang="en-US" sz="2800" b="0" i="0" dirty="0">
                <a:solidFill>
                  <a:srgbClr val="000000"/>
                </a:solidFill>
                <a:latin typeface="Times New Roman" pitchFamily="34" charset="0"/>
                <a:ea typeface="SimSun" pitchFamily="34" charset="-122"/>
                <a:cs typeface="Times New Roman" pitchFamily="34" charset="-120"/>
              </a:rPr>
              <a:t>，下</a:t>
            </a:r>
            <a:r>
              <a:rPr lang="en-US" altLang="zh-CN" sz="2800" b="0" i="0" dirty="0" err="1">
                <a:solidFill>
                  <a:srgbClr val="000000"/>
                </a:solidFill>
                <a:latin typeface="Times New Roman" pitchFamily="34" charset="0"/>
                <a:ea typeface="SimSun" pitchFamily="34" charset="-122"/>
                <a:cs typeface="Times New Roman" pitchFamily="34" charset="-120"/>
              </a:rPr>
              <a:t>列叙述错误的是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1_1#6db39566e.bracket?vaa=1&amp;vcp=1&amp;vis=1&amp;pid=461689efc&amp;color=0,0,0&amp;mp=1&amp;vpa=3&amp;vtp=1&amp;vaab=1"/>
          <p:cNvSpPr/>
          <p:nvPr/>
        </p:nvSpPr>
        <p:spPr>
          <a:xfrm>
            <a:off x="3298244" y="1166623"/>
            <a:ext cx="515938" cy="463042"/>
          </a:xfrm>
          <a:prstGeom prst="rect">
            <a:avLst/>
          </a:prstGeom>
          <a:noFill/>
          <a:ln/>
        </p:spPr>
        <p:txBody>
          <a:bodyPr wrap="none" lIns="0" tIns="0" rIns="0" bIns="0" rtlCol="0" anchor="t"/>
          <a:lstStyle/>
          <a:p>
            <a:pPr algn="ctr" latinLnBrk="1">
              <a:lnSpc>
                <a:spcPts val="39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4" name="QC_4_BD.11_2#6db39566e?htil=4&amp;vaa=1&amp;vcp=1&amp;vis=1&amp;pid=461689efc&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14781" y="1735804"/>
            <a:ext cx="3283304" cy="18206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xmlns:a14="http://schemas.microsoft.com/office/drawing/2010/main">
        <mc:Choice Requires="a14">
          <p:sp>
            <p:nvSpPr>
              <p:cNvPr id="5" name="QC_4_BD.11_3#6db39566e.choices?htil=4&amp;vaa=1&amp;vcp=1&amp;vis=1&amp;pid=461689efc&amp;color=0,0,0&amp;vtp=1&amp;vaab=1&amp;bbb=1&amp;hs=1"/>
              <p:cNvSpPr/>
              <p:nvPr/>
            </p:nvSpPr>
            <p:spPr>
              <a:xfrm>
                <a:off x="539496" y="1649888"/>
                <a:ext cx="7031736" cy="2030032"/>
              </a:xfrm>
              <a:prstGeom prst="rect">
                <a:avLst/>
              </a:prstGeom>
              <a:noFill/>
              <a:ln/>
            </p:spPr>
            <p:txBody>
              <a:bodyPr wrap="none" lIns="0" tIns="0" rIns="0" bIns="0" rtlCol="0" anchor="t"/>
              <a:lstStyle/>
              <a:p>
                <a:pPr algn="l" latinLnBrk="1">
                  <a:lnSpc>
                    <a:spcPts val="4100"/>
                  </a:lnSpc>
                </a:pPr>
                <a:r>
                  <a:rPr lang="en-US" altLang="zh-CN" sz="2800" b="0" i="0" dirty="0">
                    <a:solidFill>
                      <a:srgbClr val="000000"/>
                    </a:solidFill>
                    <a:latin typeface="Times New Roman" pitchFamily="34" charset="0"/>
                    <a:ea typeface="SimSun" pitchFamily="34" charset="-122"/>
                    <a:cs typeface="Times New Roman" pitchFamily="34" charset="-120"/>
                  </a:rPr>
                  <a:t>A.图甲中②③④⑤组成种子的胚</a:t>
                </a:r>
                <a:endParaRPr lang="en-US" altLang="zh-CN" sz="2800" dirty="0"/>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.图甲中的⑥将来发育成根</a:t>
                </a:r>
                <a:endParaRPr lang="en-US" altLang="zh-CN" sz="2800" dirty="0"/>
              </a:p>
              <a:p>
                <a:pPr latinLnBrk="1">
                  <a:lnSpc>
                    <a:spcPts val="4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.图乙中的⑨将来发育成茎</a:t>
                </a:r>
                <a:endParaRPr lang="en-US" altLang="zh-CN" sz="2800" dirty="0"/>
              </a:p>
              <a:p>
                <a:pPr latinLnBrk="1">
                  <a:lnSpc>
                    <a:spcPts val="40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.图丙中的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2800" b="0" i="0" dirty="0">
                    <a:solidFill>
                      <a:srgbClr val="000000"/>
                    </a:solidFill>
                    <a:latin typeface="Times New Roman" pitchFamily="34" charset="0"/>
                    <a:ea typeface="SimSun" pitchFamily="34" charset="-122"/>
                    <a:cs typeface="Times New Roman" pitchFamily="34" charset="-120"/>
                  </a:rPr>
                  <a:t>和</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可以使根不断长长</a:t>
                </a:r>
                <a:endParaRPr lang="en-US" altLang="zh-CN" sz="2800" dirty="0"/>
              </a:p>
            </p:txBody>
          </p:sp>
        </mc:Choice>
        <mc:Fallback xmlns="">
          <p:sp>
            <p:nvSpPr>
              <p:cNvPr id="5" name="QC_4_BD.11_3#6db39566e.choices?htil=4&amp;vaa=1&amp;vcp=1&amp;vis=1&amp;pid=461689efc&amp;color=0,0,0&amp;vtp=1&amp;vaab=1&amp;bbb=1&amp;hs=1"/>
              <p:cNvSpPr>
                <a:spLocks noRot="1" noChangeAspect="1" noMove="1" noResize="1" noEditPoints="1" noAdjustHandles="1" noChangeArrowheads="1" noChangeShapeType="1" noTextEdit="1"/>
              </p:cNvSpPr>
              <p:nvPr/>
            </p:nvSpPr>
            <p:spPr>
              <a:xfrm>
                <a:off x="539496" y="1649888"/>
                <a:ext cx="7031736" cy="2030032"/>
              </a:xfrm>
              <a:prstGeom prst="rect">
                <a:avLst/>
              </a:prstGeom>
              <a:blipFill>
                <a:blip r:embed="rId4"/>
                <a:stretch>
                  <a:fillRect l="-3122" t="-4204" b="-10511"/>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pic>
        <p:nvPicPr>
          <p:cNvPr id="2" name="QC_4_BD.9_1#6db39566e?htil=3&amp;vaa=1&amp;vcp=1&amp;vis=1&amp;pid=461689e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47868" y="572688"/>
            <a:ext cx="3941064" cy="21854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6db39566e?htil=3&amp;vaa=1&amp;vcp=1&amp;vis=1&amp;pid=461689efc&amp;color=0,0,0&amp;vtp=1&amp;vaab=1&amp;bt=1&amp;bbb=1&amp;hb=1&amp;hs=1"/>
          <p:cNvSpPr/>
          <p:nvPr/>
        </p:nvSpPr>
        <p:spPr>
          <a:xfrm>
            <a:off x="539496" y="554400"/>
            <a:ext cx="7031736"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解答此类题目的关键是牢固掌握基础知识，</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并能结合图形灵活运用所学知识解释实际问</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题</a:t>
            </a:r>
            <a:r>
              <a:rPr lang="en-US" altLang="zh-CN" sz="2800" b="0" i="0" dirty="0">
                <a:solidFill>
                  <a:srgbClr val="000000"/>
                </a:solidFill>
                <a:latin typeface="Times New Roman" pitchFamily="34" charset="0"/>
                <a:ea typeface="SimSun" pitchFamily="34" charset="-122"/>
                <a:cs typeface="Times New Roman" pitchFamily="34" charset="-120"/>
              </a:rPr>
              <a:t>。图甲中①是果皮和种皮，②是胚乳</a:t>
            </a:r>
            <a:r>
              <a:rPr lang="en-US" altLang="zh-CN" sz="2800" b="0" i="0">
                <a:solidFill>
                  <a:srgbClr val="000000"/>
                </a:solidFill>
                <a:latin typeface="Times New Roman" pitchFamily="34" charset="0"/>
                <a:ea typeface="SimSun" pitchFamily="34" charset="-122"/>
                <a:cs typeface="Times New Roman" pitchFamily="34" charset="-120"/>
              </a:rPr>
              <a:t>，③</a:t>
            </a:r>
            <a:endParaRPr lang="en-US" altLang="zh-CN" sz="2800" dirty="0"/>
          </a:p>
        </p:txBody>
      </p:sp>
      <mc:AlternateContent xmlns:mc="http://schemas.openxmlformats.org/markup-compatibility/2006" xmlns:a14="http://schemas.microsoft.com/office/drawing/2010/main">
        <mc:Choice Requires="a14">
          <p:sp>
            <p:nvSpPr>
              <p:cNvPr id="4" name="QC_4_EX.1_1#6db39566e?htil=3&amp;vaa=1&amp;vcp=1&amp;vis=1&amp;pid=461689efc&amp;color=0,0,0&amp;vtp=1&amp;vaab=1&amp;bt=1&amp;bbb=1&amp;hb=1&amp;hs=1">
                <a:extLst>
                  <a:ext uri="{FF2B5EF4-FFF2-40B4-BE49-F238E27FC236}">
                    <a16:creationId xmlns:a16="http://schemas.microsoft.com/office/drawing/2014/main" id="{7825B2C7-6289-1E2B-D1EC-D0EE3D6AFB85}"/>
                  </a:ext>
                </a:extLst>
              </p:cNvPr>
              <p:cNvSpPr/>
              <p:nvPr/>
            </p:nvSpPr>
            <p:spPr>
              <a:xfrm>
                <a:off x="539496" y="3125832"/>
                <a:ext cx="11112011" cy="3144457"/>
              </a:xfrm>
              <a:prstGeom prst="rect">
                <a:avLst/>
              </a:prstGeom>
              <a:noFill/>
              <a:ln/>
            </p:spPr>
            <p:txBody>
              <a:bodyPr wrap="none" lIns="0" tIns="0" rIns="0" bIns="0" rtlCol="0" anchor="t"/>
              <a:lstStyle/>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是子叶</a:t>
                </a:r>
                <a:r>
                  <a:rPr lang="en-US" altLang="zh-CN" sz="2800" b="0" i="0" dirty="0">
                    <a:solidFill>
                      <a:srgbClr val="000000"/>
                    </a:solidFill>
                    <a:latin typeface="Times New Roman" pitchFamily="34" charset="0"/>
                    <a:ea typeface="SimSun" pitchFamily="34" charset="-122"/>
                    <a:cs typeface="Times New Roman" pitchFamily="34" charset="-120"/>
                  </a:rPr>
                  <a:t>，④是胚芽，⑤是胚轴，⑥</a:t>
                </a:r>
                <a:r>
                  <a:rPr lang="en-US" altLang="zh-CN" sz="2800" b="0" i="0">
                    <a:solidFill>
                      <a:srgbClr val="000000"/>
                    </a:solidFill>
                    <a:latin typeface="Times New Roman" pitchFamily="34" charset="0"/>
                    <a:ea typeface="SimSun" pitchFamily="34" charset="-122"/>
                    <a:cs typeface="Times New Roman" pitchFamily="34" charset="-120"/>
                  </a:rPr>
                  <a:t>是胚根。子叶</a:t>
                </a:r>
                <a:r>
                  <a:rPr lang="en-US" altLang="zh-CN" sz="2800" b="0" i="0" dirty="0">
                    <a:solidFill>
                      <a:srgbClr val="000000"/>
                    </a:solidFill>
                    <a:latin typeface="Times New Roman" pitchFamily="34" charset="0"/>
                    <a:ea typeface="SimSun" pitchFamily="34" charset="-122"/>
                    <a:cs typeface="Times New Roman" pitchFamily="34" charset="-120"/>
                  </a:rPr>
                  <a:t>、胚芽、胚轴</a:t>
                </a:r>
                <a:r>
                  <a:rPr lang="en-US" altLang="zh-CN" sz="2800" b="0" i="0">
                    <a:solidFill>
                      <a:srgbClr val="000000"/>
                    </a:solidFill>
                    <a:latin typeface="Times New Roman" pitchFamily="34" charset="0"/>
                    <a:ea typeface="SimSun" pitchFamily="34" charset="-122"/>
                    <a:cs typeface="Times New Roman" pitchFamily="34" charset="-120"/>
                  </a:rPr>
                  <a:t>、胚根组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成种子的胚，种子萌发过程中</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胚根最先突破种皮发育成根；图乙中⑦</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是生长点</a:t>
                </a:r>
                <a:r>
                  <a:rPr lang="en-US" altLang="zh-CN" sz="2800" b="0" i="0" dirty="0">
                    <a:solidFill>
                      <a:srgbClr val="000000"/>
                    </a:solidFill>
                    <a:latin typeface="Times New Roman" pitchFamily="34" charset="0"/>
                    <a:ea typeface="SimSun" pitchFamily="34" charset="-122"/>
                    <a:cs typeface="Times New Roman" pitchFamily="34" charset="-120"/>
                  </a:rPr>
                  <a:t>，⑧是叶原基，⑨</a:t>
                </a:r>
                <a:r>
                  <a:rPr lang="en-US" altLang="zh-CN" sz="2800" b="0" i="0">
                    <a:solidFill>
                      <a:srgbClr val="000000"/>
                    </a:solidFill>
                    <a:latin typeface="Times New Roman" pitchFamily="34" charset="0"/>
                    <a:ea typeface="SimSun" pitchFamily="34" charset="-122"/>
                    <a:cs typeface="Times New Roman" pitchFamily="34" charset="-120"/>
                  </a:rPr>
                  <a:t>是芽轴，⑩</a:t>
                </a:r>
                <a:r>
                  <a:rPr lang="en-US" altLang="zh-CN" sz="2800" b="0" i="0" dirty="0">
                    <a:solidFill>
                      <a:srgbClr val="000000"/>
                    </a:solidFill>
                    <a:latin typeface="Times New Roman" pitchFamily="34" charset="0"/>
                    <a:ea typeface="SimSun" pitchFamily="34" charset="-122"/>
                    <a:cs typeface="Times New Roman" pitchFamily="34" charset="-120"/>
                  </a:rPr>
                  <a:t>是芽原基，芽轴发育成茎</a:t>
                </a:r>
                <a:r>
                  <a:rPr lang="en-US" altLang="zh-CN" sz="2800" b="0" i="0">
                    <a:solidFill>
                      <a:srgbClr val="000000"/>
                    </a:solidFill>
                    <a:latin typeface="Times New Roman" pitchFamily="34" charset="0"/>
                    <a:ea typeface="SimSun" pitchFamily="34" charset="-122"/>
                    <a:cs typeface="Times New Roman" pitchFamily="34" charset="-120"/>
                  </a:rPr>
                  <a:t>；图丙</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中</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oMath>
                </a14:m>
                <a:r>
                  <a:rPr lang="en-US" altLang="zh-CN" sz="2800" b="0" i="0">
                    <a:solidFill>
                      <a:srgbClr val="000000"/>
                    </a:solidFill>
                    <a:latin typeface="Times New Roman" pitchFamily="34" charset="0"/>
                    <a:ea typeface="SimSun" pitchFamily="34" charset="-122"/>
                    <a:cs typeface="Times New Roman" pitchFamily="34" charset="-120"/>
                  </a:rPr>
                  <a:t>是成熟区</a:t>
                </a:r>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b</m:t>
                    </m:r>
                  </m:oMath>
                </a14:m>
                <a:r>
                  <a:rPr lang="en-US" altLang="zh-CN" sz="2800" b="0" i="0" dirty="0">
                    <a:solidFill>
                      <a:srgbClr val="000000"/>
                    </a:solidFill>
                    <a:latin typeface="Times New Roman" pitchFamily="34" charset="0"/>
                    <a:ea typeface="SimSun" pitchFamily="34" charset="-122"/>
                    <a:cs typeface="Times New Roman" pitchFamily="34" charset="-120"/>
                  </a:rPr>
                  <a:t>是伸长区，</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m:t>
                    </m:r>
                  </m:oMath>
                </a14:m>
                <a:r>
                  <a:rPr lang="en-US" altLang="zh-CN" sz="2800" b="0" i="0" dirty="0">
                    <a:solidFill>
                      <a:srgbClr val="000000"/>
                    </a:solidFill>
                    <a:latin typeface="Times New Roman" pitchFamily="34" charset="0"/>
                    <a:ea typeface="SimSun" pitchFamily="34" charset="-122"/>
                    <a:cs typeface="Times New Roman" pitchFamily="34" charset="-120"/>
                  </a:rPr>
                  <a:t>是分生区，</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d</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是根冠</a:t>
                </a:r>
                <a:r>
                  <a:rPr lang="en-US" altLang="zh-CN" sz="2800" b="0" i="0">
                    <a:solidFill>
                      <a:srgbClr val="000000"/>
                    </a:solidFill>
                    <a:latin typeface="Times New Roman" pitchFamily="34" charset="0"/>
                    <a:ea typeface="SimSun" pitchFamily="34" charset="-122"/>
                    <a:cs typeface="Times New Roman" pitchFamily="34" charset="-120"/>
                  </a:rPr>
                  <a:t>，根能够不断长长是由</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于分生区细胞不断分裂和伸长区细胞不断生长</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C_4_EX.1_1#6db39566e?htil=3&amp;vaa=1&amp;vcp=1&amp;vis=1&amp;pid=461689efc&amp;color=0,0,0&amp;vtp=1&amp;vaab=1&amp;bt=1&amp;bbb=1&amp;hb=1&amp;hs=1">
                <a:extLst>
                  <a:ext uri="{FF2B5EF4-FFF2-40B4-BE49-F238E27FC236}">
                    <a16:creationId xmlns:a16="http://schemas.microsoft.com/office/drawing/2014/main" id="{7825B2C7-6289-1E2B-D1EC-D0EE3D6AFB85}"/>
                  </a:ext>
                </a:extLst>
              </p:cNvPr>
              <p:cNvSpPr>
                <a:spLocks noRot="1" noChangeAspect="1" noMove="1" noResize="1" noEditPoints="1" noAdjustHandles="1" noChangeArrowheads="1" noChangeShapeType="1" noTextEdit="1"/>
              </p:cNvSpPr>
              <p:nvPr/>
            </p:nvSpPr>
            <p:spPr>
              <a:xfrm>
                <a:off x="539496" y="3125832"/>
                <a:ext cx="11112011" cy="3144457"/>
              </a:xfrm>
              <a:prstGeom prst="rect">
                <a:avLst/>
              </a:prstGeom>
              <a:blipFill>
                <a:blip r:embed="rId4"/>
                <a:stretch>
                  <a:fillRect l="-1976" r="-988" b="-6008"/>
                </a:stretch>
              </a:blipFill>
              <a:ln/>
            </p:spPr>
            <p:txBody>
              <a:bodyPr/>
              <a:lstStyle/>
              <a:p>
                <a:r>
                  <a:rPr lang="zh-CN" altLang="en-US">
                    <a:noFill/>
                  </a:rPr>
                  <a:t> </a:t>
                </a:r>
              </a:p>
            </p:txBody>
          </p:sp>
        </mc:Fallback>
      </mc:AlternateContent>
    </p:spTree>
  </p:cSld>
  <p:clrMapOvr>
    <a:masterClrMapping/>
  </p:clrMapOvr>
  <p:transition>
    <p:split dir="in"/>
  </p:transition>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4_BD.14_1#6a39688b0?vaa=1&amp;vcp=1&amp;vis=1&amp;pid=461689efc&amp;color=0,0,0&amp;mp=1&amp;vtp=1&amp;vaab=1&amp;bt=1&amp;bbb=1&amp;hb=1"/>
          <p:cNvSpPr/>
          <p:nvPr/>
        </p:nvSpPr>
        <p:spPr>
          <a:xfrm>
            <a:off x="539496" y="2173478"/>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命题解读4</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黑龙江齐齐哈尔·中考）西瓜甘甜多汁，深受人们</a:t>
            </a:r>
            <a:r>
              <a:rPr lang="zh-CN" altLang="en-US" sz="2800" b="0" i="0" dirty="0">
                <a:solidFill>
                  <a:srgbClr val="000000"/>
                </a:solidFill>
                <a:latin typeface="Times New Roman" pitchFamily="34" charset="0"/>
                <a:ea typeface="SimSun" pitchFamily="34" charset="-122"/>
                <a:cs typeface="Times New Roman" pitchFamily="34" charset="-120"/>
              </a:rPr>
              <a:t>喜爱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下列关于西瓜形成过程的叙述，错误的是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16_1#6a39688b0.bracket?vaa=1&amp;vcp=1&amp;vis=1&amp;pid=461689efc&amp;color=0,0,0&amp;mp=1&amp;vpa=4&amp;vtp=1&amp;vaab=1"/>
          <p:cNvSpPr/>
          <p:nvPr/>
        </p:nvSpPr>
        <p:spPr>
          <a:xfrm>
            <a:off x="7283056" y="2837986"/>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4_BD.14_2#6a39688b0.choices?vaa=1&amp;vcp=1&amp;vis=1&amp;pid=461689efc&amp;color=0,0,0&amp;vtp=1&amp;vaab=1&amp;bbb=1"/>
          <p:cNvSpPr/>
          <p:nvPr/>
        </p:nvSpPr>
        <p:spPr>
          <a:xfrm>
            <a:off x="539496" y="3456495"/>
            <a:ext cx="11109960" cy="1201357"/>
          </a:xfrm>
          <a:prstGeom prst="rect">
            <a:avLst/>
          </a:prstGeom>
          <a:noFill/>
          <a:ln/>
        </p:spPr>
        <p:txBody>
          <a:bodyPr wrap="none" lIns="0" tIns="0" rIns="0" bIns="0" rtlCol="0" anchor="t"/>
          <a:lstStyle/>
          <a:p>
            <a:pPr latinLnBrk="1">
              <a:lnSpc>
                <a:spcPts val="5100"/>
              </a:lnSpc>
              <a:tabLst>
                <a:tab pos="490728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.果皮由子房发育而成</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.花中最重要的结构是雌蕊和雄蕊</a:t>
            </a:r>
            <a:endParaRPr lang="en-US" altLang="zh-CN" sz="2800" dirty="0"/>
          </a:p>
          <a:p>
            <a:pPr latinLnBrk="1">
              <a:lnSpc>
                <a:spcPts val="4900"/>
              </a:lnSpc>
              <a:tabLst>
                <a:tab pos="4907280" algn="l"/>
              </a:tabLst>
            </a:pPr>
            <a:r>
              <a:rPr lang="en-US" altLang="zh-CN" sz="2800" b="0" i="0">
                <a:solidFill>
                  <a:srgbClr val="000000"/>
                </a:solidFill>
                <a:latin typeface="Times New Roman" pitchFamily="34" charset="0"/>
                <a:ea typeface="SimSun" pitchFamily="34" charset="-122"/>
                <a:cs typeface="Times New Roman" pitchFamily="34" charset="-120"/>
              </a:rPr>
              <a:t>C.西瓜籽由胚珠发育而成</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.花经历传粉和受精才能结出果实</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42CA8-362D-9D9A-C728-9D3C3DDD3C0F}"/>
            </a:ext>
          </a:extLst>
        </p:cNvPr>
        <p:cNvGrpSpPr/>
        <p:nvPr/>
      </p:nvGrpSpPr>
      <p:grpSpPr>
        <a:xfrm>
          <a:off x="0" y="0"/>
          <a:ext cx="0" cy="0"/>
          <a:chOff x="0" y="0"/>
          <a:chExt cx="0" cy="0"/>
        </a:xfrm>
      </p:grpSpPr>
      <p:sp>
        <p:nvSpPr>
          <p:cNvPr id="6" name="QC_4_EX.2_1#6a39688b0?vaa=1&amp;vcp=1&amp;vis=1&amp;pid=461689efc&amp;color=0,0,0&amp;vtp=1&amp;vaab=1&amp;bbb=1&amp;hb=1&amp;hs=1"/>
          <p:cNvSpPr/>
          <p:nvPr/>
        </p:nvSpPr>
        <p:spPr>
          <a:xfrm>
            <a:off x="395117" y="1933656"/>
            <a:ext cx="11109960" cy="2550732"/>
          </a:xfrm>
          <a:prstGeom prst="rect">
            <a:avLst/>
          </a:prstGeom>
          <a:noFill/>
          <a:ln/>
        </p:spPr>
        <p:txBody>
          <a:bodyPr wrap="none" lIns="0" tIns="0" rIns="0" bIns="0" rtlCol="0" anchor="t"/>
          <a:lstStyle/>
          <a:p>
            <a:pPr algn="l" latinLnBrk="1">
              <a:lnSpc>
                <a:spcPts val="4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解答此题的关键是明确花各部分的结构及功能和果实与种子的形成。一</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朵花包括花柄、花托、萼片、花瓣、雄蕊和雌蕊等结构，其中雌蕊和雄</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100"/>
              </a:lnSpc>
            </a:pPr>
            <a:r>
              <a:rPr lang="en-US" altLang="zh-CN" sz="2800" b="0" i="0" dirty="0" err="1">
                <a:solidFill>
                  <a:srgbClr val="000000"/>
                </a:solidFill>
                <a:latin typeface="Times New Roman" pitchFamily="34" charset="0"/>
                <a:ea typeface="SimSun" pitchFamily="34" charset="-122"/>
                <a:cs typeface="Times New Roman" pitchFamily="34" charset="-120"/>
              </a:rPr>
              <a:t>蕊是花的主要结构；一朵花经过传粉、受精过程后，雌蕊的子房继续发</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000"/>
              </a:lnSpc>
            </a:pPr>
            <a:r>
              <a:rPr lang="en-US" altLang="zh-CN" sz="2800" b="0" i="0" dirty="0" err="1">
                <a:solidFill>
                  <a:srgbClr val="000000"/>
                </a:solidFill>
                <a:latin typeface="Times New Roman" pitchFamily="34" charset="0"/>
                <a:ea typeface="SimSun" pitchFamily="34" charset="-122"/>
                <a:cs typeface="Times New Roman" pitchFamily="34" charset="-120"/>
              </a:rPr>
              <a:t>育，最终发育成果实，而子房壁发育成果皮，子房里的胚珠发育成种子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extLst>
      <p:ext uri="{BB962C8B-B14F-4D97-AF65-F5344CB8AC3E}">
        <p14:creationId xmlns:p14="http://schemas.microsoft.com/office/powerpoint/2010/main" val="3202214679"/>
      </p:ext>
    </p:extLst>
  </p:cSld>
  <p:clrMapOvr>
    <a:masterClrMapping/>
  </p:clrMapOvr>
  <p:transition>
    <p:split dir="in"/>
  </p:transition>
</p:sld>
</file>

<file path=ppt/slides/slide14.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4_BD.17_1#0d6abcebb?vaa=1&amp;vcp=1&amp;vis=1&amp;pid=461689efc&amp;color=0,0,0&amp;mp=1&amp;vtp=1&amp;vaab=1&amp;bt=1&amp;bbb=1&amp;hb=1"/>
          <p:cNvSpPr/>
          <p:nvPr/>
        </p:nvSpPr>
        <p:spPr>
          <a:xfrm>
            <a:off x="539496" y="1533398"/>
            <a:ext cx="11109960" cy="254037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命题解读5</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陕西·中考）世界上唯一一株完全野生的普陀鹅耳</a:t>
            </a:r>
            <a:r>
              <a:rPr lang="zh-CN" altLang="en-US" sz="2800" b="0" i="0" dirty="0">
                <a:solidFill>
                  <a:srgbClr val="000000"/>
                </a:solidFill>
                <a:latin typeface="Times New Roman" pitchFamily="34" charset="0"/>
                <a:ea typeface="SimSun" pitchFamily="34" charset="-122"/>
                <a:cs typeface="Times New Roman" pitchFamily="34" charset="-120"/>
              </a:rPr>
              <a:t>枥生</a:t>
            </a:r>
            <a:r>
              <a:rPr lang="en-US" altLang="zh-CN" sz="2800" b="0" i="0" dirty="0">
                <a:solidFill>
                  <a:srgbClr val="000000"/>
                </a:solidFill>
                <a:latin typeface="Times New Roman" pitchFamily="34" charset="0"/>
                <a:ea typeface="SimSun" pitchFamily="34" charset="-122"/>
                <a:cs typeface="Times New Roman" pitchFamily="34" charset="-120"/>
              </a:rPr>
              <a:t>长在浙江省普陀山上。科学家历经半个世纪成功培育了108粒种子</a:t>
            </a:r>
            <a:r>
              <a:rPr lang="zh-CN" altLang="en-US" sz="2800" b="0" i="0" dirty="0">
                <a:solidFill>
                  <a:srgbClr val="000000"/>
                </a:solidFill>
                <a:latin typeface="Times New Roman" pitchFamily="34" charset="0"/>
                <a:ea typeface="SimSun" pitchFamily="34" charset="-122"/>
                <a:cs typeface="Times New Roman" pitchFamily="34" charset="-120"/>
              </a:rPr>
              <a:t>，之</a:t>
            </a:r>
            <a:r>
              <a:rPr lang="en-US" altLang="zh-CN" sz="2800" b="0" i="0" dirty="0" err="1">
                <a:solidFill>
                  <a:srgbClr val="000000"/>
                </a:solidFill>
                <a:latin typeface="Times New Roman" pitchFamily="34" charset="0"/>
                <a:ea typeface="SimSun" pitchFamily="34" charset="-122"/>
                <a:cs typeface="Times New Roman" pitchFamily="34" charset="-120"/>
              </a:rPr>
              <a:t>后又成功地用枝条进行扦插繁殖，大大降低了普陀鹅耳枥灭绝的风险</a:t>
            </a:r>
            <a:r>
              <a:rPr lang="zh-CN" altLang="en-US" sz="2800" b="0" i="0" dirty="0">
                <a:solidFill>
                  <a:srgbClr val="000000"/>
                </a:solidFill>
                <a:latin typeface="Times New Roman" pitchFamily="34" charset="0"/>
                <a:ea typeface="SimSun" pitchFamily="34" charset="-122"/>
                <a:cs typeface="Times New Roman" pitchFamily="34" charset="-120"/>
              </a:rPr>
              <a:t>。下</a:t>
            </a:r>
            <a:r>
              <a:rPr lang="en-US" altLang="zh-CN" sz="2800" b="0" i="0" dirty="0" err="1">
                <a:solidFill>
                  <a:srgbClr val="000000"/>
                </a:solidFill>
                <a:latin typeface="Times New Roman" pitchFamily="34" charset="0"/>
                <a:ea typeface="SimSun" pitchFamily="34" charset="-122"/>
                <a:cs typeface="Times New Roman" pitchFamily="34" charset="-120"/>
              </a:rPr>
              <a:t>列关于其繁殖的叙述，正确的是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19_1#0d6abcebb.bracket?vaa=1&amp;vcp=1&amp;vis=1&amp;pid=461689efc&amp;color=0,0,0&amp;mp=1&amp;vpa=5&amp;vtp=1&amp;vaab=1"/>
          <p:cNvSpPr/>
          <p:nvPr/>
        </p:nvSpPr>
        <p:spPr>
          <a:xfrm>
            <a:off x="5892546" y="3505956"/>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4" name="QC_4_BD.17_2#0d6abcebb.choices?vaa=1&amp;vcp=1&amp;vis=1&amp;pid=461689efc&amp;color=0,0,0&amp;vtp=1&amp;vaab=1&amp;bbb=1"/>
          <p:cNvSpPr/>
          <p:nvPr/>
        </p:nvSpPr>
        <p:spPr>
          <a:xfrm>
            <a:off x="539496" y="4104830"/>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.只能进行无性生殖</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.种子繁殖属于无性生殖</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C.扦插繁殖属于有性生殖</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.可以进行有性生殖</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0d6abcebb?vaa=1&amp;vcp=1&amp;vis=1&amp;pid=461689efc&amp;color=0,0,0&amp;vtp=1&amp;vaab=1&amp;bbb=1&amp;hb=1">
            <a:extLst>
              <a:ext uri="{FF2B5EF4-FFF2-40B4-BE49-F238E27FC236}">
                <a16:creationId xmlns:a16="http://schemas.microsoft.com/office/drawing/2014/main" id="{CCCFBC5F-7B69-3BA3-EC21-7E3918C6BE6A}"/>
              </a:ext>
            </a:extLst>
          </p:cNvPr>
          <p:cNvSpPr/>
          <p:nvPr/>
        </p:nvSpPr>
        <p:spPr>
          <a:xfrm>
            <a:off x="539496" y="88998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掌握植物有性生殖和无性生殖的区别是解题的关键。有性生殖是由亲本</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产生的有性生殖细胞</a:t>
            </a:r>
            <a:r>
              <a:rPr lang="en-US" altLang="zh-CN" sz="2800" b="0" i="0" dirty="0">
                <a:solidFill>
                  <a:srgbClr val="000000"/>
                </a:solidFill>
                <a:latin typeface="Times New Roman" pitchFamily="34" charset="0"/>
                <a:ea typeface="SimSun" pitchFamily="34" charset="-122"/>
                <a:cs typeface="Times New Roman" pitchFamily="34" charset="-120"/>
              </a:rPr>
              <a:t>，经过两性生殖细胞的结合，成为受精卵</a:t>
            </a:r>
            <a:r>
              <a:rPr lang="en-US" altLang="zh-CN" sz="2800" b="0" i="0">
                <a:solidFill>
                  <a:srgbClr val="000000"/>
                </a:solidFill>
                <a:latin typeface="Times New Roman" pitchFamily="34" charset="0"/>
                <a:ea typeface="SimSun" pitchFamily="34" charset="-122"/>
                <a:cs typeface="Times New Roman" pitchFamily="34" charset="-120"/>
              </a:rPr>
              <a:t>，再由受</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精卵发育成为新的个体的生殖方式。无性生殖是不经生殖细胞的两两结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合</a:t>
            </a:r>
            <a:r>
              <a:rPr lang="en-US" altLang="zh-CN" sz="2800" b="0" i="0" dirty="0">
                <a:solidFill>
                  <a:srgbClr val="000000"/>
                </a:solidFill>
                <a:latin typeface="Times New Roman" pitchFamily="34" charset="0"/>
                <a:ea typeface="SimSun" pitchFamily="34" charset="-122"/>
                <a:cs typeface="Times New Roman" pitchFamily="34" charset="-120"/>
              </a:rPr>
              <a:t>，由母体直接产生新个体的方式。从本质上讲</a:t>
            </a:r>
            <a:r>
              <a:rPr lang="en-US" altLang="zh-CN" sz="2800" b="0" i="0">
                <a:solidFill>
                  <a:srgbClr val="000000"/>
                </a:solidFill>
                <a:latin typeface="Times New Roman" pitchFamily="34" charset="0"/>
                <a:ea typeface="SimSun" pitchFamily="34" charset="-122"/>
                <a:cs typeface="Times New Roman" pitchFamily="34" charset="-120"/>
              </a:rPr>
              <a:t>，由体细胞进行的繁殖</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就是无性生殖</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科学家培育的</a:t>
            </a:r>
            <a:r>
              <a:rPr lang="en-US" altLang="zh-CN" sz="2800" b="0" i="0" dirty="0">
                <a:solidFill>
                  <a:srgbClr val="000000"/>
                </a:solidFill>
                <a:latin typeface="Times New Roman" pitchFamily="34" charset="0"/>
                <a:ea typeface="SimSun" pitchFamily="34" charset="-122"/>
                <a:cs typeface="Times New Roman" pitchFamily="34" charset="-120"/>
              </a:rPr>
              <a:t>108粒种子经过两性生殖细胞的结合，</a:t>
            </a:r>
            <a:r>
              <a:rPr lang="en-US" altLang="zh-CN" sz="2800" b="0" i="0">
                <a:solidFill>
                  <a:srgbClr val="000000"/>
                </a:solidFill>
                <a:latin typeface="Times New Roman" pitchFamily="34" charset="0"/>
                <a:ea typeface="SimSun" pitchFamily="34" charset="-122"/>
                <a:cs typeface="Times New Roman" pitchFamily="34" charset="-120"/>
              </a:rPr>
              <a:t>属于有性生殖。</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扦插没有经过两性生殖细胞的结合</a:t>
            </a:r>
            <a:r>
              <a:rPr lang="en-US" altLang="zh-CN" sz="2800" b="0" i="0" dirty="0">
                <a:solidFill>
                  <a:srgbClr val="000000"/>
                </a:solidFill>
                <a:latin typeface="Times New Roman" pitchFamily="34" charset="0"/>
                <a:ea typeface="SimSun" pitchFamily="34" charset="-122"/>
                <a:cs typeface="Times New Roman" pitchFamily="34" charset="-120"/>
              </a:rPr>
              <a:t>，属于无性生殖。</a:t>
            </a:r>
            <a:endParaRPr lang="en-US" altLang="zh-CN" sz="2800" dirty="0"/>
          </a:p>
        </p:txBody>
      </p:sp>
    </p:spTree>
    <p:extLst>
      <p:ext uri="{BB962C8B-B14F-4D97-AF65-F5344CB8AC3E}">
        <p14:creationId xmlns:p14="http://schemas.microsoft.com/office/powerpoint/2010/main" val="176068846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4_BD.20_1#b26720700?vaa=1&amp;vcp=1&amp;vis=1&amp;pid=461689efc&amp;color=0,0,0&amp;mp=1&amp;vtp=1&amp;vaab=1&amp;bt=1&amp;bbb=1&amp;hb=1"/>
          <p:cNvSpPr/>
          <p:nvPr/>
        </p:nvSpPr>
        <p:spPr>
          <a:xfrm>
            <a:off x="539496" y="2174748"/>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命题解读6</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新疆·中考）关于绿色植物参与生物圈的水循环</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下列</a:t>
            </a:r>
            <a:r>
              <a:rPr lang="en-US" altLang="zh-CN" sz="2800" b="0" i="0" dirty="0" err="1">
                <a:solidFill>
                  <a:srgbClr val="000000"/>
                </a:solidFill>
                <a:latin typeface="Times New Roman" pitchFamily="34" charset="0"/>
                <a:ea typeface="SimSun" pitchFamily="34" charset="-122"/>
                <a:cs typeface="Times New Roman" pitchFamily="34" charset="-120"/>
              </a:rPr>
              <a:t>叙述不合理的是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4_AN.21_1#b26720700.bracket?vaa=1&amp;vcp=1&amp;vis=1&amp;pid=461689efc&amp;color=0,0,0&amp;mp=1&amp;vpa=6&amp;vtp=1&amp;vaab=1"/>
          <p:cNvSpPr/>
          <p:nvPr/>
        </p:nvSpPr>
        <p:spPr>
          <a:xfrm>
            <a:off x="2975515" y="288994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4_BD.20_2#b26720700.choices?vaa=1&amp;vcp=1&amp;vis=1&amp;pid=461689efc&amp;color=0,0,0&amp;vtp=1&amp;vaab=1&amp;bbb=1"/>
          <p:cNvSpPr/>
          <p:nvPr/>
        </p:nvSpPr>
        <p:spPr>
          <a:xfrm>
            <a:off x="539496" y="3457765"/>
            <a:ext cx="11109960" cy="1201357"/>
          </a:xfrm>
          <a:prstGeom prst="rect">
            <a:avLst/>
          </a:prstGeom>
          <a:noFill/>
          <a:ln/>
        </p:spPr>
        <p:txBody>
          <a:bodyPr wrap="none" lIns="0" tIns="0" rIns="0" bIns="0" rtlCol="0" anchor="t"/>
          <a:lstStyle/>
          <a:p>
            <a:pPr latinLnBrk="1">
              <a:lnSpc>
                <a:spcPts val="5100"/>
              </a:lnSpc>
              <a:tabLst>
                <a:tab pos="5662930"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.通过根吸收水分</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.通过气孔散失水分</a:t>
            </a:r>
            <a:endParaRPr lang="en-US" altLang="zh-CN" sz="2800" dirty="0"/>
          </a:p>
          <a:p>
            <a:pPr latinLnBrk="1">
              <a:lnSpc>
                <a:spcPts val="4900"/>
              </a:lnSpc>
              <a:tabLst>
                <a:tab pos="5662930" algn="l"/>
              </a:tabLst>
            </a:pPr>
            <a:r>
              <a:rPr lang="en-US" altLang="zh-CN" sz="2800" b="0" i="0">
                <a:solidFill>
                  <a:srgbClr val="000000"/>
                </a:solidFill>
                <a:latin typeface="Times New Roman" pitchFamily="34" charset="0"/>
                <a:ea typeface="SimSun" pitchFamily="34" charset="-122"/>
                <a:cs typeface="Times New Roman" pitchFamily="34" charset="-120"/>
              </a:rPr>
              <a:t>C.通过筛管运输水分</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.蒸腾作用提高大气湿度</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C_4_EX.1_1#b26720700?vaa=1&amp;vcp=1&amp;vis=1&amp;pid=461689efc&amp;color=0,0,0&amp;vtp=1&amp;vaab=1&amp;bbb=1&amp;hb=1">
                <a:extLst>
                  <a:ext uri="{FF2B5EF4-FFF2-40B4-BE49-F238E27FC236}">
                    <a16:creationId xmlns:a16="http://schemas.microsoft.com/office/drawing/2014/main" id="{4AAB9D23-716F-AB71-840B-F37661805150}"/>
                  </a:ext>
                </a:extLst>
              </p:cNvPr>
              <p:cNvSpPr/>
              <p:nvPr/>
            </p:nvSpPr>
            <p:spPr>
              <a:xfrm>
                <a:off x="539496" y="898874"/>
                <a:ext cx="11109960" cy="50875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解答此题的关键是理解和掌握绿色植物蒸腾作用的概念及其意义。蒸腾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作用是水分从活的植物体内以水蒸气的状态散失到大气中的过程。根从</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土壤中吸收的水分由导管向上运输到全身各器官</a:t>
                </a:r>
                <a:r>
                  <a:rPr lang="en-US" altLang="zh-CN" sz="2800" b="0" i="0" dirty="0">
                    <a:solidFill>
                      <a:srgbClr val="000000"/>
                    </a:solidFill>
                    <a:latin typeface="Times New Roman" pitchFamily="34" charset="0"/>
                    <a:ea typeface="SimSun" pitchFamily="34" charset="-122"/>
                    <a:cs typeface="Times New Roman" pitchFamily="34" charset="-120"/>
                  </a:rPr>
                  <a:t>，约</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99%</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的水通过气孔</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蒸腾散失</a:t>
                </a:r>
                <a:r>
                  <a:rPr lang="en-US" altLang="zh-CN" sz="2800" b="0" i="0" dirty="0">
                    <a:solidFill>
                      <a:srgbClr val="000000"/>
                    </a:solidFill>
                    <a:latin typeface="Times New Roman" pitchFamily="34" charset="0"/>
                    <a:ea typeface="SimSun" pitchFamily="34" charset="-122"/>
                    <a:cs typeface="Times New Roman" pitchFamily="34" charset="-120"/>
                  </a:rPr>
                  <a:t>，参与生物圈的水循环</a:t>
                </a:r>
                <a:r>
                  <a:rPr lang="en-US" altLang="zh-CN" sz="2800" b="0" i="0">
                    <a:solidFill>
                      <a:srgbClr val="000000"/>
                    </a:solidFill>
                    <a:latin typeface="Times New Roman" pitchFamily="34" charset="0"/>
                    <a:ea typeface="SimSun" pitchFamily="34" charset="-122"/>
                    <a:cs typeface="Times New Roman" pitchFamily="34" charset="-120"/>
                  </a:rPr>
                  <a:t>。气孔是叶表皮上一对保卫细胞之间的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空隙</a:t>
                </a:r>
                <a:r>
                  <a:rPr lang="en-US" altLang="zh-CN" sz="2800" b="0" i="0" dirty="0">
                    <a:solidFill>
                      <a:srgbClr val="000000"/>
                    </a:solidFill>
                    <a:latin typeface="Times New Roman" pitchFamily="34" charset="0"/>
                    <a:ea typeface="SimSun" pitchFamily="34" charset="-122"/>
                    <a:cs typeface="Times New Roman" pitchFamily="34" charset="-120"/>
                  </a:rPr>
                  <a:t>，是叶片散失水分以及与外界进行气体交换的“门户</a:t>
                </a:r>
                <a:r>
                  <a:rPr lang="en-US" altLang="zh-CN" sz="2800" b="0" i="0">
                    <a:solidFill>
                      <a:srgbClr val="000000"/>
                    </a:solidFill>
                    <a:latin typeface="Times New Roman" pitchFamily="34" charset="0"/>
                    <a:ea typeface="SimSun" pitchFamily="34" charset="-122"/>
                    <a:cs typeface="Times New Roman" pitchFamily="34" charset="-120"/>
                  </a:rPr>
                  <a:t>”。植物的蒸腾</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作用散失的水分为大气提供大量的水蒸气</a:t>
                </a:r>
                <a:r>
                  <a:rPr lang="en-US" altLang="zh-CN" sz="2800" b="0" i="0" dirty="0">
                    <a:solidFill>
                      <a:srgbClr val="000000"/>
                    </a:solidFill>
                    <a:latin typeface="Times New Roman" pitchFamily="34" charset="0"/>
                    <a:ea typeface="SimSun" pitchFamily="34" charset="-122"/>
                    <a:cs typeface="Times New Roman" pitchFamily="34" charset="-120"/>
                  </a:rPr>
                  <a:t>，增加空气湿度</a:t>
                </a:r>
                <a:r>
                  <a:rPr lang="en-US" altLang="zh-CN" sz="2800" b="0" i="0">
                    <a:solidFill>
                      <a:srgbClr val="000000"/>
                    </a:solidFill>
                    <a:latin typeface="Times New Roman" pitchFamily="34" charset="0"/>
                    <a:ea typeface="SimSun" pitchFamily="34" charset="-122"/>
                    <a:cs typeface="Times New Roman" pitchFamily="34" charset="-120"/>
                  </a:rPr>
                  <a:t>，使降雨量增</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多</a:t>
                </a:r>
                <a:r>
                  <a:rPr lang="en-US" altLang="zh-CN" sz="2800" b="0" i="0" dirty="0">
                    <a:solidFill>
                      <a:srgbClr val="000000"/>
                    </a:solidFill>
                    <a:latin typeface="Times New Roman" pitchFamily="34" charset="0"/>
                    <a:ea typeface="SimSun" pitchFamily="34" charset="-122"/>
                    <a:cs typeface="Times New Roman" pitchFamily="34" charset="-120"/>
                  </a:rPr>
                  <a:t>、气温降低。</a:t>
                </a:r>
                <a:endParaRPr lang="en-US" altLang="zh-CN" sz="2800" dirty="0"/>
              </a:p>
            </p:txBody>
          </p:sp>
        </mc:Choice>
        <mc:Fallback xmlns="">
          <p:sp>
            <p:nvSpPr>
              <p:cNvPr id="2" name="QC_4_EX.1_1#b26720700?vaa=1&amp;vcp=1&amp;vis=1&amp;pid=461689efc&amp;color=0,0,0&amp;vtp=1&amp;vaab=1&amp;bbb=1&amp;hb=1">
                <a:extLst>
                  <a:ext uri="{FF2B5EF4-FFF2-40B4-BE49-F238E27FC236}">
                    <a16:creationId xmlns:a16="http://schemas.microsoft.com/office/drawing/2014/main" id="{4AAB9D23-716F-AB71-840B-F37661805150}"/>
                  </a:ext>
                </a:extLst>
              </p:cNvPr>
              <p:cNvSpPr>
                <a:spLocks noRot="1" noChangeAspect="1" noMove="1" noResize="1" noEditPoints="1" noAdjustHandles="1" noChangeArrowheads="1" noChangeShapeType="1" noTextEdit="1"/>
              </p:cNvSpPr>
              <p:nvPr/>
            </p:nvSpPr>
            <p:spPr>
              <a:xfrm>
                <a:off x="539496" y="898874"/>
                <a:ext cx="11109960" cy="5087557"/>
              </a:xfrm>
              <a:prstGeom prst="rect">
                <a:avLst/>
              </a:prstGeom>
              <a:blipFill>
                <a:blip r:embed="rId2"/>
                <a:stretch>
                  <a:fillRect l="-1976" r="-1043" b="-3713"/>
                </a:stretch>
              </a:blipFill>
              <a:ln/>
            </p:spPr>
            <p:txBody>
              <a:bodyPr/>
              <a:lstStyle/>
              <a:p>
                <a:r>
                  <a:rPr lang="zh-CN" altLang="en-US">
                    <a:noFill/>
                  </a:rPr>
                  <a:t> </a:t>
                </a:r>
              </a:p>
            </p:txBody>
          </p:sp>
        </mc:Fallback>
      </mc:AlternateContent>
    </p:spTree>
    <p:extLst>
      <p:ext uri="{BB962C8B-B14F-4D97-AF65-F5344CB8AC3E}">
        <p14:creationId xmlns:p14="http://schemas.microsoft.com/office/powerpoint/2010/main" val="1201504757"/>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4_BD.22_1#6fef013a5?vaa=1&amp;vcp=1&amp;vis=1&amp;pid=461689efc&amp;color=0,0,0&amp;vtp=1&amp;vaab=1&amp;bt=1&amp;bbb=1&amp;hb=1"/>
          <p:cNvSpPr/>
          <p:nvPr/>
        </p:nvSpPr>
        <p:spPr>
          <a:xfrm>
            <a:off x="539496" y="695198"/>
            <a:ext cx="11109960"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考法创新1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江苏宿迁·模拟）通过生命周期的循环，绿色开花</a:t>
            </a:r>
            <a:r>
              <a:rPr lang="zh-CN" altLang="en-US" sz="2800" b="0" i="0" dirty="0">
                <a:solidFill>
                  <a:srgbClr val="000000"/>
                </a:solidFill>
                <a:latin typeface="Times New Roman" pitchFamily="34" charset="0"/>
                <a:ea typeface="SimSun" pitchFamily="34" charset="-122"/>
                <a:cs typeface="Times New Roman" pitchFamily="34" charset="-120"/>
              </a:rPr>
              <a:t>植物</a:t>
            </a:r>
            <a:r>
              <a:rPr lang="en-US" altLang="zh-CN" sz="2800" b="0" i="0" dirty="0" err="1">
                <a:solidFill>
                  <a:srgbClr val="000000"/>
                </a:solidFill>
                <a:latin typeface="Times New Roman" pitchFamily="34" charset="0"/>
                <a:ea typeface="SimSun" pitchFamily="34" charset="-122"/>
                <a:cs typeface="Times New Roman" pitchFamily="34" charset="-120"/>
              </a:rPr>
              <a:t>得以在地球上生生不息。学习完“植物的生殖和发育”相关内容后</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某同</a:t>
            </a:r>
            <a:r>
              <a:rPr lang="en-US" altLang="zh-CN" sz="2800" b="0" i="0" dirty="0" err="1">
                <a:solidFill>
                  <a:srgbClr val="000000"/>
                </a:solidFill>
                <a:latin typeface="Times New Roman" pitchFamily="34" charset="0"/>
                <a:ea typeface="SimSun" pitchFamily="34" charset="-122"/>
                <a:cs typeface="Times New Roman" pitchFamily="34" charset="-120"/>
              </a:rPr>
              <a:t>学记了笔记（见下图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图中②与③分别代表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pic>
        <p:nvPicPr>
          <p:cNvPr id="3" name="QC_4_BD.22_2#6fef013a5?vaa=1&amp;vcp=1&amp;vis=1&amp;pid=461689ef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715768" y="2672842"/>
            <a:ext cx="6766560" cy="1499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4_AN.24_1#6fef013a5.bracket?vaa=1&amp;vcp=1&amp;vis=1&amp;pid=461689efc&amp;color=0,0,0&amp;vpa=7&amp;vtp=1&amp;vaab=1"/>
          <p:cNvSpPr/>
          <p:nvPr/>
        </p:nvSpPr>
        <p:spPr>
          <a:xfrm>
            <a:off x="7652102" y="2027429"/>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5" name="QC_4_BD.22_3#6fef013a5.choices?vaa=1&amp;vcp=1&amp;vis=1&amp;pid=461689efc&amp;color=0,0,0&amp;vtp=1&amp;vaab=1&amp;bbb=1"/>
          <p:cNvSpPr/>
          <p:nvPr/>
        </p:nvSpPr>
        <p:spPr>
          <a:xfrm>
            <a:off x="539496" y="4311142"/>
            <a:ext cx="11109960" cy="553657"/>
          </a:xfrm>
          <a:prstGeom prst="rect">
            <a:avLst/>
          </a:prstGeom>
          <a:noFill/>
          <a:ln/>
        </p:spPr>
        <p:txBody>
          <a:bodyPr wrap="none" lIns="0" tIns="0" rIns="0" bIns="0" rtlCol="0" anchor="t"/>
          <a:lstStyle/>
          <a:p>
            <a:pPr latinLnBrk="1">
              <a:lnSpc>
                <a:spcPts val="4900"/>
              </a:lnSpc>
              <a:tabLst>
                <a:tab pos="2850515" algn="l"/>
                <a:tab pos="5662930" algn="l"/>
                <a:tab pos="8475345" algn="l"/>
              </a:tabLst>
            </a:pPr>
            <a:r>
              <a:rPr lang="en-US" altLang="zh-CN" sz="2800" b="0" i="0" dirty="0">
                <a:solidFill>
                  <a:srgbClr val="000000"/>
                </a:solidFill>
                <a:latin typeface="Times New Roman" pitchFamily="34" charset="0"/>
                <a:ea typeface="SimSun" pitchFamily="34" charset="-122"/>
                <a:cs typeface="Times New Roman" pitchFamily="34" charset="-120"/>
              </a:rPr>
              <a:t>A.受精卵</a:t>
            </a:r>
            <a:r>
              <a:rPr lang="en-US" altLang="zh-CN" sz="2800" b="0" i="0">
                <a:solidFill>
                  <a:srgbClr val="000000"/>
                </a:solidFill>
                <a:latin typeface="Times New Roman" pitchFamily="34" charset="0"/>
                <a:ea typeface="SimSun" pitchFamily="34" charset="-122"/>
                <a:cs typeface="Times New Roman" pitchFamily="34" charset="-120"/>
              </a:rPr>
              <a:t>、胚</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.胚乳</a:t>
            </a:r>
            <a:r>
              <a:rPr lang="en-US" altLang="zh-CN" sz="2800" b="0" i="0">
                <a:solidFill>
                  <a:srgbClr val="000000"/>
                </a:solidFill>
                <a:latin typeface="Times New Roman" pitchFamily="34" charset="0"/>
                <a:ea typeface="SimSun" pitchFamily="34" charset="-122"/>
                <a:cs typeface="Times New Roman" pitchFamily="34" charset="-120"/>
              </a:rPr>
              <a:t>、果皮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.胚珠</a:t>
            </a:r>
            <a:r>
              <a:rPr lang="en-US" altLang="zh-CN" sz="2800" b="0" i="0">
                <a:solidFill>
                  <a:srgbClr val="000000"/>
                </a:solidFill>
                <a:latin typeface="Times New Roman" pitchFamily="34" charset="0"/>
                <a:ea typeface="SimSun" pitchFamily="34" charset="-122"/>
                <a:cs typeface="Times New Roman" pitchFamily="34" charset="-120"/>
              </a:rPr>
              <a:t>、果皮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.子房、种子</a:t>
            </a:r>
            <a:endParaRPr lang="en-US" altLang="zh-CN" sz="2800" dirty="0"/>
          </a:p>
        </p:txBody>
      </p:sp>
      <p:sp>
        <p:nvSpPr>
          <p:cNvPr id="6" name="QC_4_AS.1_1#6fef013a5?vaa=1&amp;vcp=1&amp;vis=1&amp;pid=461689efc&amp;color=0,0,0&amp;vtp=1&amp;vaab=1&amp;bbb=1&amp;hb=1"/>
          <p:cNvSpPr/>
          <p:nvPr/>
        </p:nvSpPr>
        <p:spPr>
          <a:xfrm>
            <a:off x="539496" y="4942395"/>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一朵花经过传粉</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受精后</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子房继续发育成果实</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胚珠发育成</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种子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O_4_BD.25_1#3c1fa2783?vaa=1&amp;vcp=1&amp;vis=1&amp;pid=461689efc&amp;color=0,0,0&amp;vtp=1&amp;vaab=1&amp;bt=1&amp;bbb=1&amp;hb=1"/>
          <p:cNvSpPr/>
          <p:nvPr/>
        </p:nvSpPr>
        <p:spPr>
          <a:xfrm>
            <a:off x="539496" y="637127"/>
            <a:ext cx="11109960" cy="3848426"/>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考法创新2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湖南长沙·模拟）某同学在学习了花的结构后，在</a:t>
            </a:r>
            <a:r>
              <a:rPr lang="zh-CN" altLang="en-US" sz="2800" b="0" i="0" dirty="0">
                <a:solidFill>
                  <a:srgbClr val="000000"/>
                </a:solidFill>
                <a:latin typeface="Times New Roman" pitchFamily="34" charset="0"/>
                <a:ea typeface="SimSun" pitchFamily="34" charset="-122"/>
                <a:cs typeface="Times New Roman" pitchFamily="34" charset="-120"/>
              </a:rPr>
              <a:t>家利</a:t>
            </a:r>
            <a:r>
              <a:rPr lang="en-US" altLang="zh-CN" sz="2800" b="0" i="0" dirty="0" err="1">
                <a:solidFill>
                  <a:srgbClr val="000000"/>
                </a:solidFill>
                <a:latin typeface="Times New Roman" pitchFamily="34" charset="0"/>
                <a:ea typeface="SimSun" pitchFamily="34" charset="-122"/>
                <a:cs typeface="Times New Roman" pitchFamily="34" charset="-120"/>
              </a:rPr>
              <a:t>用家庭常见材料制作了花的模型。用到的材料有细铁丝、玻璃花瓶</a:t>
            </a:r>
            <a:r>
              <a:rPr lang="zh-CN" altLang="en-US" sz="2800" b="0" i="0" dirty="0">
                <a:solidFill>
                  <a:srgbClr val="000000"/>
                </a:solidFill>
                <a:latin typeface="Times New Roman" pitchFamily="34" charset="0"/>
                <a:ea typeface="SimSun" pitchFamily="34" charset="-122"/>
                <a:cs typeface="Times New Roman" pitchFamily="34" charset="-120"/>
              </a:rPr>
              <a:t>、吸</a:t>
            </a:r>
            <a:r>
              <a:rPr lang="en-US" altLang="zh-CN" sz="2800" b="0" i="0" dirty="0" err="1">
                <a:solidFill>
                  <a:srgbClr val="000000"/>
                </a:solidFill>
                <a:latin typeface="Times New Roman" pitchFamily="34" charset="0"/>
                <a:ea typeface="SimSun" pitchFamily="34" charset="-122"/>
                <a:cs typeface="Times New Roman" pitchFamily="34" charset="-120"/>
              </a:rPr>
              <a:t>管、乒乓球、花生米、绿豆。制作方法是在乒乓球上打孔，放入一</a:t>
            </a:r>
            <a:r>
              <a:rPr lang="zh-CN" altLang="en-US" sz="2800" b="0" i="0" dirty="0">
                <a:solidFill>
                  <a:srgbClr val="000000"/>
                </a:solidFill>
                <a:latin typeface="Times New Roman" pitchFamily="34" charset="0"/>
                <a:ea typeface="SimSun" pitchFamily="34" charset="-122"/>
                <a:cs typeface="Times New Roman" pitchFamily="34" charset="-120"/>
              </a:rPr>
              <a:t>粒绿</a:t>
            </a:r>
            <a:r>
              <a:rPr lang="en-US" altLang="zh-CN" sz="2800" b="0" i="0" dirty="0" err="1">
                <a:solidFill>
                  <a:srgbClr val="000000"/>
                </a:solidFill>
                <a:latin typeface="Times New Roman" pitchFamily="34" charset="0"/>
                <a:ea typeface="SimSun" pitchFamily="34" charset="-122"/>
                <a:cs typeface="Times New Roman" pitchFamily="34" charset="-120"/>
              </a:rPr>
              <a:t>豆。将乒乓球放入玻璃瓶，用一根吸管一端插入乒乓球，一端升到</a:t>
            </a:r>
            <a:r>
              <a:rPr lang="zh-CN" altLang="en-US" sz="2800" b="0" i="0" dirty="0">
                <a:solidFill>
                  <a:srgbClr val="000000"/>
                </a:solidFill>
                <a:latin typeface="Times New Roman" pitchFamily="34" charset="0"/>
                <a:ea typeface="SimSun" pitchFamily="34" charset="-122"/>
                <a:cs typeface="Times New Roman" pitchFamily="34" charset="-120"/>
              </a:rPr>
              <a:t>瓶口</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用细铁丝串一粒花生米绑在玻璃瓶的两侧。模型成品如图所示</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请回</a:t>
            </a:r>
            <a:r>
              <a:rPr lang="en-US" altLang="zh-CN" sz="2800" b="0" i="0" dirty="0" err="1">
                <a:solidFill>
                  <a:srgbClr val="000000"/>
                </a:solidFill>
                <a:latin typeface="Times New Roman" pitchFamily="34" charset="0"/>
                <a:ea typeface="SimSun" pitchFamily="34" charset="-122"/>
                <a:cs typeface="Times New Roman" pitchFamily="34" charset="-120"/>
              </a:rPr>
              <a:t>答下列问题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p:pic>
        <p:nvPicPr>
          <p:cNvPr id="3" name="QO_4_BD.25_2#3c1fa2783?htil=5&amp;vaa=1&amp;vcp=1&amp;vis=1&amp;pid=461689efc&amp;color=0,0,0&amp;tib=255,255,255&amp;vtp=1&amp;vaab=1&amp;hs=1" descr="preencoded.png">
            <a:extLst>
              <a:ext uri="{FF2B5EF4-FFF2-40B4-BE49-F238E27FC236}">
                <a16:creationId xmlns:a16="http://schemas.microsoft.com/office/drawing/2014/main" id="{31453275-5454-9F1E-86BF-F66CEF65A75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341768" y="4033715"/>
            <a:ext cx="2826878" cy="2187157"/>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1#297f646ae.fixed?vcp=1&amp;color=0,170,129&amp;vtp=1&amp;vaab=1&amp;bbb=1"/>
          <p:cNvSpPr/>
          <p:nvPr/>
        </p:nvSpPr>
        <p:spPr>
          <a:xfrm>
            <a:off x="265176" y="1188720"/>
            <a:ext cx="11585448" cy="832104"/>
          </a:xfrm>
          <a:prstGeom prst="rect">
            <a:avLst/>
          </a:prstGeom>
          <a:noFill/>
          <a:ln/>
        </p:spPr>
        <p:txBody>
          <a:bodyPr wrap="none" lIns="0" tIns="0" rIns="0" bIns="0" rtlCol="0" anchor="ctr"/>
          <a:lstStyle/>
          <a:p>
            <a:pPr algn="ctr" latinLnBrk="1">
              <a:lnSpc>
                <a:spcPts val="6200"/>
              </a:lnSpc>
            </a:pPr>
            <a:r>
              <a:rPr lang="en-US" altLang="zh-CN" sz="5000" b="1" i="0" dirty="0">
                <a:solidFill>
                  <a:srgbClr val="00AA81"/>
                </a:solidFill>
                <a:latin typeface="微软雅黑" pitchFamily="34" charset="0"/>
                <a:ea typeface="微软雅黑" pitchFamily="34" charset="-122"/>
                <a:cs typeface="微软雅黑" pitchFamily="34" charset="-120"/>
              </a:rPr>
              <a:t>复习讲练</a:t>
            </a:r>
            <a:endParaRPr lang="en-US" altLang="zh-CN" sz="5000" dirty="0"/>
          </a:p>
        </p:txBody>
      </p:sp>
      <p:sp>
        <p:nvSpPr>
          <p:cNvPr id="3" name="C_1_BD#297f646ae.fixed?vcp=1&amp;color=0,0,0&amp;vtp=1&amp;vaab=1&amp;bbb=1"/>
          <p:cNvSpPr/>
          <p:nvPr/>
        </p:nvSpPr>
        <p:spPr>
          <a:xfrm>
            <a:off x="265176" y="2990088"/>
            <a:ext cx="11585448" cy="832104"/>
          </a:xfrm>
          <a:prstGeom prst="rect">
            <a:avLst/>
          </a:prstGeom>
          <a:noFill/>
          <a:ln/>
        </p:spPr>
        <p:txBody>
          <a:bodyPr wrap="none" lIns="0" tIns="0" rIns="0" bIns="0" rtlCol="0" anchor="ctr"/>
          <a:lstStyle/>
          <a:p>
            <a:pPr algn="ctr" latinLnBrk="1">
              <a:lnSpc>
                <a:spcPts val="5400"/>
              </a:lnSpc>
            </a:pPr>
            <a:r>
              <a:rPr lang="en-US" altLang="zh-CN" sz="4400" b="1" i="0" dirty="0">
                <a:solidFill>
                  <a:srgbClr val="000000"/>
                </a:solidFill>
                <a:latin typeface="微软雅黑" pitchFamily="34" charset="0"/>
                <a:ea typeface="微软雅黑" pitchFamily="34" charset="-122"/>
                <a:cs typeface="微软雅黑" pitchFamily="34" charset="-120"/>
              </a:rPr>
              <a:t>第二篇</a:t>
            </a:r>
            <a:r>
              <a:rPr lang="en-US" altLang="zh-CN" sz="4400" b="1" i="0" dirty="0">
                <a:solidFill>
                  <a:srgbClr val="000000"/>
                </a:solidFill>
                <a:latin typeface="SimSun" pitchFamily="34" charset="0"/>
                <a:ea typeface="SimSun" pitchFamily="34" charset="-122"/>
                <a:cs typeface="SimSun" pitchFamily="34" charset="-120"/>
              </a:rPr>
              <a:t> </a:t>
            </a:r>
            <a:r>
              <a:rPr lang="en-US" altLang="zh-CN" sz="4400" b="1" i="0" dirty="0">
                <a:solidFill>
                  <a:srgbClr val="000000"/>
                </a:solidFill>
                <a:latin typeface="微软雅黑" pitchFamily="34" charset="0"/>
                <a:ea typeface="微软雅黑" pitchFamily="34" charset="-122"/>
                <a:cs typeface="微软雅黑" pitchFamily="34" charset="-120"/>
              </a:rPr>
              <a:t>中考专题突破</a:t>
            </a:r>
            <a:endParaRPr lang="en-US" altLang="zh-CN" sz="4400" dirty="0"/>
          </a:p>
        </p:txBody>
      </p:sp>
      <p:sp>
        <p:nvSpPr>
          <p:cNvPr id="4" name="C_1_BD#297f646ae.fixed?vcp=1&amp;color=0,0,0&amp;vtp=1&amp;vaab=1&amp;bbb=1">
            <a:extLst>
              <a:ext uri="{FF2B5EF4-FFF2-40B4-BE49-F238E27FC236}">
                <a16:creationId xmlns:a16="http://schemas.microsoft.com/office/drawing/2014/main" id="{9935B965-139A-A3BD-BE70-729F2FEDC5BC}"/>
              </a:ext>
            </a:extLst>
          </p:cNvPr>
          <p:cNvSpPr/>
          <p:nvPr/>
        </p:nvSpPr>
        <p:spPr>
          <a:xfrm>
            <a:off x="248551" y="3625040"/>
            <a:ext cx="11585448" cy="832104"/>
          </a:xfrm>
          <a:prstGeom prst="rect">
            <a:avLst/>
          </a:prstGeom>
          <a:noFill/>
          <a:ln/>
        </p:spPr>
        <p:txBody>
          <a:bodyPr wrap="none" lIns="0" tIns="0" rIns="0" bIns="0" rtlCol="0" anchor="ctr"/>
          <a:lstStyle/>
          <a:p>
            <a:pPr algn="ctr" latinLnBrk="1">
              <a:lnSpc>
                <a:spcPts val="5400"/>
              </a:lnSpc>
            </a:pPr>
            <a:r>
              <a:rPr lang="zh-CN" altLang="en-US" sz="4400" b="1" i="0" dirty="0">
                <a:solidFill>
                  <a:srgbClr val="000000"/>
                </a:solidFill>
                <a:latin typeface="微软雅黑" pitchFamily="34" charset="0"/>
                <a:ea typeface="微软雅黑" pitchFamily="34" charset="-122"/>
                <a:cs typeface="微软雅黑" pitchFamily="34" charset="-120"/>
              </a:rPr>
              <a:t>专题四 植物的生活</a:t>
            </a:r>
            <a:endParaRPr lang="en-US" altLang="zh-CN" sz="4400" dirty="0"/>
          </a:p>
        </p:txBody>
      </p:sp>
    </p:spTree>
  </p:cSld>
  <p:clrMapOvr>
    <a:masterClrMapping/>
  </p:clrMapOvr>
  <p:transition>
    <p:split dir="in"/>
  </p:transition>
</p:sld>
</file>

<file path=ppt/slides/slide20.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pic>
        <p:nvPicPr>
          <p:cNvPr id="2" name="QO_4_BD.25_2#3c1fa2783?htil=5&amp;vaa=1&amp;vcp=1&amp;vis=1&amp;pid=461689efc&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978262" y="694944"/>
            <a:ext cx="2820934" cy="218255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B_5_BD.26_1#45c82024e?htil=5&amp;vaa=1&amp;vcp=1&amp;vis=1&amp;pid=3c1fa2783&amp;color=0,0,0&amp;vtp=1&amp;vaab=1&amp;bt=1&amp;bbb=1&amp;hb=1&amp;hs=1"/>
          <p:cNvSpPr/>
          <p:nvPr/>
        </p:nvSpPr>
        <p:spPr>
          <a:xfrm>
            <a:off x="539496" y="557784"/>
            <a:ext cx="7982712"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）此模型模拟了花中</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的结构</a:t>
            </a:r>
            <a:r>
              <a:rPr lang="en-US" altLang="zh-CN" sz="2800" b="0" i="0">
                <a:solidFill>
                  <a:srgbClr val="000000"/>
                </a:solidFill>
                <a:latin typeface="Times New Roman" pitchFamily="34" charset="0"/>
                <a:ea typeface="SimSun" pitchFamily="34" charset="-122"/>
                <a:cs typeface="Times New Roman" pitchFamily="34" charset="-120"/>
              </a:rPr>
              <a:t>，其</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中</a:t>
            </a:r>
            <a:r>
              <a:rPr lang="en-US" altLang="zh-CN" sz="2800" b="0" i="0" dirty="0">
                <a:solidFill>
                  <a:srgbClr val="000000"/>
                </a:solidFill>
                <a:latin typeface="Times New Roman" pitchFamily="34" charset="0"/>
                <a:ea typeface="SimSun" pitchFamily="34" charset="-122"/>
                <a:cs typeface="Times New Roman" pitchFamily="34" charset="-120"/>
              </a:rPr>
              <a:t>“花生米</a:t>
            </a:r>
            <a:r>
              <a:rPr lang="en-US" altLang="zh-CN" sz="2800" b="0" i="0">
                <a:solidFill>
                  <a:srgbClr val="000000"/>
                </a:solidFill>
                <a:latin typeface="Times New Roman" pitchFamily="34" charset="0"/>
                <a:ea typeface="SimSun" pitchFamily="34" charset="-122"/>
                <a:cs typeface="Times New Roman" pitchFamily="34" charset="-120"/>
              </a:rPr>
              <a:t>”模拟</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4" name="QB_5_AN.1_1#45c82024e.blank?vaa=1&amp;vcp=1&amp;vis=1&amp;pid=3c1fa2783&amp;color=0,0,0&amp;vpa=8&amp;vtp=1&amp;vaab=1&amp;bbb=1"/>
          <p:cNvSpPr/>
          <p:nvPr/>
        </p:nvSpPr>
        <p:spPr>
          <a:xfrm>
            <a:off x="4283615" y="527685"/>
            <a:ext cx="20367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雌蕊和雄蕊</a:t>
            </a:r>
            <a:endParaRPr lang="en-US" altLang="zh-CN" sz="2800" dirty="0"/>
          </a:p>
        </p:txBody>
      </p:sp>
      <p:sp>
        <p:nvSpPr>
          <p:cNvPr id="5" name="QB_5_AN.2_1#45c82024e.blank?vaa=1&amp;vcp=1&amp;vis=1&amp;pid=3c1fa2783&amp;color=0,0,0&amp;vpa=9&amp;vtp=1&amp;vaab=1&amp;bbb=1"/>
          <p:cNvSpPr/>
          <p:nvPr/>
        </p:nvSpPr>
        <p:spPr>
          <a:xfrm>
            <a:off x="2997739" y="1103503"/>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花药</a:t>
            </a:r>
            <a:endParaRPr lang="en-US" altLang="zh-CN" sz="2800" dirty="0"/>
          </a:p>
        </p:txBody>
      </p:sp>
      <p:sp>
        <p:nvSpPr>
          <p:cNvPr id="6" name="QB_5_BD.29_1#747e95763?htil=5&amp;vaa=1&amp;vcp=1&amp;vis=1&amp;pid=3c1fa2783&amp;color=0,0,0&amp;vtp=1&amp;vaab=1&amp;bbb=1&amp;hb=1&amp;hs=1"/>
          <p:cNvSpPr/>
          <p:nvPr/>
        </p:nvSpPr>
        <p:spPr>
          <a:xfrm>
            <a:off x="539496" y="1731581"/>
            <a:ext cx="7982712" cy="11124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（2）当“吸管”伸长至乒乓球结构内时</a:t>
            </a:r>
            <a:r>
              <a:rPr lang="en-US" altLang="zh-CN" sz="2800" b="0" i="0">
                <a:solidFill>
                  <a:srgbClr val="000000"/>
                </a:solidFill>
                <a:latin typeface="Times New Roman" pitchFamily="34" charset="0"/>
                <a:ea typeface="SimSun" pitchFamily="34" charset="-122"/>
                <a:cs typeface="Times New Roman" pitchFamily="34" charset="-120"/>
              </a:rPr>
              <a:t>，其内的生殖</a:t>
            </a:r>
          </a:p>
          <a:p>
            <a:pPr latinLnBrk="1">
              <a:lnSpc>
                <a:spcPts val="4500"/>
              </a:lnSpc>
            </a:pPr>
            <a:r>
              <a:rPr lang="en-US" altLang="zh-CN" sz="2800" b="0" i="0">
                <a:solidFill>
                  <a:srgbClr val="000000"/>
                </a:solidFill>
                <a:latin typeface="Times New Roman" pitchFamily="34" charset="0"/>
                <a:ea typeface="SimSun" pitchFamily="34" charset="-122"/>
                <a:cs typeface="Times New Roman" pitchFamily="34" charset="-120"/>
              </a:rPr>
              <a:t>细胞会与</a:t>
            </a:r>
            <a:r>
              <a:rPr lang="en-US" altLang="zh-CN" sz="2800" b="0" i="0" dirty="0">
                <a:solidFill>
                  <a:srgbClr val="000000"/>
                </a:solidFill>
                <a:latin typeface="Times New Roman" pitchFamily="34" charset="0"/>
                <a:ea typeface="SimSun" pitchFamily="34" charset="-122"/>
                <a:cs typeface="Times New Roman" pitchFamily="34" charset="-120"/>
              </a:rPr>
              <a:t>“绿豆</a:t>
            </a:r>
            <a:r>
              <a:rPr lang="en-US" altLang="zh-CN" sz="2800" b="0" i="0">
                <a:solidFill>
                  <a:srgbClr val="000000"/>
                </a:solidFill>
                <a:latin typeface="Times New Roman" pitchFamily="34" charset="0"/>
                <a:ea typeface="SimSun" pitchFamily="34" charset="-122"/>
                <a:cs typeface="Times New Roman" pitchFamily="34" charset="-120"/>
              </a:rPr>
              <a:t>”模拟的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结合</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5_AN.3_1#747e95763.blank?vaa=1&amp;vcp=1&amp;vis=1&amp;pid=3c1fa2783&amp;color=0,0,0&amp;vpa=10&amp;vtp=1&amp;vaab=1&amp;bbb=1"/>
          <p:cNvSpPr/>
          <p:nvPr/>
        </p:nvSpPr>
        <p:spPr>
          <a:xfrm>
            <a:off x="4064540" y="2277300"/>
            <a:ext cx="13255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卵细胞</a:t>
            </a:r>
            <a:endParaRPr lang="en-US" altLang="zh-CN" sz="2800" dirty="0"/>
          </a:p>
        </p:txBody>
      </p:sp>
      <p:sp>
        <p:nvSpPr>
          <p:cNvPr id="8" name="QB_5_BD.31_1#b40ac7882?vaa=1&amp;vcp=1&amp;vis=1&amp;pid=3c1fa2783&amp;color=0,0,0&amp;vtp=1&amp;vaab=1&amp;bbb=1&amp;hs=1"/>
          <p:cNvSpPr/>
          <p:nvPr/>
        </p:nvSpPr>
        <p:spPr>
          <a:xfrm>
            <a:off x="539496" y="2907601"/>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000000"/>
                </a:solidFill>
                <a:latin typeface="Times New Roman" pitchFamily="34" charset="0"/>
                <a:ea typeface="SimSun" pitchFamily="34" charset="-122"/>
                <a:cs typeface="Times New Roman" pitchFamily="34" charset="-120"/>
              </a:rPr>
              <a:t>（3）樱桃的种子是由图中“乒乓球</a:t>
            </a:r>
            <a:r>
              <a:rPr lang="en-US" altLang="zh-CN" sz="2800" b="0" i="0">
                <a:solidFill>
                  <a:srgbClr val="000000"/>
                </a:solidFill>
                <a:latin typeface="Times New Roman" pitchFamily="34" charset="0"/>
                <a:ea typeface="SimSun" pitchFamily="34" charset="-122"/>
                <a:cs typeface="Times New Roman" pitchFamily="34" charset="-120"/>
              </a:rPr>
              <a:t>”模拟的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发育而来。</a:t>
            </a:r>
          </a:p>
          <a:p>
            <a:pPr marL="0" marR="0" lvl="0" indent="0" defTabSz="914400" rtl="0" eaLnBrk="1" fontAlgn="auto" latinLnBrk="1" hangingPunct="1">
              <a:lnSpc>
                <a:spcPts val="47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（4）你认为此模型还有哪些不足之处？</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___________________________</a:t>
            </a:r>
          </a:p>
          <a:p>
            <a:pPr marL="0" marR="0" lvl="0" indent="0" defTabSz="914400" rtl="0" eaLnBrk="1" fontAlgn="auto" latinLnBrk="1" hangingPunct="1">
              <a:lnSpc>
                <a:spcPts val="45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（写一项即可）。</a:t>
            </a:r>
            <a:endParaRPr lang="en-US" altLang="zh-CN" sz="2800" dirty="0"/>
          </a:p>
        </p:txBody>
      </p:sp>
      <p:sp>
        <p:nvSpPr>
          <p:cNvPr id="9" name="QB_5_AN.4_1#b40ac7882.blank?vaa=1&amp;vcp=1&amp;vis=1&amp;pid=3c1fa2783&amp;color=0,0,0&amp;vpa=11&amp;vtp=1&amp;vaab=1&amp;bbb=1"/>
          <p:cNvSpPr/>
          <p:nvPr/>
        </p:nvSpPr>
        <p:spPr>
          <a:xfrm>
            <a:off x="7087139" y="2877502"/>
            <a:ext cx="969963" cy="515557"/>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胚珠</a:t>
            </a:r>
            <a:endParaRPr lang="en-US" altLang="zh-CN" sz="2800" dirty="0"/>
          </a:p>
        </p:txBody>
      </p:sp>
      <p:sp>
        <p:nvSpPr>
          <p:cNvPr id="11" name="QB_5_AN.35_1#b40ac7882.blank?vaa=1&amp;vcp=1&amp;vis=1&amp;pid=3c1fa2783&amp;color=0,0,0&amp;vpa=12&amp;vtp=1&amp;vaab=1&amp;bbb=1&amp;hb=1"/>
          <p:cNvSpPr/>
          <p:nvPr/>
        </p:nvSpPr>
        <p:spPr>
          <a:xfrm>
            <a:off x="539496" y="3474402"/>
            <a:ext cx="11109960" cy="1117537"/>
          </a:xfrm>
          <a:prstGeom prst="rect">
            <a:avLst/>
          </a:prstGeom>
          <a:noFill/>
          <a:ln/>
        </p:spPr>
        <p:txBody>
          <a:bodyPr wrap="square" lIns="0" tIns="0" rIns="0" bIns="0" rtlCol="0" anchor="t"/>
          <a:lstStyle/>
          <a:p>
            <a:pPr latinLnBrk="1">
              <a:lnSpc>
                <a:spcPct val="138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雄蕊数量太少</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SimSun" pitchFamily="34" charset="-122"/>
                <a:cs typeface="Times New Roman" pitchFamily="34" charset="-120"/>
              </a:rPr>
              <a:t>未模拟花粉；未模拟柱头</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12" name="QB_5_AS.5_1#e6543844f?vaa=1&amp;vcp=1&amp;vis=1&amp;pid=3c1fa2783&amp;color=0,0,0&amp;vtp=1&amp;vaab=1&amp;bbb=1&amp;hb=1&amp;hs=1"/>
          <p:cNvSpPr/>
          <p:nvPr/>
        </p:nvSpPr>
        <p:spPr>
          <a:xfrm>
            <a:off x="539496" y="4685601"/>
            <a:ext cx="11109960" cy="1709357"/>
          </a:xfrm>
          <a:prstGeom prst="rect">
            <a:avLst/>
          </a:prstGeom>
          <a:noFill/>
          <a:ln/>
        </p:spPr>
        <p:txBody>
          <a:bodyPr wrap="none" lIns="0" tIns="0" rIns="0" bIns="0" rtlCol="0" anchor="t"/>
          <a:lstStyle/>
          <a:p>
            <a:pPr algn="l" latinLnBrk="1">
              <a:lnSpc>
                <a:spcPts val="47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雌蕊和雄蕊是花的主要结构</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它们与果实和种子的形成有密切</a:t>
            </a:r>
          </a:p>
          <a:p>
            <a:pPr latinLnBrk="1">
              <a:lnSpc>
                <a:spcPts val="4700"/>
              </a:lnSpc>
            </a:pPr>
            <a:r>
              <a:rPr lang="en-US" altLang="zh-CN" sz="2800" b="0" i="0">
                <a:solidFill>
                  <a:srgbClr val="FF0000"/>
                </a:solidFill>
                <a:latin typeface="Times New Roman" pitchFamily="34" charset="0"/>
                <a:ea typeface="楷体" pitchFamily="34" charset="-122"/>
                <a:cs typeface="Times New Roman" pitchFamily="34" charset="-120"/>
              </a:rPr>
              <a:t>关系</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雌蕊包括柱头</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花柱和子房</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雄蕊包括花药和花丝两部分</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花经</a:t>
            </a:r>
          </a:p>
          <a:p>
            <a:pPr latinLnBrk="1">
              <a:lnSpc>
                <a:spcPts val="4500"/>
              </a:lnSpc>
            </a:pPr>
            <a:r>
              <a:rPr lang="en-US" altLang="zh-CN" sz="2800" b="0" i="0">
                <a:solidFill>
                  <a:srgbClr val="FF0000"/>
                </a:solidFill>
                <a:latin typeface="Times New Roman" pitchFamily="34" charset="0"/>
                <a:ea typeface="楷体" pitchFamily="34" charset="-122"/>
                <a:cs typeface="Times New Roman" pitchFamily="34" charset="-120"/>
              </a:rPr>
              <a:t>过传粉</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受精过程后</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子房发育成果实</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胚珠发育成种子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wipe(left)">
                                      <p:cBhvr>
                                        <p:cTn id="7" dur="500"/>
                                        <p:tgtEl>
                                          <p:spTgt spid="1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wipe(left)">
                                      <p:cBhvr>
                                        <p:cTn id="10" dur="500"/>
                                        <p:tgtEl>
                                          <p:spTgt spid="1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wipe(left)">
                                      <p:cBhvr>
                                        <p:cTn id="13" dur="500"/>
                                        <p:tgtEl>
                                          <p:spTgt spid="1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wipe(left)">
                                      <p:cBhvr>
                                        <p:cTn id="16" dur="500"/>
                                        <p:tgtEl>
                                          <p:spTgt spid="1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wipe(left)">
                                      <p:cBhvr>
                                        <p:cTn id="21" dur="500"/>
                                        <p:tgtEl>
                                          <p:spTgt spid="4">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left)">
                                      <p:cBhvr>
                                        <p:cTn id="24" dur="500"/>
                                        <p:tgtEl>
                                          <p:spTgt spid="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bg/>
                                          </p:spTgt>
                                        </p:tgtEl>
                                        <p:attrNameLst>
                                          <p:attrName>style.visibility</p:attrName>
                                        </p:attrNameLst>
                                      </p:cBhvr>
                                      <p:to>
                                        <p:strVal val="visible"/>
                                      </p:to>
                                    </p:set>
                                    <p:animEffect transition="in" filter="wipe(left)">
                                      <p:cBhvr>
                                        <p:cTn id="29" dur="500"/>
                                        <p:tgtEl>
                                          <p:spTgt spid="5">
                                            <p:bg/>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wipe(left)">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wipe(left)">
                                      <p:cBhvr>
                                        <p:cTn id="37" dur="500"/>
                                        <p:tgtEl>
                                          <p:spTgt spid="7">
                                            <p:bg/>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wipe(left)">
                                      <p:cBhvr>
                                        <p:cTn id="40" dur="500"/>
                                        <p:tgtEl>
                                          <p:spTgt spid="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wipe(left)">
                                      <p:cBhvr>
                                        <p:cTn id="45" dur="500"/>
                                        <p:tgtEl>
                                          <p:spTgt spid="9">
                                            <p:bg/>
                                          </p:spTgt>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wipe(left)">
                                      <p:cBhvr>
                                        <p:cTn id="48" dur="500"/>
                                        <p:tgtEl>
                                          <p:spTgt spid="9">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1">
                                            <p:bg/>
                                          </p:spTgt>
                                        </p:tgtEl>
                                        <p:attrNameLst>
                                          <p:attrName>style.visibility</p:attrName>
                                        </p:attrNameLst>
                                      </p:cBhvr>
                                      <p:to>
                                        <p:strVal val="visible"/>
                                      </p:to>
                                    </p:set>
                                    <p:animEffect transition="in" filter="wipe(left)">
                                      <p:cBhvr>
                                        <p:cTn id="53" dur="500"/>
                                        <p:tgtEl>
                                          <p:spTgt spid="11">
                                            <p:bg/>
                                          </p:spTgt>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xEl>
                                              <p:pRg st="0" end="0"/>
                                            </p:txEl>
                                          </p:spTgt>
                                        </p:tgtEl>
                                        <p:attrNameLst>
                                          <p:attrName>style.visibility</p:attrName>
                                        </p:attrNameLst>
                                      </p:cBhvr>
                                      <p:to>
                                        <p:strVal val="visible"/>
                                      </p:to>
                                    </p:set>
                                    <p:animEffect transition="in" filter="wipe(left)">
                                      <p:cBhvr>
                                        <p:cTn id="5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7" grpId="0" build="p" animBg="1"/>
      <p:bldP spid="9" grpId="0" build="p" animBg="1"/>
      <p:bldP spid="11" grpId="0" build="p" animBg="1"/>
      <p:bldP spid="12"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C_3#65a8748c1.fixed?vcp=1&amp;pid=1d6e1f8af&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专题四</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植物的生活</a:t>
            </a:r>
            <a:endParaRPr lang="en-US" altLang="zh-CN" sz="4000" dirty="0"/>
          </a:p>
        </p:txBody>
      </p:sp>
      <p:sp>
        <p:nvSpPr>
          <p:cNvPr id="3" name="C_3_BD#65a8748c1.fixed?vcp=1&amp;pid=1d6e1f8af&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备考演练</a:t>
            </a:r>
            <a:endParaRPr lang="en-US" altLang="zh-CN" sz="4000" dirty="0"/>
          </a:p>
        </p:txBody>
      </p:sp>
    </p:spTree>
  </p:cSld>
  <p:clrMapOvr>
    <a:masterClrMapping/>
  </p:clrMapOvr>
  <p:transition>
    <p:split dir="in"/>
  </p:transition>
</p:sld>
</file>

<file path=ppt/slides/slide22.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C_4_BD#a5054d88e?vcp=1&amp;pid=65a8748c1&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题库训练</a:t>
            </a:r>
            <a:endParaRPr lang="en-US" altLang="zh-CN" sz="3200" dirty="0"/>
          </a:p>
        </p:txBody>
      </p:sp>
      <mc:AlternateContent xmlns:mc="http://schemas.openxmlformats.org/markup-compatibility/2006" xmlns:a14="http://schemas.microsoft.com/office/drawing/2010/main">
        <mc:Choice Requires="a14">
          <p:sp>
            <p:nvSpPr>
              <p:cNvPr id="3" name="QC_5_BD.36_1#da68dc165?vaa=1&amp;vcp=1&amp;vis=1&amp;pid=a5054d88e&amp;color=0,0,0&amp;vtp=1&amp;vaab=1&amp;bbb=1&amp;hb=1"/>
              <p:cNvSpPr/>
              <p:nvPr/>
            </p:nvSpPr>
            <p:spPr>
              <a:xfrm>
                <a:off x="539496" y="1267240"/>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一批豆子被虫蛀了，使发芽率由原来的</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95%</m:t>
                    </m:r>
                  </m:oMath>
                </a14:m>
                <a:r>
                  <a:rPr lang="en-US" altLang="zh-CN" sz="2800" b="0" i="0" dirty="0">
                    <a:solidFill>
                      <a:srgbClr val="000000"/>
                    </a:solidFill>
                    <a:latin typeface="Times New Roman" pitchFamily="34" charset="0"/>
                    <a:ea typeface="SimSun" pitchFamily="34" charset="-122"/>
                    <a:cs typeface="Times New Roman" pitchFamily="34" charset="-120"/>
                  </a:rPr>
                  <a:t>下降为</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45%</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。发芽率下降</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的主要原因是(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mc:Choice>
        <mc:Fallback xmlns="">
          <p:sp>
            <p:nvSpPr>
              <p:cNvPr id="3" name="QC_5_BD.36_1#da68dc165?vaa=1&amp;vcp=1&amp;vis=1&amp;pid=a5054d88e&amp;color=0,0,0&amp;vtp=1&amp;vaab=1&amp;bbb=1&amp;hb=1"/>
              <p:cNvSpPr>
                <a:spLocks noRot="1" noChangeAspect="1" noMove="1" noResize="1" noEditPoints="1" noAdjustHandles="1" noChangeArrowheads="1" noChangeShapeType="1" noTextEdit="1"/>
              </p:cNvSpPr>
              <p:nvPr/>
            </p:nvSpPr>
            <p:spPr>
              <a:xfrm>
                <a:off x="539496" y="1267240"/>
                <a:ext cx="11109960" cy="1201357"/>
              </a:xfrm>
              <a:prstGeom prst="rect">
                <a:avLst/>
              </a:prstGeom>
              <a:blipFill>
                <a:blip r:embed="rId3"/>
                <a:stretch>
                  <a:fillRect l="-1976" r="-165" b="-17766"/>
                </a:stretch>
              </a:blipFill>
              <a:ln/>
            </p:spPr>
            <p:txBody>
              <a:bodyPr/>
              <a:lstStyle/>
              <a:p>
                <a:r>
                  <a:rPr lang="zh-CN" altLang="en-US">
                    <a:noFill/>
                  </a:rPr>
                  <a:t> </a:t>
                </a:r>
              </a:p>
            </p:txBody>
          </p:sp>
        </mc:Fallback>
      </mc:AlternateContent>
      <p:sp>
        <p:nvSpPr>
          <p:cNvPr id="4" name="QC_5_AN.38_1#da68dc165.bracket?vaa=1&amp;vcp=1&amp;vis=1&amp;pid=a5054d88e&amp;color=0,0,0&amp;vpa=13&amp;vtp=1&amp;vaab=1"/>
          <p:cNvSpPr/>
          <p:nvPr/>
        </p:nvSpPr>
        <p:spPr>
          <a:xfrm>
            <a:off x="2950114" y="1901605"/>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D</a:t>
            </a:r>
            <a:endParaRPr lang="en-US" altLang="zh-CN" sz="2800" dirty="0"/>
          </a:p>
        </p:txBody>
      </p:sp>
      <p:sp>
        <p:nvSpPr>
          <p:cNvPr id="5" name="QC_5_BD.36_2#da68dc165.choices?vaa=1&amp;vcp=1&amp;vis=1&amp;pid=a5054d88e&amp;color=0,0,0&amp;vtp=1&amp;vaab=1&amp;bbb=1"/>
          <p:cNvSpPr/>
          <p:nvPr/>
        </p:nvSpPr>
        <p:spPr>
          <a:xfrm>
            <a:off x="539496" y="2542839"/>
            <a:ext cx="11109960" cy="553657"/>
          </a:xfrm>
          <a:prstGeom prst="rect">
            <a:avLst/>
          </a:prstGeom>
          <a:noFill/>
          <a:ln/>
        </p:spPr>
        <p:txBody>
          <a:bodyPr wrap="none" lIns="0" tIns="0" rIns="0" bIns="0" rtlCol="0" anchor="t"/>
          <a:lstStyle/>
          <a:p>
            <a:pPr latinLnBrk="1">
              <a:lnSpc>
                <a:spcPts val="4900"/>
              </a:lnSpc>
              <a:tabLst>
                <a:tab pos="2939415" algn="l"/>
                <a:tab pos="5840730" algn="l"/>
                <a:tab pos="8742045"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.虫咬伤了种皮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B.虫咬伤了果皮</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C.虫咬伤了胚乳</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.虫咬伤了胚</a:t>
            </a:r>
            <a:endParaRPr lang="en-US" altLang="zh-CN" sz="2800" dirty="0"/>
          </a:p>
        </p:txBody>
      </p:sp>
      <p:sp>
        <p:nvSpPr>
          <p:cNvPr id="6" name="QC_5_AS.1_1#da68dc165?vaa=1&amp;vcp=1&amp;vis=1&amp;pid=a5054d88e&amp;color=0,0,0&amp;vtp=1&amp;vaab=1&amp;bbb=1&amp;hb=1"/>
          <p:cNvSpPr/>
          <p:nvPr/>
        </p:nvSpPr>
        <p:spPr>
          <a:xfrm>
            <a:off x="539496" y="3172314"/>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种子萌发需满足自身条件</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即种子的胚是完整的</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活的</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且种</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子不在休眠期</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5_BD.39_1#cdf494cc1?sp=1&amp;vaa=1&amp;vcp=1&amp;vis=1&amp;pid=a5054d88e&amp;color=0,0,0&amp;vtp=1&amp;vaab=1&amp;bt=1&amp;bbb=1&amp;hb=1"/>
          <p:cNvSpPr/>
          <p:nvPr/>
        </p:nvSpPr>
        <p:spPr>
          <a:xfrm>
            <a:off x="539496" y="1086358"/>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（湖南益阳·模拟）花生不同生长期对几种无机盐的需求比例</a:t>
            </a:r>
            <a:r>
              <a:rPr lang="zh-CN" altLang="en-US" sz="2800" b="0" i="0" dirty="0">
                <a:solidFill>
                  <a:srgbClr val="000000"/>
                </a:solidFill>
                <a:latin typeface="Times New Roman" pitchFamily="34" charset="0"/>
                <a:ea typeface="SimSun" pitchFamily="34" charset="-122"/>
                <a:cs typeface="Times New Roman" pitchFamily="34" charset="-120"/>
              </a:rPr>
              <a:t>如下</a:t>
            </a:r>
            <a:r>
              <a:rPr lang="en-US" altLang="zh-CN" sz="2800" b="0" i="0" dirty="0" err="1">
                <a:solidFill>
                  <a:srgbClr val="000000"/>
                </a:solidFill>
                <a:latin typeface="Times New Roman" pitchFamily="34" charset="0"/>
                <a:ea typeface="SimSun" pitchFamily="34" charset="-122"/>
                <a:cs typeface="Times New Roman" pitchFamily="34" charset="-120"/>
              </a:rPr>
              <a:t>表所示。下列叙述错误的是</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21" name="QC_5_BD.39_2#cdf494cc1?colgroup=7,22&amp;vaa=1&amp;vcp=1&amp;vis=1&amp;pid=a5054d88e&amp;color=0,0,0&amp;vtp=1&amp;vaab=1&amp;bbb=1"/>
              <p:cNvGraphicFramePr>
                <a:graphicFrameLocks noGrp="1"/>
              </p:cNvGraphicFramePr>
              <p:nvPr>
                <p:extLst>
                  <p:ext uri="{D42A27DB-BD31-4B8C-83A1-F6EECF244321}">
                    <p14:modId xmlns:p14="http://schemas.microsoft.com/office/powerpoint/2010/main" val="1848568260"/>
                  </p:ext>
                </p:extLst>
              </p:nvPr>
            </p:nvGraphicFramePr>
            <p:xfrm>
              <a:off x="539496" y="2423287"/>
              <a:ext cx="11064240" cy="3326639"/>
            </p:xfrm>
            <a:graphic>
              <a:graphicData uri="http://schemas.openxmlformats.org/drawingml/2006/table">
                <a:tbl>
                  <a:tblPr/>
                  <a:tblGrid>
                    <a:gridCol w="2779776">
                      <a:extLst>
                        <a:ext uri="{9D8B030D-6E8A-4147-A177-3AD203B41FA5}">
                          <a16:colId xmlns:a16="http://schemas.microsoft.com/office/drawing/2014/main" val="20000"/>
                        </a:ext>
                      </a:extLst>
                    </a:gridCol>
                    <a:gridCol w="2761488">
                      <a:extLst>
                        <a:ext uri="{9D8B030D-6E8A-4147-A177-3AD203B41FA5}">
                          <a16:colId xmlns:a16="http://schemas.microsoft.com/office/drawing/2014/main" val="20001"/>
                        </a:ext>
                      </a:extLst>
                    </a:gridCol>
                    <a:gridCol w="2761488">
                      <a:extLst>
                        <a:ext uri="{9D8B030D-6E8A-4147-A177-3AD203B41FA5}">
                          <a16:colId xmlns:a16="http://schemas.microsoft.com/office/drawing/2014/main" val="20002"/>
                        </a:ext>
                      </a:extLst>
                    </a:gridCol>
                    <a:gridCol w="2761488">
                      <a:extLst>
                        <a:ext uri="{9D8B030D-6E8A-4147-A177-3AD203B41FA5}">
                          <a16:colId xmlns:a16="http://schemas.microsoft.com/office/drawing/2014/main" val="20003"/>
                        </a:ext>
                      </a:extLst>
                    </a:gridCol>
                  </a:tblGrid>
                  <a:tr h="50800">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生长期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几种无机盐需求量所占比例</a:t>
                          </a: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结果期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成熟期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Choice>
        <mc:Fallback xmlns="">
          <p:graphicFrame>
            <p:nvGraphicFramePr>
              <p:cNvPr id="21" name="QC_5_BD.39_2#cdf494cc1?colgroup=7,22&amp;vaa=1&amp;vcp=1&amp;vis=1&amp;pid=a5054d88e&amp;color=0,0,0&amp;vtp=1&amp;vaab=1&amp;bbb=1"/>
              <p:cNvGraphicFramePr>
                <a:graphicFrameLocks noGrp="1"/>
              </p:cNvGraphicFramePr>
              <p:nvPr>
                <p:extLst>
                  <p:ext uri="{D42A27DB-BD31-4B8C-83A1-F6EECF244321}">
                    <p14:modId xmlns:p14="http://schemas.microsoft.com/office/powerpoint/2010/main" val="1848568260"/>
                  </p:ext>
                </p:extLst>
              </p:nvPr>
            </p:nvGraphicFramePr>
            <p:xfrm>
              <a:off x="539496" y="2423287"/>
              <a:ext cx="11064240" cy="3326639"/>
            </p:xfrm>
            <a:graphic>
              <a:graphicData uri="http://schemas.openxmlformats.org/drawingml/2006/table">
                <a:tbl>
                  <a:tblPr/>
                  <a:tblGrid>
                    <a:gridCol w="2779776">
                      <a:extLst>
                        <a:ext uri="{9D8B030D-6E8A-4147-A177-3AD203B41FA5}">
                          <a16:colId xmlns:a16="http://schemas.microsoft.com/office/drawing/2014/main" val="20000"/>
                        </a:ext>
                      </a:extLst>
                    </a:gridCol>
                    <a:gridCol w="2761488">
                      <a:extLst>
                        <a:ext uri="{9D8B030D-6E8A-4147-A177-3AD203B41FA5}">
                          <a16:colId xmlns:a16="http://schemas.microsoft.com/office/drawing/2014/main" val="20001"/>
                        </a:ext>
                      </a:extLst>
                    </a:gridCol>
                    <a:gridCol w="2761488">
                      <a:extLst>
                        <a:ext uri="{9D8B030D-6E8A-4147-A177-3AD203B41FA5}">
                          <a16:colId xmlns:a16="http://schemas.microsoft.com/office/drawing/2014/main" val="20002"/>
                        </a:ext>
                      </a:extLst>
                    </a:gridCol>
                    <a:gridCol w="2761488">
                      <a:extLst>
                        <a:ext uri="{9D8B030D-6E8A-4147-A177-3AD203B41FA5}">
                          <a16:colId xmlns:a16="http://schemas.microsoft.com/office/drawing/2014/main" val="20003"/>
                        </a:ext>
                      </a:extLst>
                    </a:gridCol>
                  </a:tblGrid>
                  <a:tr h="475679">
                    <a:tc rowSpan="2">
                      <a:txBody>
                        <a:bodyPr/>
                        <a:lstStyle/>
                        <a:p>
                          <a:pPr algn="ctr" latinLnBrk="1" hangingPunct="0">
                            <a:lnSpc>
                              <a:spcPts val="4200"/>
                            </a:lnSpc>
                          </a:pPr>
                          <a:r>
                            <a:rPr lang="en-US" altLang="zh-CN" sz="2800" b="1" i="0" dirty="0">
                              <a:solidFill>
                                <a:srgbClr val="000000"/>
                              </a:solidFill>
                              <a:latin typeface="Times New Roman" pitchFamily="34" charset="0"/>
                              <a:ea typeface="SimSun" pitchFamily="34" charset="-122"/>
                              <a:cs typeface="Times New Roman" pitchFamily="34" charset="-120"/>
                            </a:rPr>
                            <a:t>生长期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33603" t="-14103" r="-147" b="-637179"/>
                          </a:stretch>
                        </a:blip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66484">
                    <a:tc vMerge="1">
                      <a:txBody>
                        <a:bodyPr/>
                        <a:lstStyle/>
                        <a:p>
                          <a:endParaRPr lang="zh-CN"/>
                        </a:p>
                      </a:txBody>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苗期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开花期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结果期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7111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成熟期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mc:Fallback>
      </mc:AlternateContent>
    </p:spTree>
  </p:cSld>
  <p:clrMapOvr>
    <a:masterClrMapping/>
  </p:clrMapOvr>
  <p:transition>
    <p:spli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9_3#cdf494cc1.choices?vaa=1&amp;vcp=1&amp;vis=1&amp;pid=a5054d88e&amp;color=0,0,0&amp;vtp=1&amp;vaab=1&amp;bbb=1">
            <a:extLst>
              <a:ext uri="{FF2B5EF4-FFF2-40B4-BE49-F238E27FC236}">
                <a16:creationId xmlns:a16="http://schemas.microsoft.com/office/drawing/2014/main" id="{8B4735C9-BAF6-82BA-467D-7A9CC11488EE}"/>
              </a:ext>
            </a:extLst>
          </p:cNvPr>
          <p:cNvSpPr/>
          <p:nvPr/>
        </p:nvSpPr>
        <p:spPr>
          <a:xfrm>
            <a:off x="539496" y="216252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A.施肥时浓度过高可能导致植物萎蔫</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.花生生长只需要氮、磷、钾三种无机盐</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.在花生结果期应加大氮、磷、钾的施肥量</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.花生不同生长期对同种无机盐的需求量不同</a:t>
            </a:r>
            <a:endParaRPr lang="en-US" altLang="zh-CN" sz="2800" dirty="0"/>
          </a:p>
        </p:txBody>
      </p:sp>
      <p:sp>
        <p:nvSpPr>
          <p:cNvPr id="3" name="QC_5_AN.40_1#cdf494cc1.bracket?vaa=1&amp;vcp=1&amp;vis=1&amp;pid=a5054d88e&amp;color=0,0,0&amp;vpa=14&amp;vtp=1&amp;vaab=1&amp;answeroption=B">
            <a:extLst>
              <a:ext uri="{FF2B5EF4-FFF2-40B4-BE49-F238E27FC236}">
                <a16:creationId xmlns:a16="http://schemas.microsoft.com/office/drawing/2014/main" id="{ADA92C8D-B3C9-7BA6-492F-2C7C5899043F}"/>
              </a:ext>
            </a:extLst>
          </p:cNvPr>
          <p:cNvSpPr txBox="1"/>
          <p:nvPr/>
        </p:nvSpPr>
        <p:spPr>
          <a:xfrm>
            <a:off x="412496" y="2866104"/>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extLst>
      <p:ext uri="{BB962C8B-B14F-4D97-AF65-F5344CB8AC3E}">
        <p14:creationId xmlns:p14="http://schemas.microsoft.com/office/powerpoint/2010/main" val="3286131022"/>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pic>
        <p:nvPicPr>
          <p:cNvPr id="2" name="QC_5_BD.41_1#63986e72a?htil=6&amp;vaa=1&amp;vcp=1&amp;vis=1&amp;pid=a5054d88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680221" y="1858613"/>
            <a:ext cx="2892448" cy="182251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41_2#63986e72a?htil=6&amp;sp=1&amp;vaa=1&amp;vcp=1&amp;vis=1&amp;pid=a5054d88e&amp;color=0,0,0&amp;vtp=1&amp;vaab=1&amp;bt=1&amp;bbb=1&amp;hb=1&amp;hs=1"/>
          <p:cNvSpPr/>
          <p:nvPr/>
        </p:nvSpPr>
        <p:spPr>
          <a:xfrm>
            <a:off x="539496" y="1871313"/>
            <a:ext cx="8065008"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zh-CN" altLang="en-US" sz="280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图为小明在仔细观察一朵花的形态结构后绘制</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的简图。若在开花前将此花套袋，则这朵花</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5_AN.43_1#63986e72a.bracket?vaa=1&amp;vcp=1&amp;vis=1&amp;pid=a5054d88e&amp;color=0,0,0&amp;vpa=15&amp;vtp=1&amp;vaab=1"/>
          <p:cNvSpPr/>
          <p:nvPr/>
        </p:nvSpPr>
        <p:spPr>
          <a:xfrm>
            <a:off x="7572914" y="2505678"/>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B</a:t>
            </a:r>
            <a:endParaRPr lang="en-US" altLang="zh-CN" sz="2800" dirty="0"/>
          </a:p>
        </p:txBody>
      </p:sp>
      <p:sp>
        <p:nvSpPr>
          <p:cNvPr id="5" name="QC_5_BD.41_3#63986e72a.choices?htil=6&amp;vaa=1&amp;vcp=1&amp;vis=1&amp;pid=a5054d88e&amp;color=0,0,0&amp;vtp=1&amp;vaab=1&amp;bbb=1&amp;hs=1"/>
          <p:cNvSpPr/>
          <p:nvPr/>
        </p:nvSpPr>
        <p:spPr>
          <a:xfrm>
            <a:off x="539496" y="3146520"/>
            <a:ext cx="8065008" cy="553657"/>
          </a:xfrm>
          <a:prstGeom prst="rect">
            <a:avLst/>
          </a:prstGeom>
          <a:noFill/>
          <a:ln/>
        </p:spPr>
        <p:txBody>
          <a:bodyPr wrap="none" lIns="0" tIns="0" rIns="0" bIns="0" rtlCol="0" anchor="t"/>
          <a:lstStyle/>
          <a:p>
            <a:pPr latinLnBrk="1">
              <a:lnSpc>
                <a:spcPts val="4900"/>
              </a:lnSpc>
              <a:tabLst>
                <a:tab pos="1822577" algn="l"/>
                <a:tab pos="3962654" algn="l"/>
                <a:tab pos="6102731"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.会结果</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B.不会结果</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C.不会开花</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.不会凋落</a:t>
            </a:r>
            <a:endParaRPr lang="en-US" altLang="zh-CN" sz="2800" dirty="0"/>
          </a:p>
        </p:txBody>
      </p:sp>
      <p:sp>
        <p:nvSpPr>
          <p:cNvPr id="6" name="QC_5_AS.1_1#63986e72a?htil=6&amp;vaa=1&amp;vcp=1&amp;vis=1&amp;pid=a5054d88e&amp;color=0,0,0&amp;vtp=1&amp;vaab=1&amp;bbb=1&amp;hb=1&amp;hs=1"/>
          <p:cNvSpPr/>
          <p:nvPr/>
        </p:nvSpPr>
        <p:spPr>
          <a:xfrm>
            <a:off x="539995" y="3773265"/>
            <a:ext cx="11112011"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据图可知该花属于雌花</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若开花前进行套袋处理</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则不能完成</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传粉和受精</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不能形成果实</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wipe(left)">
                                      <p:cBhvr>
                                        <p:cTn id="18" dur="500"/>
                                        <p:tgtEl>
                                          <p:spTgt spid="4">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pic>
        <p:nvPicPr>
          <p:cNvPr id="2" name="QC_5_BD.44_1#dc220d56c?htil=7&amp;vaa=1&amp;vcp=1&amp;vis=1&amp;pid=a5054d88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703073" y="572690"/>
            <a:ext cx="2445481" cy="2334025"/>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44_2#dc220d56c?htil=7&amp;sp=1&amp;vaa=1&amp;vcp=1&amp;vis=1&amp;pid=a5054d88e&amp;color=0,0,0&amp;vtp=1&amp;vaab=1&amp;bt=1&amp;bbb=1&amp;hb=1&amp;hs=1"/>
          <p:cNvSpPr/>
          <p:nvPr/>
        </p:nvSpPr>
        <p:spPr>
          <a:xfrm>
            <a:off x="539496" y="554400"/>
            <a:ext cx="7571232" cy="2842832"/>
          </a:xfrm>
          <a:prstGeom prst="rect">
            <a:avLst/>
          </a:prstGeom>
          <a:noFill/>
          <a:ln/>
        </p:spPr>
        <p:txBody>
          <a:bodyPr wrap="none" lIns="0" tIns="0" rIns="0" bIns="0" rtlCol="0" anchor="t"/>
          <a:lstStyle/>
          <a:p>
            <a:pPr algn="l" latinLnBrk="1">
              <a:lnSpc>
                <a:spcPts val="4600"/>
              </a:lnSpc>
            </a:pPr>
            <a:r>
              <a:rPr lang="en-US" altLang="zh-CN" sz="2800" b="1" i="0" dirty="0">
                <a:solidFill>
                  <a:srgbClr val="000000"/>
                </a:solidFill>
                <a:latin typeface="Times New Roman" pitchFamily="34" charset="0"/>
                <a:ea typeface="SimSun" pitchFamily="34" charset="-122"/>
                <a:cs typeface="Times New Roman" pitchFamily="34" charset="-120"/>
              </a:rPr>
              <a:t>4.创新题·实验创新思路 </a:t>
            </a:r>
            <a:r>
              <a:rPr lang="en-US" altLang="zh-CN" sz="2800" b="0" i="0" dirty="0" err="1">
                <a:solidFill>
                  <a:srgbClr val="000000"/>
                </a:solidFill>
                <a:latin typeface="Times New Roman" pitchFamily="34" charset="0"/>
                <a:ea typeface="SimSun" pitchFamily="34" charset="-122"/>
                <a:cs typeface="Times New Roman" pitchFamily="34" charset="-120"/>
              </a:rPr>
              <a:t>把一条刚摘下的果树枝</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4600"/>
              </a:lnSpc>
            </a:pPr>
            <a:r>
              <a:rPr lang="en-US" altLang="zh-CN" sz="2800" b="0" i="0" dirty="0" err="1">
                <a:solidFill>
                  <a:srgbClr val="000000"/>
                </a:solidFill>
                <a:latin typeface="Times New Roman" pitchFamily="34" charset="0"/>
                <a:ea typeface="SimSun" pitchFamily="34" charset="-122"/>
                <a:cs typeface="Times New Roman" pitchFamily="34" charset="-120"/>
              </a:rPr>
              <a:t>装在小瓶中，如</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a:solidFill>
                  <a:srgbClr val="000000"/>
                </a:solidFill>
                <a:latin typeface="Times New Roman" pitchFamily="34" charset="0"/>
                <a:ea typeface="SimSun" pitchFamily="34" charset="-122"/>
                <a:cs typeface="Times New Roman" pitchFamily="34" charset="-120"/>
              </a:rPr>
              <a:t>图所示，用弹簧秤测得重为5</a:t>
            </a:r>
          </a:p>
          <a:p>
            <a:pPr latinLnBrk="1">
              <a:lnSpc>
                <a:spcPts val="4600"/>
              </a:lnSpc>
            </a:pPr>
            <a:r>
              <a:rPr lang="en-US" altLang="zh-CN" sz="2800" b="0" i="0" dirty="0" err="1">
                <a:solidFill>
                  <a:srgbClr val="000000"/>
                </a:solidFill>
                <a:latin typeface="Times New Roman" pitchFamily="34" charset="0"/>
                <a:ea typeface="SimSun" pitchFamily="34" charset="-122"/>
                <a:cs typeface="Times New Roman" pitchFamily="34" charset="-120"/>
              </a:rPr>
              <a:t>牛（力学单位</a:t>
            </a:r>
            <a:r>
              <a:rPr lang="en-US" altLang="zh-CN" sz="2800" b="0" i="0" dirty="0">
                <a:solidFill>
                  <a:srgbClr val="000000"/>
                </a:solidFill>
                <a:latin typeface="Times New Roman" pitchFamily="34" charset="0"/>
                <a:ea typeface="SimSun" pitchFamily="34" charset="-122"/>
                <a:cs typeface="Times New Roman" pitchFamily="34" charset="-120"/>
              </a:rPr>
              <a:t>），光照6小时后，测得重为4.8牛；</a:t>
            </a:r>
          </a:p>
          <a:p>
            <a:pPr latinLnBrk="1">
              <a:lnSpc>
                <a:spcPts val="4600"/>
              </a:lnSpc>
            </a:pPr>
            <a:r>
              <a:rPr lang="en-US" altLang="zh-CN" sz="2800" b="0" i="0" dirty="0" err="1">
                <a:solidFill>
                  <a:srgbClr val="000000"/>
                </a:solidFill>
                <a:latin typeface="Times New Roman" pitchFamily="34" charset="0"/>
                <a:ea typeface="SimSun" pitchFamily="34" charset="-122"/>
                <a:cs typeface="Times New Roman" pitchFamily="34" charset="-120"/>
              </a:rPr>
              <a:t>若单独测枝条的质量则稍有增加。导致以上结果</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400"/>
              </a:lnSpc>
            </a:pPr>
            <a:r>
              <a:rPr lang="en-US" altLang="zh-CN" sz="2800" b="0" i="0" dirty="0" err="1">
                <a:solidFill>
                  <a:srgbClr val="000000"/>
                </a:solidFill>
                <a:latin typeface="Times New Roman" pitchFamily="34" charset="0"/>
                <a:ea typeface="SimSun" pitchFamily="34" charset="-122"/>
                <a:cs typeface="Times New Roman" pitchFamily="34" charset="-120"/>
              </a:rPr>
              <a:t>的主要原因分别是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p>
        </p:txBody>
      </p:sp>
      <p:sp>
        <p:nvSpPr>
          <p:cNvPr id="4" name="QC_5_AN.46_1#dc220d56c.bracket?vaa=1&amp;vcp=1&amp;vis=1&amp;pid=a5054d88e&amp;color=0,0,0&amp;vpa=16&amp;vtp=1&amp;vaab=1"/>
          <p:cNvSpPr/>
          <p:nvPr/>
        </p:nvSpPr>
        <p:spPr>
          <a:xfrm>
            <a:off x="3661315" y="2878246"/>
            <a:ext cx="515938" cy="520192"/>
          </a:xfrm>
          <a:prstGeom prst="rect">
            <a:avLst/>
          </a:prstGeom>
          <a:noFill/>
          <a:ln/>
        </p:spPr>
        <p:txBody>
          <a:bodyPr wrap="none" lIns="0" tIns="0" rIns="0" bIns="0" rtlCol="0" anchor="t"/>
          <a:lstStyle/>
          <a:p>
            <a:pPr algn="ctr" latinLnBrk="1">
              <a:lnSpc>
                <a:spcPts val="45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5_BD.44_3#dc220d56c.choices?htil=7&amp;vaa=1&amp;vcp=1&amp;vis=1&amp;pid=a5054d88e&amp;color=0,0,0&amp;vtp=1&amp;vaab=1&amp;bbb=1&amp;hs=1"/>
          <p:cNvSpPr/>
          <p:nvPr/>
        </p:nvSpPr>
        <p:spPr>
          <a:xfrm>
            <a:off x="539995" y="3434760"/>
            <a:ext cx="11112011" cy="1090232"/>
          </a:xfrm>
          <a:prstGeom prst="rect">
            <a:avLst/>
          </a:prstGeom>
          <a:noFill/>
          <a:ln/>
        </p:spPr>
        <p:txBody>
          <a:bodyPr wrap="none" lIns="0" tIns="0" rIns="0" bIns="0" rtlCol="0" anchor="t"/>
          <a:lstStyle/>
          <a:p>
            <a:pPr latinLnBrk="1">
              <a:lnSpc>
                <a:spcPts val="4600"/>
              </a:lnSpc>
              <a:tabLst>
                <a:tab pos="3861816" algn="l"/>
              </a:tabLst>
            </a:pPr>
            <a:r>
              <a:rPr lang="en-US" altLang="zh-CN" sz="2800" b="0" i="0" dirty="0">
                <a:solidFill>
                  <a:srgbClr val="000000"/>
                </a:solidFill>
                <a:latin typeface="Times New Roman" pitchFamily="34" charset="0"/>
                <a:ea typeface="SimSun" pitchFamily="34" charset="-122"/>
                <a:cs typeface="Times New Roman" pitchFamily="34" charset="-120"/>
              </a:rPr>
              <a:t>A</a:t>
            </a:r>
            <a:r>
              <a:rPr lang="en-US" altLang="zh-CN" sz="2800" b="0" i="0">
                <a:solidFill>
                  <a:srgbClr val="000000"/>
                </a:solidFill>
                <a:latin typeface="Times New Roman" pitchFamily="34" charset="0"/>
                <a:ea typeface="SimSun" pitchFamily="34" charset="-122"/>
                <a:cs typeface="Times New Roman" pitchFamily="34" charset="-120"/>
              </a:rPr>
              <a:t>.蒸腾作用和光合作用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.运输作用和光合作用</a:t>
            </a:r>
            <a:endParaRPr lang="en-US" altLang="zh-CN" sz="2800" dirty="0"/>
          </a:p>
          <a:p>
            <a:pPr latinLnBrk="1">
              <a:lnSpc>
                <a:spcPts val="4400"/>
              </a:lnSpc>
              <a:tabLst>
                <a:tab pos="3861816" algn="l"/>
              </a:tabLst>
            </a:pPr>
            <a:r>
              <a:rPr lang="en-US" altLang="zh-CN" sz="2800" b="0" i="0">
                <a:solidFill>
                  <a:srgbClr val="000000"/>
                </a:solidFill>
                <a:latin typeface="Times New Roman" pitchFamily="34" charset="0"/>
                <a:ea typeface="SimSun" pitchFamily="34" charset="-122"/>
                <a:cs typeface="Times New Roman" pitchFamily="34" charset="-120"/>
              </a:rPr>
              <a:t>C.呼吸作用和蒸腾作用</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.光合作用和蒸腾作用</a:t>
            </a:r>
            <a:endParaRPr lang="en-US" altLang="zh-CN" sz="2800" dirty="0"/>
          </a:p>
        </p:txBody>
      </p:sp>
      <p:sp>
        <p:nvSpPr>
          <p:cNvPr id="6" name="QC_5_AS.1_1#dc220d56c?vaa=1&amp;vcp=1&amp;vis=1&amp;pid=a5054d88e&amp;color=0,0,0&amp;vtp=1&amp;vaab=1&amp;bbb=1&amp;hb=1&amp;hs=1"/>
          <p:cNvSpPr/>
          <p:nvPr/>
        </p:nvSpPr>
        <p:spPr>
          <a:xfrm>
            <a:off x="539496" y="4585634"/>
            <a:ext cx="11109960" cy="1674432"/>
          </a:xfrm>
          <a:prstGeom prst="rect">
            <a:avLst/>
          </a:prstGeom>
          <a:noFill/>
          <a:ln/>
        </p:spPr>
        <p:txBody>
          <a:bodyPr wrap="none" lIns="0" tIns="0" rIns="0" bIns="0" rtlCol="0" anchor="t"/>
          <a:lstStyle/>
          <a:p>
            <a:pPr algn="l"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光照条件下</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植物蒸腾作用旺盛</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植物吸收的水分主要以水蒸</a:t>
            </a:r>
          </a:p>
          <a:p>
            <a:pPr latinLnBrk="1">
              <a:lnSpc>
                <a:spcPts val="4600"/>
              </a:lnSpc>
            </a:pPr>
            <a:r>
              <a:rPr lang="en-US" altLang="zh-CN" sz="2800" b="0" i="0">
                <a:solidFill>
                  <a:srgbClr val="FF0000"/>
                </a:solidFill>
                <a:latin typeface="Times New Roman" pitchFamily="34" charset="0"/>
                <a:ea typeface="楷体" pitchFamily="34" charset="-122"/>
                <a:cs typeface="Times New Roman" pitchFamily="34" charset="-120"/>
              </a:rPr>
              <a:t>气形式散失到大气中</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导致装置重量由</a:t>
            </a:r>
            <a:r>
              <a:rPr lang="en-US" altLang="zh-CN" sz="2800" b="0" i="0" dirty="0">
                <a:solidFill>
                  <a:srgbClr val="FF0000"/>
                </a:solidFill>
                <a:latin typeface="Times New Roman" pitchFamily="34" charset="0"/>
                <a:ea typeface="SimSun" pitchFamily="34" charset="-122"/>
                <a:cs typeface="Times New Roman" pitchFamily="34" charset="-120"/>
              </a:rPr>
              <a:t>5</a:t>
            </a:r>
            <a:r>
              <a:rPr lang="en-US" altLang="zh-CN" sz="2800" b="0" i="0" dirty="0">
                <a:solidFill>
                  <a:srgbClr val="FF0000"/>
                </a:solidFill>
                <a:latin typeface="Times New Roman" pitchFamily="34" charset="0"/>
                <a:ea typeface="楷体" pitchFamily="34" charset="-122"/>
                <a:cs typeface="Times New Roman" pitchFamily="34" charset="-120"/>
              </a:rPr>
              <a:t>牛减轻至</a:t>
            </a:r>
            <a:r>
              <a:rPr lang="en-US" altLang="zh-CN" sz="2800" b="0" i="0" dirty="0">
                <a:solidFill>
                  <a:srgbClr val="FF0000"/>
                </a:solidFill>
                <a:latin typeface="Times New Roman" pitchFamily="34" charset="0"/>
                <a:ea typeface="SimSun" pitchFamily="34" charset="-122"/>
                <a:cs typeface="Times New Roman" pitchFamily="34" charset="-120"/>
              </a:rPr>
              <a:t>4.8</a:t>
            </a:r>
            <a:r>
              <a:rPr lang="en-US" altLang="zh-CN" sz="2800" b="0" i="0" dirty="0">
                <a:solidFill>
                  <a:srgbClr val="FF0000"/>
                </a:solidFill>
                <a:latin typeface="Times New Roman" pitchFamily="34" charset="0"/>
                <a:ea typeface="楷体" pitchFamily="34" charset="-122"/>
                <a:cs typeface="Times New Roman" pitchFamily="34" charset="-120"/>
              </a:rPr>
              <a:t>牛</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单独测得枝条</a:t>
            </a:r>
          </a:p>
          <a:p>
            <a:pPr latinLnBrk="1">
              <a:lnSpc>
                <a:spcPts val="4400"/>
              </a:lnSpc>
            </a:pPr>
            <a:r>
              <a:rPr lang="en-US" altLang="zh-CN" sz="2800" b="0" i="0">
                <a:solidFill>
                  <a:srgbClr val="FF0000"/>
                </a:solidFill>
                <a:latin typeface="Times New Roman" pitchFamily="34" charset="0"/>
                <a:ea typeface="楷体" pitchFamily="34" charset="-122"/>
                <a:cs typeface="Times New Roman" pitchFamily="34" charset="-120"/>
              </a:rPr>
              <a:t>的重量稍有增加</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原因是植物进行光合作用制造了有机物</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left)">
                                      <p:cBhvr>
                                        <p:cTn id="13" dur="500"/>
                                        <p:tgtEl>
                                          <p:spTgt spid="6">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left)">
                                      <p:cBhvr>
                                        <p:cTn id="16" dur="500"/>
                                        <p:tgtEl>
                                          <p:spTgt spid="6">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wipe(left)">
                                      <p:cBhvr>
                                        <p:cTn id="21" dur="500"/>
                                        <p:tgtEl>
                                          <p:spTgt spid="4">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wipe(left)">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5_BD.47_1#2e412c8e7?vaa=1&amp;vcp=1&amp;vis=1&amp;pid=a5054d88e&amp;color=0,0,0&amp;vtp=1&amp;vaab=1&amp;bt=1&amp;bbb=1&amp;hb=1"/>
          <p:cNvSpPr/>
          <p:nvPr/>
        </p:nvSpPr>
        <p:spPr>
          <a:xfrm>
            <a:off x="539496" y="1074642"/>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5.</a:t>
            </a:r>
            <a:r>
              <a:rPr lang="en-US" altLang="zh-CN" sz="2800" b="0" i="0" dirty="0">
                <a:solidFill>
                  <a:srgbClr val="000000"/>
                </a:solidFill>
                <a:latin typeface="Times New Roman" pitchFamily="34" charset="0"/>
                <a:ea typeface="SimSun" pitchFamily="34" charset="-122"/>
                <a:cs typeface="Times New Roman" pitchFamily="34" charset="-120"/>
              </a:rPr>
              <a:t>（江苏无锡·中考）将装有萌发种子的密闭玻璃瓶置于温暖黑</a:t>
            </a:r>
            <a:r>
              <a:rPr lang="zh-CN" altLang="en-US" sz="2800" b="0" i="0" dirty="0">
                <a:solidFill>
                  <a:srgbClr val="000000"/>
                </a:solidFill>
                <a:latin typeface="Times New Roman" pitchFamily="34" charset="0"/>
                <a:ea typeface="SimSun" pitchFamily="34" charset="-122"/>
                <a:cs typeface="Times New Roman" pitchFamily="34" charset="-120"/>
              </a:rPr>
              <a:t>暗处</a:t>
            </a:r>
            <a:r>
              <a:rPr lang="en-US" altLang="zh-CN" sz="2800" b="0" i="0" dirty="0">
                <a:solidFill>
                  <a:srgbClr val="000000"/>
                </a:solidFill>
                <a:latin typeface="Times New Roman" pitchFamily="34" charset="0"/>
                <a:ea typeface="SimSun" pitchFamily="34" charset="-122"/>
                <a:cs typeface="Times New Roman" pitchFamily="34" charset="-120"/>
              </a:rPr>
              <a:t>12小时，下列曲线能合理反映出瓶内二氧化碳含量随时间变化的</a:t>
            </a:r>
            <a:r>
              <a:rPr lang="zh-CN" altLang="en-US" sz="2800" b="0" i="0" dirty="0">
                <a:solidFill>
                  <a:srgbClr val="000000"/>
                </a:solidFill>
                <a:latin typeface="Times New Roman" pitchFamily="34" charset="0"/>
                <a:ea typeface="SimSun"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3" name="QC_5_AN.49_1#2e412c8e7.bracket?vaa=1&amp;vcp=1&amp;vis=1&amp;pid=a5054d88e&amp;color=0,0,0&amp;vpa=17&amp;vtp=1&amp;vaab=1"/>
          <p:cNvSpPr/>
          <p:nvPr/>
        </p:nvSpPr>
        <p:spPr>
          <a:xfrm>
            <a:off x="10377373" y="1750199"/>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4" name="QC_5_BD.47_2#2e412c8e7.choices?vaa=1&amp;vcp=1&amp;vis=1&amp;pid=a5054d88e&amp;color=0,0,0&amp;vtp=1&amp;vaab=1&amp;bbb=1"/>
          <p:cNvSpPr/>
          <p:nvPr/>
        </p:nvSpPr>
        <p:spPr>
          <a:xfrm>
            <a:off x="539496" y="2925286"/>
            <a:ext cx="11109960" cy="1633284"/>
          </a:xfrm>
          <a:prstGeom prst="rect">
            <a:avLst/>
          </a:prstGeom>
          <a:noFill/>
          <a:ln/>
        </p:spPr>
        <p:txBody>
          <a:bodyPr wrap="none" lIns="0" tIns="0" rIns="0" bIns="0" rtlCol="0" anchor="t"/>
          <a:lstStyle/>
          <a:p>
            <a:pPr latinLnBrk="1">
              <a:lnSpc>
                <a:spcPts val="14600"/>
              </a:lnSpc>
              <a:tabLst>
                <a:tab pos="2821940" algn="l"/>
                <a:tab pos="5605780" algn="l"/>
                <a:tab pos="8453120" algn="l"/>
              </a:tabLst>
            </a:pPr>
            <a:r>
              <a:rPr lang="en-US" altLang="zh-CN" sz="2800" b="0" i="0">
                <a:solidFill>
                  <a:srgbClr val="000000"/>
                </a:solidFill>
                <a:latin typeface="Times New Roman" pitchFamily="34" charset="0"/>
                <a:ea typeface="SimSun" pitchFamily="34" charset="-122"/>
                <a:cs typeface="Times New Roman" pitchFamily="34" charset="-120"/>
              </a:rPr>
              <a:t>A.</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8150" b="0" i="0" kern="0" spc="-99900">
                <a:solidFill>
                  <a:srgbClr val="FFFFFF"/>
                </a:solidFill>
                <a:latin typeface="Times New Roman" pitchFamily="34" charset="0"/>
                <a:ea typeface="SimSun" pitchFamily="34" charset="-122"/>
                <a:cs typeface="Times New Roman" pitchFamily="34" charset="-120"/>
              </a:rPr>
              <a:t> </a:t>
            </a:r>
            <a:r>
              <a:rPr lang="en-US" altLang="zh-CN" sz="900" b="0" i="0" kern="0">
                <a:solidFill>
                  <a:srgbClr val="FFFFFF"/>
                </a:solidFill>
                <a:latin typeface="SimSun" panose="02010600030101010101" pitchFamily="2" charset="-122"/>
                <a:ea typeface="SimSun" pitchFamily="34" charset="-122"/>
                <a:cs typeface="Times New Roman" pitchFamily="34" charset="-120"/>
              </a:rPr>
              <a:t>                                       </a:t>
            </a:r>
            <a:endParaRPr lang="en-US" altLang="zh-CN" sz="900" dirty="0">
              <a:latin typeface="SimSun" panose="02010600030101010101" pitchFamily="2" charset="-122"/>
            </a:endParaRPr>
          </a:p>
        </p:txBody>
      </p:sp>
      <p:pic>
        <p:nvPicPr>
          <p:cNvPr id="5" name="QC_5_BD.47_2#2e412c8e7.choice_image?vaa=1&amp;vcp=1&amp;vis=1&amp;pid=a5054d88e&amp;color=0,0,0&amp;tib=255,255,255&amp;iip=1&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06177" y="2461813"/>
            <a:ext cx="2737976" cy="210342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C_5_BD.47_2#2e412c8e7.choice_image?vaa=1&amp;vcp=1&amp;vis=1&amp;pid=a5054d88e&amp;color=0,0,0&amp;tib=255,255,255&amp;iip=2&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095485" y="2452747"/>
            <a:ext cx="2737975" cy="211249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7" name="QC_5_BD.47_2#2e412c8e7.choice_image?vaa=1&amp;vcp=1&amp;vis=1&amp;pid=a5054d88e&amp;color=0,0,0&amp;tib=255,255,255&amp;iip=3&amp;vtp=1&amp;vaab=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74175" y="2608481"/>
            <a:ext cx="2656378" cy="19567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8" name="QC_5_BD.47_2#2e412c8e7.choice_image?vaa=1&amp;vcp=1&amp;vis=1&amp;pid=a5054d88e&amp;color=0,0,0&amp;tib=255,255,255&amp;iip=4&amp;vtp=1&amp;vaab=1" descr="preencoded.png"/>
          <p:cNvPicPr>
            <a:picLocks noChangeAspect="1"/>
          </p:cNvPicPr>
          <p:nvPr/>
        </p:nvPicPr>
        <p:blipFill rotWithShape="1">
          <a:blip r:embed="rId6">
            <a:clrChange>
              <a:clrFrom>
                <a:srgbClr val="FFFFFF"/>
              </a:clrFrom>
              <a:clrTo>
                <a:srgbClr val="FFFFFF">
                  <a:alpha val="0"/>
                </a:srgbClr>
              </a:clrTo>
            </a:clrChange>
          </a:blip>
          <a:srcRect l="25332"/>
          <a:stretch>
            <a:fillRect/>
          </a:stretch>
        </p:blipFill>
        <p:spPr>
          <a:xfrm>
            <a:off x="9771268" y="2539208"/>
            <a:ext cx="2062143" cy="2026029"/>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9" name="QC_5_AS.1_1#2e412c8e7?vaa=1&amp;vcp=1&amp;vis=1&amp;pid=a5054d88e&amp;color=0,0,0&amp;vtp=1&amp;vaab=1&amp;bbb=1&amp;hb=1"/>
          <p:cNvSpPr/>
          <p:nvPr/>
        </p:nvSpPr>
        <p:spPr>
          <a:xfrm>
            <a:off x="539496" y="4569619"/>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萌发的种子在温暖黑暗处会进行呼吸作用产生二氧化碳</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所以</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瓶内的二氧化碳的含量会逐渐增加</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wipe(left)">
                                      <p:cBhvr>
                                        <p:cTn id="13" dur="500"/>
                                        <p:tgtEl>
                                          <p:spTgt spid="9">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bg/>
                                          </p:spTgt>
                                        </p:tgtEl>
                                        <p:attrNameLst>
                                          <p:attrName>style.visibility</p:attrName>
                                        </p:attrNameLst>
                                      </p:cBhvr>
                                      <p:to>
                                        <p:strVal val="visible"/>
                                      </p:to>
                                    </p:set>
                                    <p:animEffect transition="in" filter="wipe(left)">
                                      <p:cBhvr>
                                        <p:cTn id="18" dur="500"/>
                                        <p:tgtEl>
                                          <p:spTgt spid="3">
                                            <p:bg/>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wipe(left)">
                                      <p:cBhvr>
                                        <p:cTn id="2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9"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pic>
        <p:nvPicPr>
          <p:cNvPr id="2" name="QO_5_BD.50_1#679595c64?htil=8&amp;vaa=1&amp;vcp=1&amp;vis=1&amp;pid=a5054d88e&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829687" y="572690"/>
            <a:ext cx="2237851" cy="216156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50_2#679595c64?htil=8&amp;sp=1&amp;vaa=1&amp;vcp=1&amp;vis=1&amp;pid=a5054d88e&amp;color=0,0,0&amp;vtp=1&amp;vaab=1&amp;bt=1&amp;bbb=1&amp;hb=1&amp;hs=1"/>
          <p:cNvSpPr/>
          <p:nvPr/>
        </p:nvSpPr>
        <p:spPr>
          <a:xfrm>
            <a:off x="539496" y="554400"/>
            <a:ext cx="7754112" cy="2889830"/>
          </a:xfrm>
          <a:prstGeom prst="rect">
            <a:avLst/>
          </a:prstGeom>
          <a:noFill/>
          <a:ln/>
        </p:spPr>
        <p:txBody>
          <a:bodyPr wrap="square" lIns="0" tIns="0" rIns="0" bIns="0" rtlCol="0" anchor="t">
            <a:spAutoFit/>
          </a:bodyPr>
          <a:lstStyle/>
          <a:p>
            <a:pPr algn="l" latinLnBrk="1">
              <a:lnSpc>
                <a:spcPts val="4600"/>
              </a:lnSpc>
            </a:pPr>
            <a:r>
              <a:rPr lang="en-US" altLang="zh-CN" sz="2800" b="1" i="0" dirty="0">
                <a:solidFill>
                  <a:srgbClr val="000000"/>
                </a:solidFill>
                <a:latin typeface="Times New Roman" pitchFamily="34" charset="0"/>
                <a:ea typeface="SimSun" pitchFamily="34" charset="-122"/>
                <a:cs typeface="Times New Roman" pitchFamily="34" charset="-120"/>
              </a:rPr>
              <a:t>6.</a:t>
            </a:r>
            <a:r>
              <a:rPr lang="en-US" altLang="zh-CN" sz="2800" b="0" i="0" dirty="0">
                <a:solidFill>
                  <a:srgbClr val="000000"/>
                </a:solidFill>
                <a:latin typeface="Times New Roman" pitchFamily="34" charset="0"/>
                <a:ea typeface="SimSun" pitchFamily="34" charset="-122"/>
                <a:cs typeface="Times New Roman" pitchFamily="34" charset="-120"/>
              </a:rPr>
              <a:t>（广西北部湾·中考）2020年是我国全面</a:t>
            </a:r>
            <a:r>
              <a:rPr lang="zh-CN" altLang="en-US" sz="2800" b="0" i="0" dirty="0">
                <a:solidFill>
                  <a:srgbClr val="000000"/>
                </a:solidFill>
                <a:latin typeface="Times New Roman" pitchFamily="34" charset="0"/>
                <a:ea typeface="SimSun" pitchFamily="34" charset="-122"/>
                <a:cs typeface="Times New Roman" pitchFamily="34" charset="-120"/>
              </a:rPr>
              <a:t>脱贫</a:t>
            </a:r>
            <a:r>
              <a:rPr lang="en-US" altLang="zh-CN" sz="2800" b="0" i="0" dirty="0" err="1">
                <a:solidFill>
                  <a:srgbClr val="000000"/>
                </a:solidFill>
                <a:latin typeface="Times New Roman" pitchFamily="34" charset="0"/>
                <a:ea typeface="SimSun" pitchFamily="34" charset="-122"/>
                <a:cs typeface="Times New Roman" pitchFamily="34" charset="-120"/>
              </a:rPr>
              <a:t>攻坚的收官之年，为了帮助农户提高农作物</a:t>
            </a:r>
            <a:r>
              <a:rPr lang="zh-CN" altLang="en-US" sz="2800" b="0" i="0" dirty="0">
                <a:solidFill>
                  <a:srgbClr val="000000"/>
                </a:solidFill>
                <a:latin typeface="Times New Roman" pitchFamily="34" charset="0"/>
                <a:ea typeface="SimSun" pitchFamily="34" charset="-122"/>
                <a:cs typeface="Times New Roman" pitchFamily="34" charset="-120"/>
              </a:rPr>
              <a:t>的品</a:t>
            </a:r>
            <a:r>
              <a:rPr lang="en-US" altLang="zh-CN" sz="2800" b="0" i="0" dirty="0" err="1">
                <a:solidFill>
                  <a:srgbClr val="000000"/>
                </a:solidFill>
                <a:latin typeface="Times New Roman" pitchFamily="34" charset="0"/>
                <a:ea typeface="SimSun" pitchFamily="34" charset="-122"/>
                <a:cs typeface="Times New Roman" pitchFamily="34" charset="-120"/>
              </a:rPr>
              <a:t>质和产量，农技专家进行了相关研究及指导</a:t>
            </a:r>
            <a:r>
              <a:rPr lang="zh-CN" altLang="en-US" sz="2800" b="0" i="0" dirty="0">
                <a:solidFill>
                  <a:srgbClr val="000000"/>
                </a:solidFill>
                <a:latin typeface="Times New Roman" pitchFamily="34" charset="0"/>
                <a:ea typeface="SimSun" pitchFamily="34" charset="-122"/>
                <a:cs typeface="Times New Roman" pitchFamily="34" charset="-120"/>
              </a:rPr>
              <a:t>。右</a:t>
            </a:r>
            <a:r>
              <a:rPr lang="en-US" altLang="zh-CN" sz="2800" b="0" i="0" dirty="0" err="1">
                <a:solidFill>
                  <a:srgbClr val="000000"/>
                </a:solidFill>
                <a:latin typeface="Times New Roman" pitchFamily="34" charset="0"/>
                <a:ea typeface="SimSun" pitchFamily="34" charset="-122"/>
                <a:cs typeface="Times New Roman" pitchFamily="34" charset="-120"/>
              </a:rPr>
              <a:t>图A、B、C表示某植株叶片中三个不同的生</a:t>
            </a:r>
            <a:r>
              <a:rPr lang="zh-CN" altLang="en-US" sz="2800" b="0" i="0" dirty="0">
                <a:solidFill>
                  <a:srgbClr val="000000"/>
                </a:solidFill>
                <a:latin typeface="Times New Roman" pitchFamily="34" charset="0"/>
                <a:ea typeface="SimSun" pitchFamily="34" charset="-122"/>
                <a:cs typeface="Times New Roman" pitchFamily="34" charset="-120"/>
              </a:rPr>
              <a:t>理过</a:t>
            </a:r>
            <a:r>
              <a:rPr lang="en-US" altLang="zh-CN" sz="2800" b="0" i="0" dirty="0" err="1">
                <a:solidFill>
                  <a:srgbClr val="000000"/>
                </a:solidFill>
                <a:latin typeface="Times New Roman" pitchFamily="34" charset="0"/>
                <a:ea typeface="SimSun" pitchFamily="34" charset="-122"/>
                <a:cs typeface="Times New Roman" pitchFamily="34" charset="-120"/>
              </a:rPr>
              <a:t>程。请回答下列问题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p:sp>
        <p:nvSpPr>
          <p:cNvPr id="4" name="QB_6_BD.51_1#1d78fedc8?htil=8&amp;vaa=1&amp;vcp=1&amp;vis=1&amp;pid=679595c64&amp;color=0,0,0&amp;vtp=1&amp;vaab=1&amp;bbb=1&amp;hb=1&amp;hs=1"/>
          <p:cNvSpPr/>
          <p:nvPr/>
        </p:nvSpPr>
        <p:spPr>
          <a:xfrm>
            <a:off x="539995" y="3440031"/>
            <a:ext cx="11112011" cy="1674432"/>
          </a:xfrm>
          <a:prstGeom prst="rect">
            <a:avLst/>
          </a:prstGeom>
          <a:noFill/>
          <a:ln/>
        </p:spPr>
        <p:txBody>
          <a:bodyPr wrap="none" lIns="0" tIns="0" rIns="0" bIns="0" rtlCol="0" anchor="t"/>
          <a:lstStyle/>
          <a:p>
            <a:pPr algn="l" latinLnBrk="1">
              <a:lnSpc>
                <a:spcPts val="4600"/>
              </a:lnSpc>
            </a:pPr>
            <a:r>
              <a:rPr lang="en-US" altLang="zh-CN" sz="2800" b="0" i="0" dirty="0">
                <a:solidFill>
                  <a:srgbClr val="000000"/>
                </a:solidFill>
                <a:latin typeface="Times New Roman" pitchFamily="34" charset="0"/>
                <a:ea typeface="SimSun" pitchFamily="34" charset="-122"/>
                <a:cs typeface="Times New Roman" pitchFamily="34" charset="-120"/>
              </a:rPr>
              <a:t>（1）农作物栽种过程中，需要合理施肥。</a:t>
            </a:r>
            <a:r>
              <a:rPr lang="en-US" altLang="zh-CN" sz="2800" b="0" i="0">
                <a:solidFill>
                  <a:srgbClr val="000000"/>
                </a:solidFill>
                <a:latin typeface="Times New Roman" pitchFamily="34" charset="0"/>
                <a:ea typeface="SimSun" pitchFamily="34" charset="-122"/>
                <a:cs typeface="Times New Roman" pitchFamily="34" charset="-120"/>
              </a:rPr>
              <a:t>农技专家建议多施用农家肥，</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以提供植株生长所需的</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填“无机盐”或“有机物</a:t>
            </a:r>
            <a:r>
              <a:rPr lang="en-US" altLang="zh-CN" sz="2800" b="0" i="0">
                <a:solidFill>
                  <a:srgbClr val="000000"/>
                </a:solidFill>
                <a:latin typeface="Times New Roman" pitchFamily="34" charset="0"/>
                <a:ea typeface="SimSun" pitchFamily="34" charset="-122"/>
                <a:cs typeface="Times New Roman" pitchFamily="34" charset="-120"/>
              </a:rPr>
              <a:t>”），在提高产</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量的同时可减少对环境的污染</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6_AN.1_1#1d78fedc8.blank?vaa=1&amp;vcp=1&amp;vis=1&amp;pid=679595c64&amp;color=0,0,0&amp;vpa=18&amp;vtp=1&amp;vaab=1&amp;bbb=1"/>
          <p:cNvSpPr/>
          <p:nvPr/>
        </p:nvSpPr>
        <p:spPr>
          <a:xfrm>
            <a:off x="4106313" y="3994259"/>
            <a:ext cx="1325563" cy="506032"/>
          </a:xfrm>
          <a:prstGeom prst="rect">
            <a:avLst/>
          </a:prstGeom>
          <a:noFill/>
          <a:ln/>
        </p:spPr>
        <p:txBody>
          <a:bodyPr wrap="none" lIns="0" tIns="0" rIns="0" bIns="0" rtlCol="0" anchor="t"/>
          <a:lstStyle/>
          <a:p>
            <a:pPr algn="ctr" latinLnBrk="1">
              <a:lnSpc>
                <a:spcPts val="4400"/>
              </a:lnSpc>
            </a:pPr>
            <a:r>
              <a:rPr lang="en-US" altLang="zh-CN" sz="2800" b="0" i="0">
                <a:solidFill>
                  <a:srgbClr val="FF0000"/>
                </a:solidFill>
                <a:latin typeface="Times New Roman" pitchFamily="34" charset="0"/>
                <a:ea typeface="SimSun" pitchFamily="34" charset="-122"/>
                <a:cs typeface="Times New Roman" pitchFamily="34" charset="-120"/>
              </a:rPr>
              <a:t>无机盐</a:t>
            </a:r>
            <a:endParaRPr lang="en-US" altLang="zh-CN" sz="2800" dirty="0"/>
          </a:p>
        </p:txBody>
      </p:sp>
      <p:sp>
        <p:nvSpPr>
          <p:cNvPr id="6" name="QB_6_BD.53_1#0f5130fbe?vaa=1&amp;vcp=1&amp;vis=1&amp;pid=679595c64&amp;color=0,0,0&amp;vtp=1&amp;vaab=1&amp;bbb=1&amp;hb=1&amp;hs=1"/>
          <p:cNvSpPr/>
          <p:nvPr/>
        </p:nvSpPr>
        <p:spPr>
          <a:xfrm>
            <a:off x="539496" y="5179931"/>
            <a:ext cx="11109960" cy="1090232"/>
          </a:xfrm>
          <a:prstGeom prst="rect">
            <a:avLst/>
          </a:prstGeom>
          <a:noFill/>
          <a:ln/>
        </p:spPr>
        <p:txBody>
          <a:bodyPr wrap="none" lIns="0" tIns="0" rIns="0" bIns="0" rtlCol="0" anchor="t"/>
          <a:lstStyle/>
          <a:p>
            <a:pPr algn="l" latinLnBrk="1">
              <a:lnSpc>
                <a:spcPts val="4600"/>
              </a:lnSpc>
            </a:pPr>
            <a:r>
              <a:rPr lang="en-US" altLang="zh-CN" sz="2800" b="0" i="0" dirty="0">
                <a:solidFill>
                  <a:srgbClr val="000000"/>
                </a:solidFill>
                <a:latin typeface="Times New Roman" pitchFamily="34" charset="0"/>
                <a:ea typeface="SimSun" pitchFamily="34" charset="-122"/>
                <a:cs typeface="Times New Roman" pitchFamily="34" charset="-120"/>
              </a:rPr>
              <a:t>（2）图中</a:t>
            </a:r>
            <a:r>
              <a:rPr lang="en-US" altLang="zh-CN" sz="2800" b="0" i="0">
                <a:solidFill>
                  <a:srgbClr val="000000"/>
                </a:solidFill>
                <a:latin typeface="Times New Roman" pitchFamily="34" charset="0"/>
                <a:ea typeface="SimSun" pitchFamily="34" charset="-122"/>
                <a:cs typeface="Times New Roman" pitchFamily="34" charset="-120"/>
              </a:rPr>
              <a:t>B过程表示农作物的</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作用</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A过程进行的场所是</a:t>
            </a:r>
            <a:r>
              <a:rPr lang="en-US" altLang="zh-CN" sz="2800" i="0">
                <a:solidFill>
                  <a:srgbClr val="000000"/>
                </a:solidFill>
                <a:latin typeface="SimSun" pitchFamily="34" charset="0"/>
                <a:ea typeface="SimSun" pitchFamily="34" charset="-122"/>
                <a:cs typeface="SimSun" pitchFamily="34" charset="-120"/>
              </a:rPr>
              <a:t>______</a:t>
            </a:r>
          </a:p>
          <a:p>
            <a:pPr latinLnBrk="1">
              <a:lnSpc>
                <a:spcPts val="4400"/>
              </a:lnSpc>
            </a:pP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7" name="QB_6_AN.54_1#0f5130fbe.blank?vaa=1&amp;vcp=1&amp;vis=1&amp;pid=679595c64&amp;color=0,0,0&amp;vpa=19&amp;vtp=1&amp;vaab=1&amp;bbb=1"/>
          <p:cNvSpPr/>
          <p:nvPr/>
        </p:nvSpPr>
        <p:spPr>
          <a:xfrm>
            <a:off x="5231352" y="5149959"/>
            <a:ext cx="969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呼吸</a:t>
            </a:r>
            <a:endParaRPr lang="en-US" altLang="zh-CN" sz="2800" dirty="0"/>
          </a:p>
        </p:txBody>
      </p:sp>
      <p:sp>
        <p:nvSpPr>
          <p:cNvPr id="8" name="QB_6_AN.55_1#0f5130fbe.blank?vaa=1&amp;vcp=1&amp;vis=1&amp;pid=679595c64&amp;color=0,0,0&amp;vpa=20&amp;vtp=1&amp;vaab=1&amp;bbb=1&amp;hb=1"/>
          <p:cNvSpPr/>
          <p:nvPr/>
        </p:nvSpPr>
        <p:spPr>
          <a:xfrm>
            <a:off x="539496" y="5149959"/>
            <a:ext cx="11109960" cy="1095058"/>
          </a:xfrm>
          <a:prstGeom prst="rect">
            <a:avLst/>
          </a:prstGeom>
          <a:noFill/>
          <a:ln/>
        </p:spPr>
        <p:txBody>
          <a:bodyPr wrap="square" lIns="0" tIns="0" rIns="0" bIns="0" rtlCol="0" anchor="t"/>
          <a:lstStyle/>
          <a:p>
            <a:pPr latinLnBrk="1">
              <a:lnSpc>
                <a:spcPct val="135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叶绿体</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P spid="8"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B_6_BD.56_1#63cb0301a?vaa=1&amp;vcp=1&amp;vis=1&amp;pid=679595c64&amp;color=0,0,0&amp;vtp=1&amp;vaab=1&amp;bt=1&amp;bbb=1&amp;hb=1"/>
          <p:cNvSpPr/>
          <p:nvPr/>
        </p:nvSpPr>
        <p:spPr>
          <a:xfrm>
            <a:off x="539496" y="122631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（3）在农业生产中移栽幼苗时，尽量选择阴雨天</a:t>
            </a:r>
            <a:r>
              <a:rPr lang="en-US" altLang="zh-CN" sz="2800" b="0" i="0">
                <a:solidFill>
                  <a:srgbClr val="000000"/>
                </a:solidFill>
                <a:latin typeface="Times New Roman" pitchFamily="34" charset="0"/>
                <a:ea typeface="SimSun" pitchFamily="34" charset="-122"/>
                <a:cs typeface="Times New Roman" pitchFamily="34" charset="-120"/>
              </a:rPr>
              <a:t>，这是为了减弱</a:t>
            </a:r>
            <a:r>
              <a:rPr lang="en-US" altLang="zh-CN" sz="2800" i="0">
                <a:solidFill>
                  <a:srgbClr val="000000"/>
                </a:solidFill>
                <a:latin typeface="SimSun" pitchFamily="34" charset="0"/>
                <a:ea typeface="SimSun" pitchFamily="34" charset="-122"/>
                <a:cs typeface="SimSun" pitchFamily="34" charset="-120"/>
              </a:rPr>
              <a:t>_____</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作用</a:t>
            </a:r>
            <a:r>
              <a:rPr lang="en-US" altLang="zh-CN" sz="2800" b="0" i="0" dirty="0">
                <a:solidFill>
                  <a:srgbClr val="000000"/>
                </a:solidFill>
                <a:latin typeface="Times New Roman" pitchFamily="34" charset="0"/>
                <a:ea typeface="SimSun" pitchFamily="34" charset="-122"/>
                <a:cs typeface="Times New Roman" pitchFamily="34" charset="-120"/>
              </a:rPr>
              <a:t>，从而提高移栽幼苗的成活率。</a:t>
            </a:r>
            <a:endParaRPr lang="en-US" altLang="zh-CN" sz="2800" dirty="0"/>
          </a:p>
        </p:txBody>
      </p:sp>
      <p:sp>
        <p:nvSpPr>
          <p:cNvPr id="3" name="QB_6_AN.57_1#63cb0301a.blank?vaa=1&amp;vcp=1&amp;vis=1&amp;pid=679595c64&amp;color=0,0,0&amp;vpa=21&amp;vtp=1&amp;vaab=1&amp;bbb=1"/>
          <p:cNvSpPr/>
          <p:nvPr/>
        </p:nvSpPr>
        <p:spPr>
          <a:xfrm>
            <a:off x="10595514" y="1195832"/>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蒸腾</a:t>
            </a:r>
            <a:endParaRPr lang="en-US" altLang="zh-CN" sz="2800" dirty="0"/>
          </a:p>
        </p:txBody>
      </p:sp>
      <p:pic>
        <p:nvPicPr>
          <p:cNvPr id="4" name="QO_5_BD.56_2#63cb0301a?vaa=1&amp;vcp=1&amp;vis=1&amp;pid=679595c6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71416" y="2555113"/>
            <a:ext cx="3255264" cy="31089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3#461689efc.fixed?vcp=1&amp;pid=1d6e1f8af&amp;color=0,0,0&amp;vtp=1&amp;vaab=1&amp;bbb=1"/>
          <p:cNvSpPr/>
          <p:nvPr/>
        </p:nvSpPr>
        <p:spPr>
          <a:xfrm>
            <a:off x="320040" y="2679192"/>
            <a:ext cx="11521440"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000000"/>
                </a:solidFill>
                <a:latin typeface="微软雅黑" pitchFamily="34" charset="0"/>
                <a:ea typeface="微软雅黑" pitchFamily="34" charset="-122"/>
                <a:cs typeface="微软雅黑" pitchFamily="34" charset="-120"/>
              </a:rPr>
              <a:t>专题四</a:t>
            </a:r>
            <a:r>
              <a:rPr lang="en-US" altLang="zh-CN" sz="4000" b="1" i="0" dirty="0">
                <a:solidFill>
                  <a:srgbClr val="000000"/>
                </a:solidFill>
                <a:latin typeface="SimSun" pitchFamily="34" charset="0"/>
                <a:ea typeface="SimSun" pitchFamily="34" charset="-122"/>
                <a:cs typeface="SimSun" pitchFamily="34" charset="-120"/>
              </a:rPr>
              <a:t> </a:t>
            </a:r>
            <a:r>
              <a:rPr lang="en-US" altLang="zh-CN" sz="4000" b="1" i="0" dirty="0">
                <a:solidFill>
                  <a:srgbClr val="000000"/>
                </a:solidFill>
                <a:latin typeface="微软雅黑" pitchFamily="34" charset="0"/>
                <a:ea typeface="微软雅黑" pitchFamily="34" charset="-122"/>
                <a:cs typeface="微软雅黑" pitchFamily="34" charset="-120"/>
              </a:rPr>
              <a:t>植物的生活</a:t>
            </a:r>
            <a:endParaRPr lang="en-US" altLang="zh-CN" sz="4000" dirty="0"/>
          </a:p>
        </p:txBody>
      </p:sp>
      <p:sp>
        <p:nvSpPr>
          <p:cNvPr id="3" name="C_3_BD#461689efc.fixed?vcp=1&amp;pid=1d6e1f8af&amp;color=86,186,157&amp;vtp=1&amp;vaab=1&amp;bbb=1"/>
          <p:cNvSpPr/>
          <p:nvPr/>
        </p:nvSpPr>
        <p:spPr>
          <a:xfrm>
            <a:off x="2267712" y="3419856"/>
            <a:ext cx="7644384" cy="713232"/>
          </a:xfrm>
          <a:prstGeom prst="rect">
            <a:avLst/>
          </a:prstGeom>
          <a:noFill/>
          <a:ln/>
        </p:spPr>
        <p:txBody>
          <a:bodyPr wrap="none" lIns="0" tIns="0" rIns="0" bIns="0" rtlCol="0" anchor="ctr"/>
          <a:lstStyle/>
          <a:p>
            <a:pPr algn="ctr" latinLnBrk="1">
              <a:lnSpc>
                <a:spcPts val="5000"/>
              </a:lnSpc>
            </a:pPr>
            <a:r>
              <a:rPr lang="en-US" altLang="zh-CN" sz="4000" b="1" i="0" dirty="0">
                <a:solidFill>
                  <a:srgbClr val="56BA9D"/>
                </a:solidFill>
                <a:latin typeface="微软雅黑" pitchFamily="34" charset="0"/>
                <a:ea typeface="微软雅黑" pitchFamily="34" charset="-122"/>
                <a:cs typeface="微软雅黑" pitchFamily="34" charset="-120"/>
              </a:rPr>
              <a:t>典题精析</a:t>
            </a:r>
            <a:endParaRPr lang="en-US" altLang="zh-CN" sz="4000" dirty="0"/>
          </a:p>
        </p:txBody>
      </p:sp>
    </p:spTree>
  </p:cSld>
  <p:clrMapOvr>
    <a:masterClrMapping/>
  </p:clrMapOvr>
  <p:transition>
    <p:split dir="in"/>
  </p:transition>
</p:sld>
</file>

<file path=ppt/slides/slide30.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B_6_BD.58_1#38107a34f?sp=1&amp;vaa=1&amp;vcp=1&amp;vis=1&amp;pid=679595c64&amp;color=0,0,0&amp;vtp=1&amp;vaab=1&amp;bt=1&amp;bbb=1&amp;hb=1"/>
          <p:cNvSpPr/>
          <p:nvPr/>
        </p:nvSpPr>
        <p:spPr>
          <a:xfrm>
            <a:off x="539496" y="554400"/>
            <a:ext cx="11109960" cy="272218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（4）为了探究湿度对光合作用的影响</a:t>
            </a:r>
            <a:r>
              <a:rPr lang="en-US" altLang="zh-CN" sz="2800" b="0" i="0">
                <a:solidFill>
                  <a:srgbClr val="000000"/>
                </a:solidFill>
                <a:latin typeface="Times New Roman" pitchFamily="34" charset="0"/>
                <a:ea typeface="SimSun" pitchFamily="34" charset="-122"/>
                <a:cs typeface="Times New Roman" pitchFamily="34" charset="-120"/>
              </a:rPr>
              <a:t>，农技专家在大棚中将生长状态</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一致的植株平均分成</a:t>
            </a:r>
            <a:r>
              <a:rPr lang="en-US" altLang="zh-CN" sz="2800" b="0" i="0" dirty="0">
                <a:solidFill>
                  <a:srgbClr val="000000"/>
                </a:solidFill>
                <a:latin typeface="Times New Roman" pitchFamily="34" charset="0"/>
                <a:ea typeface="SimSun" pitchFamily="34" charset="-122"/>
                <a:cs typeface="Times New Roman" pitchFamily="34" charset="-120"/>
              </a:rPr>
              <a:t>3组，置于相对湿度不同的环境中</a:t>
            </a:r>
            <a:r>
              <a:rPr lang="en-US" altLang="zh-CN" sz="2800" b="0" i="0">
                <a:solidFill>
                  <a:srgbClr val="000000"/>
                </a:solidFill>
                <a:latin typeface="Times New Roman" pitchFamily="34" charset="0"/>
                <a:ea typeface="SimSun" pitchFamily="34" charset="-122"/>
                <a:cs typeface="Times New Roman" pitchFamily="34" charset="-120"/>
              </a:rPr>
              <a:t>，其他条件相同</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且适宜</a:t>
            </a:r>
            <a:r>
              <a:rPr lang="en-US" altLang="zh-CN" sz="2800" b="0" i="0" dirty="0">
                <a:solidFill>
                  <a:srgbClr val="000000"/>
                </a:solidFill>
                <a:latin typeface="Times New Roman" pitchFamily="34" charset="0"/>
                <a:ea typeface="SimSun" pitchFamily="34" charset="-122"/>
                <a:cs typeface="Times New Roman" pitchFamily="34" charset="-120"/>
              </a:rPr>
              <a:t>，每天中午12：30测定各组植株二氧化碳的吸收量</a:t>
            </a:r>
            <a:r>
              <a:rPr lang="en-US" altLang="zh-CN" sz="2800" b="0" i="0">
                <a:solidFill>
                  <a:srgbClr val="000000"/>
                </a:solidFill>
                <a:latin typeface="Times New Roman" pitchFamily="34" charset="0"/>
                <a:ea typeface="SimSun" pitchFamily="34" charset="-122"/>
                <a:cs typeface="Times New Roman" pitchFamily="34" charset="-120"/>
              </a:rPr>
              <a:t>，确定其光合</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作用速率</a:t>
            </a:r>
            <a:r>
              <a:rPr lang="en-US" altLang="zh-CN" sz="2800" b="0" i="0" dirty="0">
                <a:solidFill>
                  <a:srgbClr val="000000"/>
                </a:solidFill>
                <a:latin typeface="Times New Roman" pitchFamily="34" charset="0"/>
                <a:ea typeface="SimSun" pitchFamily="34" charset="-122"/>
                <a:cs typeface="Times New Roman" pitchFamily="34" charset="-120"/>
              </a:rPr>
              <a:t>（用“二氧化碳吸收量的相对值”表示</a:t>
            </a:r>
            <a:r>
              <a:rPr lang="en-US" altLang="zh-CN" sz="2800" b="0" i="0">
                <a:solidFill>
                  <a:srgbClr val="000000"/>
                </a:solidFill>
                <a:latin typeface="Times New Roman" pitchFamily="34" charset="0"/>
                <a:ea typeface="SimSun" pitchFamily="34" charset="-122"/>
                <a:cs typeface="Times New Roman" pitchFamily="34" charset="-120"/>
              </a:rPr>
              <a:t>）。实验处理及结果如下</a:t>
            </a:r>
          </a:p>
          <a:p>
            <a:pPr latinLnBrk="1">
              <a:lnSpc>
                <a:spcPts val="4200"/>
              </a:lnSpc>
            </a:pPr>
            <a:r>
              <a:rPr lang="en-US" altLang="zh-CN" sz="2800" b="0" i="0">
                <a:solidFill>
                  <a:srgbClr val="000000"/>
                </a:solidFill>
                <a:latin typeface="Times New Roman" pitchFamily="34" charset="0"/>
                <a:ea typeface="SimSun" pitchFamily="34" charset="-122"/>
                <a:cs typeface="Times New Roman" pitchFamily="34" charset="-120"/>
              </a:rPr>
              <a:t>表所示</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graphicFrame>
        <p:nvGraphicFramePr>
          <p:cNvPr id="27" name="QB_6_BD.58_2#38107a34f?colgroup=12,5,5,5&amp;vaa=1&amp;vcp=1&amp;vis=1&amp;pid=679595c64&amp;color=0,0,0&amp;vtp=1&amp;vaab=1&amp;bbb=1"/>
          <p:cNvGraphicFramePr>
            <a:graphicFrameLocks noGrp="1"/>
          </p:cNvGraphicFramePr>
          <p:nvPr>
            <p:extLst>
              <p:ext uri="{D42A27DB-BD31-4B8C-83A1-F6EECF244321}">
                <p14:modId xmlns:p14="http://schemas.microsoft.com/office/powerpoint/2010/main" val="2631513144"/>
              </p:ext>
            </p:extLst>
          </p:nvPr>
        </p:nvGraphicFramePr>
        <p:xfrm>
          <a:off x="539496" y="3370244"/>
          <a:ext cx="11055096" cy="1681734"/>
        </p:xfrm>
        <a:graphic>
          <a:graphicData uri="http://schemas.openxmlformats.org/drawingml/2006/table">
            <a:tbl>
              <a:tblPr/>
              <a:tblGrid>
                <a:gridCol w="2075688">
                  <a:extLst>
                    <a:ext uri="{9D8B030D-6E8A-4147-A177-3AD203B41FA5}">
                      <a16:colId xmlns:a16="http://schemas.microsoft.com/office/drawing/2014/main" val="20000"/>
                    </a:ext>
                  </a:extLst>
                </a:gridCol>
                <a:gridCol w="2752344">
                  <a:extLst>
                    <a:ext uri="{9D8B030D-6E8A-4147-A177-3AD203B41FA5}">
                      <a16:colId xmlns:a16="http://schemas.microsoft.com/office/drawing/2014/main" val="20001"/>
                    </a:ext>
                  </a:extLst>
                </a:gridCol>
                <a:gridCol w="2075688">
                  <a:extLst>
                    <a:ext uri="{9D8B030D-6E8A-4147-A177-3AD203B41FA5}">
                      <a16:colId xmlns:a16="http://schemas.microsoft.com/office/drawing/2014/main" val="20002"/>
                    </a:ext>
                  </a:extLst>
                </a:gridCol>
                <a:gridCol w="2075688">
                  <a:extLst>
                    <a:ext uri="{9D8B030D-6E8A-4147-A177-3AD203B41FA5}">
                      <a16:colId xmlns:a16="http://schemas.microsoft.com/office/drawing/2014/main" val="20003"/>
                    </a:ext>
                  </a:extLst>
                </a:gridCol>
                <a:gridCol w="2075688">
                  <a:extLst>
                    <a:ext uri="{9D8B030D-6E8A-4147-A177-3AD203B41FA5}">
                      <a16:colId xmlns:a16="http://schemas.microsoft.com/office/drawing/2014/main" val="20004"/>
                    </a:ext>
                  </a:extLst>
                </a:gridCol>
              </a:tblGrid>
              <a:tr h="552196">
                <a:tc gridSpan="2">
                  <a:txBody>
                    <a:bodyPr/>
                    <a:lstStyle/>
                    <a:p>
                      <a:pPr algn="ctr" latinLnBrk="1" hangingPunct="0">
                        <a:lnSpc>
                          <a:spcPts val="4100"/>
                        </a:lnSpc>
                      </a:pPr>
                      <a:r>
                        <a:rPr lang="en-US" altLang="zh-CN" sz="2800" b="1" i="0">
                          <a:solidFill>
                            <a:srgbClr val="000000"/>
                          </a:solidFill>
                          <a:latin typeface="Times New Roman" pitchFamily="34" charset="0"/>
                          <a:ea typeface="SimSun" pitchFamily="34" charset="-122"/>
                          <a:cs typeface="Times New Roman" pitchFamily="34" charset="-120"/>
                        </a:rPr>
                        <a:t>实验组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1组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2组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1" i="0">
                          <a:solidFill>
                            <a:srgbClr val="000000"/>
                          </a:solidFill>
                          <a:latin typeface="Times New Roman" pitchFamily="34" charset="0"/>
                          <a:ea typeface="SimSun" pitchFamily="34" charset="-122"/>
                          <a:cs typeface="Times New Roman" pitchFamily="34" charset="-120"/>
                        </a:rPr>
                        <a:t>3组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476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实验处理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相对湿度</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4769">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光合作用速率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15.1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SimSun" pitchFamily="34" charset="-122"/>
                          <a:cs typeface="Times New Roman" pitchFamily="34" charset="-120"/>
                        </a:rPr>
                        <a:t>22.1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QB_6_BD.58_3#38107a34f?vaa=1&amp;vcp=1&amp;vis=1&amp;pid=679595c64&amp;color=0,0,0&amp;vtp=1&amp;vaab=1&amp;bbb=1&amp;hb=1"/>
          <p:cNvSpPr/>
          <p:nvPr/>
        </p:nvSpPr>
        <p:spPr>
          <a:xfrm>
            <a:off x="539496" y="5186344"/>
            <a:ext cx="11109960" cy="1045782"/>
          </a:xfrm>
          <a:prstGeom prst="rect">
            <a:avLst/>
          </a:prstGeom>
          <a:noFill/>
          <a:ln/>
        </p:spPr>
        <p:txBody>
          <a:bodyPr wrap="none" lIns="0" tIns="0" rIns="0" bIns="0" rtlCol="0" anchor="t"/>
          <a:lstStyle/>
          <a:p>
            <a:pPr algn="l" latinLnBrk="1">
              <a:lnSpc>
                <a:spcPts val="4400"/>
              </a:lnSpc>
            </a:pPr>
            <a:r>
              <a:rPr lang="en-US" altLang="zh-CN" sz="2800" b="0" i="0" dirty="0">
                <a:solidFill>
                  <a:srgbClr val="000000"/>
                </a:solidFill>
                <a:latin typeface="Times New Roman" pitchFamily="34" charset="0"/>
                <a:ea typeface="SimSun" pitchFamily="34" charset="-122"/>
                <a:cs typeface="Times New Roman" pitchFamily="34" charset="-120"/>
              </a:rPr>
              <a:t>①从上述实验可以得知：</a:t>
            </a:r>
            <a:r>
              <a:rPr lang="en-US" altLang="zh-CN" sz="2800" b="0" i="0">
                <a:solidFill>
                  <a:srgbClr val="000000"/>
                </a:solidFill>
                <a:latin typeface="Times New Roman" pitchFamily="34" charset="0"/>
                <a:ea typeface="SimSun" pitchFamily="34" charset="-122"/>
                <a:cs typeface="Times New Roman" pitchFamily="34" charset="-120"/>
              </a:rPr>
              <a:t>当其他条件相同时，</a:t>
            </a:r>
            <a:r>
              <a:rPr lang="en-US" altLang="zh-CN" sz="2800" i="0">
                <a:solidFill>
                  <a:srgbClr val="000000"/>
                </a:solidFill>
                <a:latin typeface="SimSun" pitchFamily="34" charset="0"/>
                <a:ea typeface="SimSun" pitchFamily="34" charset="-122"/>
                <a:cs typeface="SimSun" pitchFamily="34" charset="-120"/>
              </a:rPr>
              <a:t>______________________</a:t>
            </a:r>
          </a:p>
          <a:p>
            <a:pPr latinLnBrk="1">
              <a:lnSpc>
                <a:spcPts val="4200"/>
              </a:lnSpc>
            </a:pPr>
            <a:r>
              <a:rPr lang="en-US" altLang="zh-CN" sz="2800" i="0">
                <a:solidFill>
                  <a:srgbClr val="000000"/>
                </a:solidFill>
                <a:latin typeface="SimSun" pitchFamily="34" charset="0"/>
                <a:ea typeface="SimSun" pitchFamily="34" charset="-122"/>
                <a:cs typeface="SimSun" pitchFamily="34" charset="-120"/>
              </a:rPr>
              <a:t>_______________________________________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5" name="QB_6_AN.59_1#38107a34f.blank?vaa=1&amp;vcp=1&amp;vis=1&amp;pid=679595c64&amp;color=0,0,0&amp;vpa=22&amp;vtp=1&amp;vaab=1&amp;bbb=1&amp;hb=1"/>
          <p:cNvSpPr/>
          <p:nvPr/>
        </p:nvSpPr>
        <p:spPr>
          <a:xfrm>
            <a:off x="539496" y="5160817"/>
            <a:ext cx="11109960" cy="1042861"/>
          </a:xfrm>
          <a:prstGeom prst="rect">
            <a:avLst/>
          </a:prstGeom>
          <a:noFill/>
          <a:ln/>
        </p:spPr>
        <p:txBody>
          <a:bodyPr wrap="square" lIns="0" tIns="0" rIns="0" bIns="0" rtlCol="0" anchor="t"/>
          <a:lstStyle/>
          <a:p>
            <a:pPr latinLnBrk="1">
              <a:lnSpc>
                <a:spcPct val="128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在一定范围内，随相对湿度的增加</a:t>
            </a:r>
            <a:r>
              <a:rPr lang="en-US" altLang="zh-CN" sz="2800" b="0" i="0" dirty="0">
                <a:solidFill>
                  <a:srgbClr val="FF0000"/>
                </a:solidFill>
                <a:latin typeface="Times New Roman" pitchFamily="34" charset="0"/>
                <a:ea typeface="SimSun" pitchFamily="34" charset="-122"/>
                <a:cs typeface="Times New Roman" pitchFamily="34" charset="-120"/>
              </a:rPr>
              <a:t>，植物进行光合作用的速率增加</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B_6_BD.60_1#38107a34f?vaa=1&amp;vcp=1&amp;vis=1&amp;pid=679595c64&amp;color=0,0,0&amp;vtp=1&amp;vaab=1&amp;bt=1&amp;bbb=1&amp;hb=1"/>
          <p:cNvSpPr/>
          <p:nvPr/>
        </p:nvSpPr>
        <p:spPr>
          <a:xfrm>
            <a:off x="539496" y="122631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②根据上述实验结果，要提高该农作物产量</a:t>
            </a:r>
            <a:r>
              <a:rPr lang="en-US" altLang="zh-CN" sz="2800" b="0" i="0">
                <a:solidFill>
                  <a:srgbClr val="000000"/>
                </a:solidFill>
                <a:latin typeface="Times New Roman" pitchFamily="34" charset="0"/>
                <a:ea typeface="SimSun" pitchFamily="34" charset="-122"/>
                <a:cs typeface="Times New Roman" pitchFamily="34" charset="-120"/>
              </a:rPr>
              <a:t>，可以采取的措施是</a:t>
            </a:r>
            <a:r>
              <a:rPr lang="en-US" altLang="zh-CN" sz="2800" i="0">
                <a:solidFill>
                  <a:srgbClr val="000000"/>
                </a:solidFill>
                <a:latin typeface="SimSun" pitchFamily="34" charset="0"/>
                <a:ea typeface="SimSun" pitchFamily="34" charset="-122"/>
                <a:cs typeface="SimSun" pitchFamily="34" charset="-120"/>
              </a:rPr>
              <a:t>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61_1#38107a34f.blank?vaa=1&amp;vcp=1&amp;vis=1&amp;pid=679595c64&amp;color=0,0,0&amp;vpa=23&amp;vtp=1&amp;vaab=1&amp;bbb=1&amp;hb=1"/>
          <p:cNvSpPr/>
          <p:nvPr/>
        </p:nvSpPr>
        <p:spPr>
          <a:xfrm>
            <a:off x="539496" y="1195832"/>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适量浇水</a:t>
            </a:r>
            <a:endParaRPr lang="en-US" altLang="zh-CN" sz="2800" dirty="0"/>
          </a:p>
        </p:txBody>
      </p:sp>
      <p:pic>
        <p:nvPicPr>
          <p:cNvPr id="4" name="QO_5_BD.60_2#38107a34f?vaa=1&amp;vcp=1&amp;vis=1&amp;pid=679595c64&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71416" y="2555113"/>
            <a:ext cx="3255264" cy="310896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C_4_BD#bda3bfb91?vcp=1&amp;pid=65a8748c1&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能力提升</a:t>
            </a:r>
            <a:endParaRPr lang="en-US" altLang="zh-CN" sz="3200" dirty="0"/>
          </a:p>
        </p:txBody>
      </p:sp>
      <p:sp>
        <p:nvSpPr>
          <p:cNvPr id="3" name="QC_5_BD.62_1#c11305dc5?sp=1&amp;vaa=1&amp;vcp=1&amp;vis=1&amp;pid=bda3bfb91&amp;color=0,0,0&amp;vtp=1&amp;vaab=1&amp;bbb=1&amp;hb=1"/>
          <p:cNvSpPr/>
          <p:nvPr/>
        </p:nvSpPr>
        <p:spPr>
          <a:xfrm>
            <a:off x="539496" y="1267240"/>
            <a:ext cx="11109960"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（湖南长沙·一模）</a:t>
            </a:r>
            <a:r>
              <a:rPr lang="en-US" altLang="zh-CN" sz="2800" b="1" i="0" dirty="0">
                <a:solidFill>
                  <a:srgbClr val="000000"/>
                </a:solidFill>
                <a:latin typeface="Times New Roman" pitchFamily="34" charset="0"/>
                <a:ea typeface="SimSun" pitchFamily="34" charset="-122"/>
                <a:cs typeface="Times New Roman" pitchFamily="34" charset="-120"/>
              </a:rPr>
              <a:t>创新题·科学思维</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小南在暑假野外考查中</a:t>
            </a:r>
            <a:r>
              <a:rPr lang="zh-CN" altLang="en-US" sz="2800" b="0" i="0" dirty="0">
                <a:solidFill>
                  <a:srgbClr val="000000"/>
                </a:solidFill>
                <a:latin typeface="Times New Roman" pitchFamily="34" charset="0"/>
                <a:ea typeface="SimSun" pitchFamily="34" charset="-122"/>
                <a:cs typeface="Times New Roman" pitchFamily="34" charset="-120"/>
              </a:rPr>
              <a:t>发现</a:t>
            </a:r>
            <a:r>
              <a:rPr lang="en-US" altLang="zh-CN" sz="2800" b="0" i="0" dirty="0" err="1">
                <a:solidFill>
                  <a:srgbClr val="000000"/>
                </a:solidFill>
                <a:latin typeface="Times New Roman" pitchFamily="34" charset="0"/>
                <a:ea typeface="SimSun" pitchFamily="34" charset="-122"/>
                <a:cs typeface="Times New Roman" pitchFamily="34" charset="-120"/>
              </a:rPr>
              <a:t>了一株不认识的植物，认真观察后绘制了这朵花（如下图</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他判</a:t>
            </a:r>
            <a:r>
              <a:rPr lang="zh-CN" altLang="en-US" sz="2800" b="0" i="0" dirty="0">
                <a:solidFill>
                  <a:srgbClr val="000000"/>
                </a:solidFill>
                <a:latin typeface="Times New Roman" pitchFamily="34" charset="0"/>
                <a:ea typeface="SimSun" pitchFamily="34" charset="-122"/>
                <a:cs typeface="Times New Roman" pitchFamily="34" charset="-120"/>
              </a:rPr>
              <a:t>定这</a:t>
            </a:r>
            <a:r>
              <a:rPr lang="en-US" altLang="zh-CN" sz="2800" b="0" i="0" dirty="0" err="1">
                <a:solidFill>
                  <a:srgbClr val="000000"/>
                </a:solidFill>
                <a:latin typeface="Times New Roman" pitchFamily="34" charset="0"/>
                <a:ea typeface="SimSun" pitchFamily="34" charset="-122"/>
                <a:cs typeface="Times New Roman" pitchFamily="34" charset="-120"/>
              </a:rPr>
              <a:t>朵花主要靠昆虫异花传粉，下列相关特征不是小南判定依据的</a:t>
            </a:r>
            <a:r>
              <a:rPr lang="zh-CN" altLang="en-US" sz="2800" b="0" i="0" dirty="0">
                <a:solidFill>
                  <a:srgbClr val="000000"/>
                </a:solidFill>
                <a:latin typeface="Times New Roman" pitchFamily="34" charset="0"/>
                <a:ea typeface="SimSun" pitchFamily="34" charset="-122"/>
                <a:cs typeface="Times New Roman" pitchFamily="34" charset="-120"/>
              </a:rPr>
              <a:t>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4" name="QC_5_AN.63_1#c11305dc5.bracket?vaa=1&amp;vcp=1&amp;vis=1&amp;pid=bda3bfb91&amp;color=0,0,0&amp;vpa=24&amp;vtp=1&amp;vaab=1"/>
          <p:cNvSpPr/>
          <p:nvPr/>
        </p:nvSpPr>
        <p:spPr>
          <a:xfrm>
            <a:off x="10134700" y="2564810"/>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pic>
        <p:nvPicPr>
          <p:cNvPr id="5" name="QC_5_BD.62_2#c11305dc5?htil=9&amp;vaa=1&amp;vcp=1&amp;vis=1&amp;pid=bda3bfb9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90702" y="3892976"/>
            <a:ext cx="4059936" cy="16824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62_3#c11305dc5.choices?htil=9&amp;vaa=1&amp;vcp=1&amp;vis=1&amp;pid=bda3bfb91&amp;color=0,0,0&amp;vtp=1&amp;vaab=1&amp;bbb=1"/>
          <p:cNvSpPr/>
          <p:nvPr/>
        </p:nvSpPr>
        <p:spPr>
          <a:xfrm>
            <a:off x="539496" y="3287734"/>
            <a:ext cx="6922008"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A.这朵花有一个雌蕊和两个雄蕊</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B.这朵花有芳香的气味</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C.这朵花颜色鲜艳</a:t>
            </a:r>
            <a:endParaRPr lang="en-US" altLang="zh-CN" sz="2800" dirty="0"/>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D.这朵花有蜜腺</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5_BD.64_1#0ec0182cd?vaa=1&amp;vcp=1&amp;vis=1&amp;pid=bda3bfb91&amp;color=0,0,0&amp;vtp=1&amp;vaab=1&amp;bt=1&amp;bbb=1&amp;hb=1"/>
          <p:cNvSpPr/>
          <p:nvPr/>
        </p:nvSpPr>
        <p:spPr>
          <a:xfrm>
            <a:off x="539496" y="1543558"/>
            <a:ext cx="11109960" cy="12013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将黄色番茄的花粉传给红色番茄的雌蕊</a:t>
            </a:r>
            <a:r>
              <a:rPr lang="en-US" altLang="zh-CN" sz="2800" b="0" i="0">
                <a:solidFill>
                  <a:srgbClr val="000000"/>
                </a:solidFill>
                <a:latin typeface="Times New Roman" pitchFamily="34" charset="0"/>
                <a:ea typeface="SimSun" pitchFamily="34" charset="-122"/>
                <a:cs typeface="Times New Roman" pitchFamily="34" charset="-120"/>
              </a:rPr>
              <a:t>，受精后花中发育成番茄果肉</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的结构以及所结果实的颜色依次是(</a:t>
            </a:r>
            <a:r>
              <a:rPr lang="en-US" altLang="zh-CN" sz="2800" b="0" i="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SimSun" pitchFamily="34" charset="0"/>
                <a:ea typeface="SimSun" pitchFamily="34" charset="-122"/>
                <a:cs typeface="SimSun" pitchFamily="34" charset="-120"/>
              </a:rPr>
              <a:t> </a:t>
            </a:r>
            <a:endParaRPr lang="en-US" altLang="zh-CN" sz="2800" dirty="0"/>
          </a:p>
        </p:txBody>
      </p:sp>
      <p:sp>
        <p:nvSpPr>
          <p:cNvPr id="3" name="QC_5_AN.66_1#0ec0182cd.bracket?vaa=1&amp;vcp=1&amp;vis=1&amp;pid=bda3bfb91&amp;color=0,0,0&amp;vpa=25&amp;vtp=1&amp;vaab=1"/>
          <p:cNvSpPr/>
          <p:nvPr/>
        </p:nvSpPr>
        <p:spPr>
          <a:xfrm>
            <a:off x="6150515" y="2177923"/>
            <a:ext cx="495300"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C</a:t>
            </a:r>
            <a:endParaRPr lang="en-US" altLang="zh-CN" sz="2800" dirty="0"/>
          </a:p>
        </p:txBody>
      </p:sp>
      <p:sp>
        <p:nvSpPr>
          <p:cNvPr id="4" name="QC_5_BD.64_2#0ec0182cd.choices?vaa=1&amp;vcp=1&amp;vis=1&amp;pid=bda3bfb91&amp;color=0,0,0&amp;vtp=1&amp;vaab=1&amp;bbb=1"/>
          <p:cNvSpPr/>
          <p:nvPr/>
        </p:nvSpPr>
        <p:spPr>
          <a:xfrm>
            <a:off x="539496" y="2818765"/>
            <a:ext cx="11109960" cy="553657"/>
          </a:xfrm>
          <a:prstGeom prst="rect">
            <a:avLst/>
          </a:prstGeom>
          <a:noFill/>
          <a:ln/>
        </p:spPr>
        <p:txBody>
          <a:bodyPr wrap="none" lIns="0" tIns="0" rIns="0" bIns="0" rtlCol="0" anchor="t"/>
          <a:lstStyle/>
          <a:p>
            <a:pPr latinLnBrk="1">
              <a:lnSpc>
                <a:spcPts val="4900"/>
              </a:lnSpc>
              <a:tabLst>
                <a:tab pos="3028315" algn="l"/>
                <a:tab pos="5662930" algn="l"/>
                <a:tab pos="8653145" algn="l"/>
              </a:tabLst>
            </a:pPr>
            <a:r>
              <a:rPr lang="en-US" altLang="zh-CN" sz="2800" b="0" i="0" dirty="0">
                <a:solidFill>
                  <a:srgbClr val="000000"/>
                </a:solidFill>
                <a:latin typeface="Times New Roman" pitchFamily="34" charset="0"/>
                <a:ea typeface="SimSun" pitchFamily="34" charset="-122"/>
                <a:cs typeface="Times New Roman" pitchFamily="34" charset="-120"/>
              </a:rPr>
              <a:t>A.子房壁</a:t>
            </a:r>
            <a:r>
              <a:rPr lang="en-US" altLang="zh-CN" sz="2800" b="0" i="0">
                <a:solidFill>
                  <a:srgbClr val="000000"/>
                </a:solidFill>
                <a:latin typeface="Times New Roman" pitchFamily="34" charset="0"/>
                <a:ea typeface="SimSun" pitchFamily="34" charset="-122"/>
                <a:cs typeface="Times New Roman" pitchFamily="34" charset="-120"/>
              </a:rPr>
              <a:t>、黄色</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.珠被</a:t>
            </a:r>
            <a:r>
              <a:rPr lang="en-US" altLang="zh-CN" sz="2800" b="0" i="0">
                <a:solidFill>
                  <a:srgbClr val="000000"/>
                </a:solidFill>
                <a:latin typeface="Times New Roman" pitchFamily="34" charset="0"/>
                <a:ea typeface="SimSun" pitchFamily="34" charset="-122"/>
                <a:cs typeface="Times New Roman" pitchFamily="34" charset="-120"/>
              </a:rPr>
              <a:t>、黄色</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.子房壁</a:t>
            </a:r>
            <a:r>
              <a:rPr lang="en-US" altLang="zh-CN" sz="2800" b="0" i="0">
                <a:solidFill>
                  <a:srgbClr val="000000"/>
                </a:solidFill>
                <a:latin typeface="Times New Roman" pitchFamily="34" charset="0"/>
                <a:ea typeface="SimSun" pitchFamily="34" charset="-122"/>
                <a:cs typeface="Times New Roman" pitchFamily="34" charset="-120"/>
              </a:rPr>
              <a:t>、红色</a:t>
            </a:r>
            <a:r>
              <a:rPr lang="en-US" altLang="zh-CN" sz="2800" b="0" i="0" spc="-10300">
                <a:solidFill>
                  <a:srgbClr val="000000"/>
                </a:solidFill>
                <a:latin typeface="SimSun" pitchFamily="34" charset="0"/>
                <a:ea typeface="SimSun" pitchFamily="34" charset="-122"/>
                <a:cs typeface="SimSu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.子房、红色</a:t>
            </a:r>
            <a:endParaRPr lang="en-US" altLang="zh-CN" sz="2800" dirty="0"/>
          </a:p>
        </p:txBody>
      </p:sp>
      <p:sp>
        <p:nvSpPr>
          <p:cNvPr id="5" name="QC_5_AS.1_1#0ec0182cd?vaa=1&amp;vcp=1&amp;vis=1&amp;pid=bda3bfb91&amp;color=0,0,0&amp;vtp=1&amp;vaab=1&amp;bbb=1&amp;hb=1"/>
          <p:cNvSpPr/>
          <p:nvPr/>
        </p:nvSpPr>
        <p:spPr>
          <a:xfrm>
            <a:off x="539496" y="3448240"/>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番茄果肉属于果皮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果实是由雌蕊的子房发育成的</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子房壁发</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育成果实的果皮</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胚珠发育成种子</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将黄色番茄的花粉授到红色番茄的</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柱头上</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果皮的基因组成并没有改变</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仍然是红色</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wipe(left)">
                                      <p:cBhvr>
                                        <p:cTn id="13" dur="500"/>
                                        <p:tgtEl>
                                          <p:spTgt spid="5">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wipe(left)">
                                      <p:cBhvr>
                                        <p:cTn id="16" dur="5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
                                            <p:bg/>
                                          </p:spTgt>
                                        </p:tgtEl>
                                        <p:attrNameLst>
                                          <p:attrName>style.visibility</p:attrName>
                                        </p:attrNameLst>
                                      </p:cBhvr>
                                      <p:to>
                                        <p:strVal val="visible"/>
                                      </p:to>
                                    </p:set>
                                    <p:animEffect transition="in" filter="wipe(left)">
                                      <p:cBhvr>
                                        <p:cTn id="21" dur="500"/>
                                        <p:tgtEl>
                                          <p:spTgt spid="3">
                                            <p:bg/>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wipe(left)">
                                      <p:cBhvr>
                                        <p:cTn id="2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5_BD.67_1#2f9495aa0?sp=1&amp;vaa=1&amp;vcp=1&amp;vis=1&amp;pid=bda3bfb91&amp;color=0,0,0&amp;vtp=1&amp;vaab=1&amp;bt=1&amp;bbb=1&amp;hb=1"/>
          <p:cNvSpPr/>
          <p:nvPr/>
        </p:nvSpPr>
        <p:spPr>
          <a:xfrm>
            <a:off x="539496" y="992886"/>
            <a:ext cx="111099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3.</a:t>
            </a:r>
            <a:r>
              <a:rPr lang="en-US" altLang="zh-CN" sz="2800" b="0" i="0" dirty="0">
                <a:solidFill>
                  <a:srgbClr val="000000"/>
                </a:solidFill>
                <a:latin typeface="Times New Roman" pitchFamily="34" charset="0"/>
                <a:ea typeface="SimSun" pitchFamily="34" charset="-122"/>
                <a:cs typeface="Times New Roman" pitchFamily="34" charset="-120"/>
              </a:rPr>
              <a:t>（山西太原·中考）同学们直接选取甜椒植株上的叶片，按照</a:t>
            </a:r>
            <a:r>
              <a:rPr lang="zh-CN" altLang="en-US" sz="2800" b="0" i="0" dirty="0">
                <a:solidFill>
                  <a:srgbClr val="000000"/>
                </a:solidFill>
                <a:latin typeface="Times New Roman" pitchFamily="34" charset="0"/>
                <a:ea typeface="SimSun" pitchFamily="34" charset="-122"/>
                <a:cs typeface="Times New Roman" pitchFamily="34" charset="-120"/>
              </a:rPr>
              <a:t>如图</a:t>
            </a:r>
            <a:r>
              <a:rPr lang="en-US" altLang="zh-CN" sz="2800" b="0" i="0" dirty="0" err="1">
                <a:solidFill>
                  <a:srgbClr val="000000"/>
                </a:solidFill>
                <a:latin typeface="Times New Roman" pitchFamily="34" charset="0"/>
                <a:ea typeface="SimSun" pitchFamily="34" charset="-122"/>
                <a:cs typeface="Times New Roman" pitchFamily="34" charset="-120"/>
              </a:rPr>
              <a:t>所示过程进行实验后，叶片变成蓝色。由此可以得出的结论是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pic>
        <p:nvPicPr>
          <p:cNvPr id="4" name="QC_5_BD.67_2#2f9495aa0?htil=10&amp;vaa=1&amp;vcp=1&amp;vis=1&amp;pid=bda3bfb91&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1243" y="2329815"/>
            <a:ext cx="5422392" cy="3529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67_3#2f9495aa0.choices?htil=10&amp;vaa=1&amp;vcp=1&amp;vis=1&amp;pid=bda3bfb91&amp;color=0,0,0&amp;vtp=1&amp;vaab=1&amp;bbb=1&amp;hb=1"/>
          <p:cNvSpPr/>
          <p:nvPr/>
        </p:nvSpPr>
        <p:spPr>
          <a:xfrm>
            <a:off x="539496" y="2275903"/>
            <a:ext cx="5559552"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A.甜椒叶片内含有淀粉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.甜椒的叶是储存淀粉的主要器官</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.甜椒叶进行光合作用制造了淀粉</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D.光是甜椒叶进行光合作用的必要</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条件</a:t>
            </a:r>
            <a:endParaRPr lang="en-US" altLang="zh-CN" sz="2800" dirty="0"/>
          </a:p>
        </p:txBody>
      </p:sp>
    </p:spTree>
  </p:cSld>
  <p:clrMapOvr>
    <a:masterClrMapping/>
  </p:clrMapOvr>
  <p:transition>
    <p:split dir="in"/>
  </p:transition>
</p:sld>
</file>

<file path=ppt/slides/slide35.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pic>
        <p:nvPicPr>
          <p:cNvPr id="2" name="QC_5_AS.1_1#2f9495aa0?htil=11&amp;vaa=1&amp;vcp=1&amp;vis=1&amp;pid=bda3bfb91&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096005" y="694436"/>
            <a:ext cx="5422392" cy="35295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AS.1_1#2f9495aa0?htil=11&amp;vaa=1&amp;vcp=1&amp;vis=1&amp;pid=bda3bfb91&amp;color=0,0,0&amp;vtp=1&amp;vaab=1&amp;bt=1&amp;bbb=1&amp;hb=1&amp;hs=1"/>
          <p:cNvSpPr/>
          <p:nvPr/>
        </p:nvSpPr>
        <p:spPr>
          <a:xfrm>
            <a:off x="539496" y="676148"/>
            <a:ext cx="5559552" cy="37921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淀粉遇到碘液变蓝色说明</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甜椒叶片内含有淀粉</a:t>
            </a:r>
            <a:r>
              <a:rPr lang="en-US" altLang="zh-CN" sz="2800" b="0" i="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本实验没有</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设置植株其他部位进行实验对照</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不能说明甜椒的叶是储存淀粉的主</a:t>
            </a:r>
          </a:p>
          <a:p>
            <a:pPr latinLnBrk="1">
              <a:lnSpc>
                <a:spcPts val="5100"/>
              </a:lnSpc>
            </a:pPr>
            <a:r>
              <a:rPr lang="en-US" altLang="zh-CN" sz="2800" b="0" i="0">
                <a:solidFill>
                  <a:srgbClr val="FF0000"/>
                </a:solidFill>
                <a:latin typeface="Times New Roman" pitchFamily="34" charset="0"/>
                <a:ea typeface="楷体" pitchFamily="34" charset="-122"/>
                <a:cs typeface="Times New Roman" pitchFamily="34" charset="-120"/>
              </a:rPr>
              <a:t>要器官</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实验前没有进行暗处理</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a:solidFill>
                  <a:srgbClr val="FF0000"/>
                </a:solidFill>
                <a:latin typeface="Times New Roman" pitchFamily="34" charset="0"/>
                <a:ea typeface="楷体" pitchFamily="34" charset="-122"/>
                <a:cs typeface="Times New Roman" pitchFamily="34" charset="-120"/>
              </a:rPr>
              <a:t>所以不能说明甜椒叶进行光合作用</a:t>
            </a:r>
            <a:endParaRPr lang="en-US" altLang="zh-CN" sz="2800" dirty="0"/>
          </a:p>
        </p:txBody>
      </p:sp>
      <p:sp>
        <p:nvSpPr>
          <p:cNvPr id="4" name="QC_5_AS.1_1#2f9495aa0?htil=11&amp;vaa=1&amp;vcp=1&amp;vis=1&amp;pid=bda3bfb91&amp;color=0,0,0&amp;vtp=1&amp;vaab=1&amp;bt=1&amp;bbb=1&amp;hb=1&amp;hs=1">
            <a:extLst>
              <a:ext uri="{FF2B5EF4-FFF2-40B4-BE49-F238E27FC236}">
                <a16:creationId xmlns:a16="http://schemas.microsoft.com/office/drawing/2014/main" id="{6C582876-3FC5-F873-7EEB-7EEF4D4BA5D9}"/>
              </a:ext>
            </a:extLst>
          </p:cNvPr>
          <p:cNvSpPr/>
          <p:nvPr/>
        </p:nvSpPr>
        <p:spPr>
          <a:xfrm>
            <a:off x="539496" y="4517580"/>
            <a:ext cx="11112011" cy="1201357"/>
          </a:xfrm>
          <a:prstGeom prst="rect">
            <a:avLst/>
          </a:prstGeom>
          <a:noFill/>
          <a:ln/>
        </p:spPr>
        <p:txBody>
          <a:bodyPr wrap="none" lIns="0" tIns="0" rIns="0" bIns="0" rtlCol="0" anchor="t"/>
          <a:lstStyle/>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制造了淀粉</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没有对甜椒叶片进行部分遮光处理</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未形成以光为变量的</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4900"/>
              </a:lnSpc>
            </a:pPr>
            <a:r>
              <a:rPr lang="en-US" altLang="zh-CN" sz="2800" b="0" i="0" dirty="0" err="1">
                <a:solidFill>
                  <a:srgbClr val="FF0000"/>
                </a:solidFill>
                <a:latin typeface="Times New Roman" pitchFamily="34" charset="0"/>
                <a:ea typeface="楷体" pitchFamily="34" charset="-122"/>
                <a:cs typeface="Times New Roman" pitchFamily="34" charset="-120"/>
              </a:rPr>
              <a:t>对照</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
        <p:nvSpPr>
          <p:cNvPr id="5" name="QC_5_AN.68_1#2f9495aa0.bracket?vaa=1&amp;vcp=1&amp;vis=1&amp;pid=bda3bfb91&amp;color=0,0,0&amp;vpa=26&amp;vtp=1&amp;vaab=1">
            <a:extLst>
              <a:ext uri="{FF2B5EF4-FFF2-40B4-BE49-F238E27FC236}">
                <a16:creationId xmlns:a16="http://schemas.microsoft.com/office/drawing/2014/main" id="{10834897-B385-6B3E-A096-F853DC6CA07A}"/>
              </a:ext>
            </a:extLst>
          </p:cNvPr>
          <p:cNvSpPr/>
          <p:nvPr/>
        </p:nvSpPr>
        <p:spPr>
          <a:xfrm>
            <a:off x="331973" y="5667699"/>
            <a:ext cx="1679373" cy="567817"/>
          </a:xfrm>
          <a:prstGeom prst="rect">
            <a:avLst/>
          </a:prstGeom>
          <a:noFill/>
          <a:ln/>
        </p:spPr>
        <p:txBody>
          <a:bodyPr wrap="none" lIns="0" tIns="0" rIns="0" bIns="0" rtlCol="0" anchor="t"/>
          <a:lstStyle/>
          <a:p>
            <a:pPr algn="ctr" latinLnBrk="1">
              <a:lnSpc>
                <a:spcPts val="5000"/>
              </a:lnSpc>
            </a:pPr>
            <a:r>
              <a:rPr lang="zh-CN" altLang="en-US" sz="2800" b="0" i="0" dirty="0">
                <a:solidFill>
                  <a:srgbClr val="FF0000"/>
                </a:solidFill>
                <a:latin typeface="Times New Roman" pitchFamily="34" charset="0"/>
                <a:ea typeface="SimSun" pitchFamily="34" charset="-122"/>
                <a:cs typeface="Times New Roman" pitchFamily="34" charset="-120"/>
              </a:rPr>
              <a:t>答案：</a:t>
            </a: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left)">
                                      <p:cBhvr>
                                        <p:cTn id="13" dur="500"/>
                                        <p:tgtEl>
                                          <p:spTgt spid="3">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left)">
                                      <p:cBhvr>
                                        <p:cTn id="16" dur="500"/>
                                        <p:tgtEl>
                                          <p:spTgt spid="3">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left)">
                                      <p:cBhvr>
                                        <p:cTn id="19" dur="500"/>
                                        <p:tgtEl>
                                          <p:spTgt spid="3">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left)">
                                      <p:cBhvr>
                                        <p:cTn id="22" dur="500"/>
                                        <p:tgtEl>
                                          <p:spTgt spid="3">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wipe(left)">
                                      <p:cBhvr>
                                        <p:cTn id="25" dur="500"/>
                                        <p:tgtEl>
                                          <p:spTgt spid="3">
                                            <p:txEl>
                                              <p:pRg st="5" end="5"/>
                                            </p:txEl>
                                          </p:spTgt>
                                        </p:tgtEl>
                                      </p:cBhvr>
                                    </p:animEffect>
                                  </p:childTnLst>
                                </p:cTn>
                              </p:par>
                              <p:par>
                                <p:cTn id="26" presetID="22" presetClass="entr" presetSubtype="8"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bg/>
                                          </p:spTgt>
                                        </p:tgtEl>
                                        <p:attrNameLst>
                                          <p:attrName>style.visibility</p:attrName>
                                        </p:attrNameLst>
                                      </p:cBhvr>
                                      <p:to>
                                        <p:strVal val="visible"/>
                                      </p:to>
                                    </p:set>
                                    <p:animEffect transition="in" filter="wipe(left)">
                                      <p:cBhvr>
                                        <p:cTn id="31" dur="500"/>
                                        <p:tgtEl>
                                          <p:spTgt spid="4">
                                            <p:bg/>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
                                            <p:txEl>
                                              <p:pRg st="0" end="0"/>
                                            </p:txEl>
                                          </p:spTgt>
                                        </p:tgtEl>
                                        <p:attrNameLst>
                                          <p:attrName>style.visibility</p:attrName>
                                        </p:attrNameLst>
                                      </p:cBhvr>
                                      <p:to>
                                        <p:strVal val="visible"/>
                                      </p:to>
                                    </p:set>
                                    <p:animEffect transition="in" filter="wipe(left)">
                                      <p:cBhvr>
                                        <p:cTn id="34" dur="500"/>
                                        <p:tgtEl>
                                          <p:spTgt spid="4">
                                            <p:txEl>
                                              <p:pRg st="0" end="0"/>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wipe(left)">
                                      <p:cBhvr>
                                        <p:cTn id="37" dur="500"/>
                                        <p:tgtEl>
                                          <p:spTgt spid="4">
                                            <p:txEl>
                                              <p:pRg st="1" end="1"/>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
                                            <p:bg/>
                                          </p:spTgt>
                                        </p:tgtEl>
                                        <p:attrNameLst>
                                          <p:attrName>style.visibility</p:attrName>
                                        </p:attrNameLst>
                                      </p:cBhvr>
                                      <p:to>
                                        <p:strVal val="visible"/>
                                      </p:to>
                                    </p:set>
                                    <p:animEffect transition="in" filter="wipe(left)">
                                      <p:cBhvr>
                                        <p:cTn id="40" dur="500"/>
                                        <p:tgtEl>
                                          <p:spTgt spid="5">
                                            <p:bg/>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xEl>
                                              <p:pRg st="0" end="0"/>
                                            </p:txEl>
                                          </p:spTgt>
                                        </p:tgtEl>
                                        <p:attrNameLst>
                                          <p:attrName>style.visibility</p:attrName>
                                        </p:attrNameLst>
                                      </p:cBhvr>
                                      <p:to>
                                        <p:strVal val="visible"/>
                                      </p:to>
                                    </p:set>
                                    <p:animEffect transition="in" filter="wipe(left)">
                                      <p:cBhvr>
                                        <p:cTn id="4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70_1#a86c49ae8?sp=1&amp;vaa=1&amp;vcp=1&amp;vis=1&amp;pid=bda3bfb91&amp;color=0,0,0&amp;vtp=1&amp;vaab=1&amp;bt=1&amp;bbb=1&amp;hb=1"/>
              <p:cNvSpPr/>
              <p:nvPr/>
            </p:nvSpPr>
            <p:spPr>
              <a:xfrm>
                <a:off x="539496" y="554400"/>
                <a:ext cx="11109960" cy="5810501"/>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4.</a:t>
                </a:r>
                <a:r>
                  <a:rPr lang="en-US" altLang="zh-CN" sz="2800" b="0" i="0" dirty="0">
                    <a:solidFill>
                      <a:srgbClr val="000000"/>
                    </a:solidFill>
                    <a:latin typeface="Times New Roman" pitchFamily="34" charset="0"/>
                    <a:ea typeface="SimSun" pitchFamily="34" charset="-122"/>
                    <a:cs typeface="Times New Roman" pitchFamily="34" charset="-120"/>
                  </a:rPr>
                  <a:t>（四川泸州·模拟）油麦菜是日常餐桌上常见蔬菜，有“凤尾”</a:t>
                </a:r>
                <a:r>
                  <a:rPr lang="zh-CN" altLang="en-US" sz="2800" b="0" i="0" dirty="0">
                    <a:solidFill>
                      <a:srgbClr val="000000"/>
                    </a:solidFill>
                    <a:latin typeface="Times New Roman" pitchFamily="34" charset="0"/>
                    <a:ea typeface="SimSun" pitchFamily="34" charset="-122"/>
                    <a:cs typeface="Times New Roman" pitchFamily="34" charset="-120"/>
                  </a:rPr>
                  <a:t>的美</a:t>
                </a:r>
                <a:r>
                  <a:rPr lang="en-US" altLang="zh-CN" sz="2800" b="0" i="0" dirty="0" err="1">
                    <a:solidFill>
                      <a:srgbClr val="000000"/>
                    </a:solidFill>
                    <a:latin typeface="Times New Roman" pitchFamily="34" charset="0"/>
                    <a:ea typeface="SimSun" pitchFamily="34" charset="-122"/>
                    <a:cs typeface="Times New Roman" pitchFamily="34" charset="-120"/>
                  </a:rPr>
                  <a:t>称。据《神农本草经》记载，油麦菜还有清热、凉血和解毒的作用</a:t>
                </a:r>
                <a:r>
                  <a:rPr lang="zh-CN" altLang="en-US" sz="2800" b="0" i="0" dirty="0">
                    <a:solidFill>
                      <a:srgbClr val="000000"/>
                    </a:solidFill>
                    <a:latin typeface="Times New Roman" pitchFamily="34" charset="0"/>
                    <a:ea typeface="SimSun" pitchFamily="34" charset="-122"/>
                    <a:cs typeface="Times New Roman" pitchFamily="34" charset="-120"/>
                  </a:rPr>
                  <a:t>，是</a:t>
                </a:r>
                <a:r>
                  <a:rPr lang="en-US" altLang="zh-CN" sz="2800" b="0" i="0" dirty="0" err="1">
                    <a:solidFill>
                      <a:srgbClr val="000000"/>
                    </a:solidFill>
                    <a:latin typeface="Times New Roman" pitchFamily="34" charset="0"/>
                    <a:ea typeface="SimSun" pitchFamily="34" charset="-122"/>
                    <a:cs typeface="Times New Roman" pitchFamily="34" charset="-120"/>
                  </a:rPr>
                  <a:t>一种“寓医于食”的蔬菜。油麦菜利用种子繁殖，某校研究小组的同</a:t>
                </a:r>
                <a:r>
                  <a:rPr lang="zh-CN" altLang="en-US" sz="2800" b="0" i="0" dirty="0">
                    <a:solidFill>
                      <a:srgbClr val="000000"/>
                    </a:solidFill>
                    <a:latin typeface="Times New Roman" pitchFamily="34" charset="0"/>
                    <a:ea typeface="SimSun" pitchFamily="34" charset="-122"/>
                    <a:cs typeface="Times New Roman" pitchFamily="34" charset="-120"/>
                  </a:rPr>
                  <a:t>学为</a:t>
                </a:r>
                <a:r>
                  <a:rPr lang="en-US" altLang="zh-CN" sz="2800" b="0" i="0" dirty="0" err="1">
                    <a:solidFill>
                      <a:srgbClr val="000000"/>
                    </a:solidFill>
                    <a:latin typeface="Times New Roman" pitchFamily="34" charset="0"/>
                    <a:ea typeface="SimSun" pitchFamily="34" charset="-122"/>
                    <a:cs typeface="Times New Roman" pitchFamily="34" charset="-120"/>
                  </a:rPr>
                  <a:t>探究某因素对油麦菜种子萌发的影响，进行了如下实验</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①取5个塑料托盘并编号</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A</m:t>
                    </m:r>
                    <m:r>
                      <a:rPr lang="en-US" altLang="zh-CN" sz="2800" b="0" i="0" dirty="0">
                        <a:solidFill>
                          <a:srgbClr val="000000"/>
                        </a:solidFill>
                        <a:latin typeface="Cambria Math" panose="02040503050406030204" pitchFamily="18" charset="0"/>
                        <a:ea typeface="SimSun" pitchFamily="34" charset="-122"/>
                        <a:cs typeface="Times New Roman" pitchFamily="34" charset="-120"/>
                      </a:rPr>
                      <m:t>～</m:t>
                    </m:r>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E</m:t>
                    </m:r>
                  </m:oMath>
                </a14:m>
                <a:r>
                  <a:rPr lang="en-US" altLang="zh-CN" sz="100" b="0" i="0" kern="0" spc="-9990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每个托盘内铺一定量的吸水纸</a:t>
                </a:r>
                <a:r>
                  <a:rPr lang="en-US" altLang="zh-CN" sz="2800" b="0" i="0" dirty="0">
                    <a:solidFill>
                      <a:srgbClr val="000000"/>
                    </a:solidFill>
                    <a:latin typeface="Times New Roman" pitchFamily="34" charset="0"/>
                    <a:ea typeface="SimSun" pitchFamily="34" charset="-122"/>
                    <a:cs typeface="Times New Roman" pitchFamily="34" charset="-120"/>
                  </a:rPr>
                  <a:t>，</a:t>
                </a:r>
                <a:r>
                  <a:rPr lang="zh-CN" altLang="en-US" sz="2800" b="0" i="0" dirty="0">
                    <a:solidFill>
                      <a:srgbClr val="000000"/>
                    </a:solidFill>
                    <a:latin typeface="Times New Roman" pitchFamily="34" charset="0"/>
                    <a:ea typeface="SimSun" pitchFamily="34" charset="-122"/>
                    <a:cs typeface="Times New Roman" pitchFamily="34" charset="-120"/>
                  </a:rPr>
                  <a:t>并用</a:t>
                </a:r>
                <a:r>
                  <a:rPr lang="en-US" altLang="zh-CN" sz="2800" b="0" i="0" dirty="0" err="1">
                    <a:solidFill>
                      <a:srgbClr val="000000"/>
                    </a:solidFill>
                    <a:latin typeface="Times New Roman" pitchFamily="34" charset="0"/>
                    <a:ea typeface="SimSun" pitchFamily="34" charset="-122"/>
                    <a:cs typeface="Times New Roman" pitchFamily="34" charset="-120"/>
                  </a:rPr>
                  <a:t>水将其充分润湿</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②在每个塑料托盘内放置等量且粒大饱满的油麦菜种子。</a:t>
                </a:r>
                <a:endParaRPr lang="en-US" altLang="zh-CN" sz="2800" dirty="0">
                  <a:solidFill>
                    <a:srgbClr val="000000"/>
                  </a:solidFill>
                </a:endParaRPr>
              </a:p>
              <a:p>
                <a:pPr latinLnBrk="1">
                  <a:lnSpc>
                    <a:spcPts val="5100"/>
                  </a:lnSpc>
                </a:pPr>
                <a:r>
                  <a:rPr lang="en-US" altLang="zh-CN" sz="2800" b="0" i="0" dirty="0">
                    <a:solidFill>
                      <a:srgbClr val="000000"/>
                    </a:solidFill>
                    <a:latin typeface="SimSun" panose="02010600030101010101" pitchFamily="2" charset="-122"/>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③将5个塑料托盘分别置于</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10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15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20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25 ℃</m:t>
                    </m:r>
                  </m:oMath>
                </a14:m>
                <a:r>
                  <a:rPr lang="en-US" altLang="zh-CN" sz="28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000000"/>
                        </a:solidFill>
                        <a:latin typeface="Cambria Math" panose="02040503050406030204" pitchFamily="18" charset="0"/>
                        <a:ea typeface="SimSun" pitchFamily="34" charset="-122"/>
                        <a:cs typeface="Times New Roman" pitchFamily="34" charset="-120"/>
                      </a:rPr>
                      <m:t>30 ℃</m:t>
                    </m:r>
                  </m:oMath>
                </a14:m>
                <a:r>
                  <a:rPr lang="en-US" altLang="zh-CN" sz="100" b="0" i="0" kern="0" spc="-9990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的</a:t>
                </a:r>
                <a:r>
                  <a:rPr lang="zh-CN" altLang="en-US" sz="2800" b="0" i="0" dirty="0">
                    <a:solidFill>
                      <a:srgbClr val="000000"/>
                    </a:solidFill>
                    <a:latin typeface="Times New Roman" pitchFamily="34" charset="0"/>
                    <a:ea typeface="SimSun" pitchFamily="34" charset="-122"/>
                    <a:cs typeface="Times New Roman" pitchFamily="34" charset="-120"/>
                  </a:rPr>
                  <a:t>恒温</a:t>
                </a:r>
                <a:r>
                  <a:rPr lang="en-US" altLang="zh-CN" sz="2800" b="0" i="0" dirty="0" err="1">
                    <a:solidFill>
                      <a:srgbClr val="000000"/>
                    </a:solidFill>
                    <a:latin typeface="Times New Roman" pitchFamily="34" charset="0"/>
                    <a:ea typeface="SimSun" pitchFamily="34" charset="-122"/>
                    <a:cs typeface="Times New Roman" pitchFamily="34" charset="-120"/>
                  </a:rPr>
                  <a:t>培养箱中</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p:sp>
            <p:nvSpPr>
              <p:cNvPr id="2" name="QO_5_BD.70_1#a86c49ae8?sp=1&amp;vaa=1&amp;vcp=1&amp;vis=1&amp;pid=bda3bfb91&amp;color=0,0,0&amp;vtp=1&amp;vaab=1&amp;bt=1&amp;bbb=1&amp;hb=1"/>
              <p:cNvSpPr>
                <a:spLocks noRot="1" noChangeAspect="1" noMove="1" noResize="1" noEditPoints="1" noAdjustHandles="1" noChangeArrowheads="1" noChangeShapeType="1" noTextEdit="1"/>
              </p:cNvSpPr>
              <p:nvPr/>
            </p:nvSpPr>
            <p:spPr>
              <a:xfrm>
                <a:off x="539496" y="554400"/>
                <a:ext cx="11109960" cy="5810501"/>
              </a:xfrm>
              <a:prstGeom prst="rect">
                <a:avLst/>
              </a:prstGeom>
              <a:blipFill>
                <a:blip r:embed="rId3"/>
                <a:stretch>
                  <a:fillRect l="-1976" r="-878" b="-2308"/>
                </a:stretch>
              </a:blipFill>
              <a:ln/>
            </p:spPr>
            <p:txBody>
              <a:bodyPr/>
              <a:lstStyle/>
              <a:p>
                <a:r>
                  <a:rPr lang="zh-CN" altLang="en-US">
                    <a:noFill/>
                  </a:rPr>
                  <a:t> </a:t>
                </a:r>
              </a:p>
            </p:txBody>
          </p:sp>
        </mc:Fallback>
      </mc:AlternateContent>
    </p:spTree>
  </p:cSld>
  <p:clrMapOvr>
    <a:masterClrMapping/>
  </p:clrMapOvr>
  <p:transition>
    <p:split dir="in"/>
  </p:transition>
</p:sld>
</file>

<file path=ppt/slides/slide37.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O_5_BD.70_2#a86c49ae8?vaa=1&amp;vcp=1&amp;vis=1&amp;pid=bda3bfb91&amp;color=0,0,0&amp;vtp=1&amp;vaab=1&amp;bt=1&amp;bbb=1"/>
          <p:cNvSpPr/>
          <p:nvPr/>
        </p:nvSpPr>
        <p:spPr>
          <a:xfrm>
            <a:off x="539496" y="1218692"/>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④在相同且适宜的条件下培养一段时间，记录种子萌发的数量。</a:t>
            </a:r>
            <a:endParaRPr lang="en-US" altLang="zh-CN" sz="2800" dirty="0"/>
          </a:p>
          <a:p>
            <a:pPr latinLnBrk="1">
              <a:lnSpc>
                <a:spcPts val="49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请分析回答下列问题</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BD.71_1#f525bb5ed?vaa=1&amp;vcp=1&amp;vis=1&amp;pid=a86c49ae8&amp;color=0,0,0&amp;vtp=1&amp;vaab=1&amp;bbb=1"/>
          <p:cNvSpPr/>
          <p:nvPr/>
        </p:nvSpPr>
        <p:spPr>
          <a:xfrm>
            <a:off x="539496" y="2493581"/>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）本实验的变量是</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（2）在油麦菜种子萌发的过程中，托盘不能密封，原因是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（3）研究小组按照上述步骤进行了多次重复实验，并取平均值作为测</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定结果，这样做的目的是</a:t>
            </a:r>
            <a:r>
              <a:rPr kumimoji="0" lang="en-US" altLang="zh-CN" sz="2800" b="0" i="0" u="none" strike="noStrike" kern="1200" cap="none" spc="0" normalizeH="0" baseline="0" noProof="0">
                <a:ln>
                  <a:noFill/>
                </a:ln>
                <a:solidFill>
                  <a:srgbClr val="000000"/>
                </a:solidFill>
                <a:effectLst/>
                <a:uLnTx/>
                <a:uFillTx/>
                <a:latin typeface="SimSun" pitchFamily="34" charset="0"/>
                <a:ea typeface="SimSun" pitchFamily="34" charset="-122"/>
                <a:cs typeface="SimSun" pitchFamily="34" charset="-120"/>
              </a:rPr>
              <a:t>__________________________</a:t>
            </a:r>
            <a:r>
              <a:rPr kumimoji="0" lang="en-US" altLang="zh-CN" sz="2800" b="0" i="0" u="none" strike="noStrike" kern="1200" cap="none" spc="0" normalizeH="0" baseline="0" noProof="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p>
        </p:txBody>
      </p:sp>
      <p:sp>
        <p:nvSpPr>
          <p:cNvPr id="4" name="QB_6_AN.1_1#f525bb5ed.blank?vaa=1&amp;vcp=1&amp;vis=1&amp;pid=a86c49ae8&amp;color=0,0,0&amp;vpa=27&amp;vtp=1&amp;vaab=1&amp;bbb=1"/>
          <p:cNvSpPr/>
          <p:nvPr/>
        </p:nvSpPr>
        <p:spPr>
          <a:xfrm>
            <a:off x="3928015" y="2463101"/>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温度</a:t>
            </a:r>
            <a:endParaRPr lang="en-US" altLang="zh-CN" sz="2800" dirty="0"/>
          </a:p>
        </p:txBody>
      </p:sp>
      <p:sp>
        <p:nvSpPr>
          <p:cNvPr id="6" name="QB_6_AN.2_1#f525bb5ed.blank?vaa=1&amp;vcp=1&amp;vis=1&amp;pid=a86c49ae8&amp;color=0,0,0&amp;vpa=28&amp;vtp=1&amp;vaab=1&amp;bbb=1&amp;hb=1"/>
          <p:cNvSpPr/>
          <p:nvPr/>
        </p:nvSpPr>
        <p:spPr>
          <a:xfrm>
            <a:off x="539496" y="311080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种子的萌发需要充足的空气</a:t>
            </a:r>
            <a:endParaRPr lang="en-US" altLang="zh-CN" sz="2800" dirty="0"/>
          </a:p>
        </p:txBody>
      </p:sp>
      <p:sp>
        <p:nvSpPr>
          <p:cNvPr id="8" name="QB_6_AN.76_1#f525bb5ed.blank?vaa=1&amp;vcp=1&amp;vis=1&amp;pid=a86c49ae8&amp;color=0,0,0&amp;vpa=29&amp;vtp=1&amp;vaab=1&amp;bbb=1"/>
          <p:cNvSpPr/>
          <p:nvPr/>
        </p:nvSpPr>
        <p:spPr>
          <a:xfrm>
            <a:off x="4461415" y="5032946"/>
            <a:ext cx="4525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避免偶然性，减小实验误差</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left)">
                                      <p:cBhvr>
                                        <p:cTn id="15" dur="500"/>
                                        <p:tgtEl>
                                          <p:spTgt spid="6">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wipe(left)">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wipe(left)">
                                      <p:cBhvr>
                                        <p:cTn id="23" dur="500"/>
                                        <p:tgtEl>
                                          <p:spTgt spid="8">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wipe(left)">
                                      <p:cBhvr>
                                        <p:cTn id="26"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6" grpId="0" build="p" animBg="1"/>
      <p:bldP spid="8"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B_6_BD.77_1#11a622d6f?sp=1&amp;vaa=1&amp;vcp=1&amp;vis=1&amp;pid=a86c49ae8&amp;color=0,0,0&amp;vtp=1&amp;vaab=1&amp;bt=1&amp;bbb=1"/>
          <p:cNvSpPr/>
          <p:nvPr/>
        </p:nvSpPr>
        <p:spPr>
          <a:xfrm>
            <a:off x="539496" y="807942"/>
            <a:ext cx="11371263" cy="553657"/>
          </a:xfrm>
          <a:prstGeom prst="rect">
            <a:avLst/>
          </a:prstGeom>
          <a:noFill/>
          <a:ln/>
        </p:spPr>
        <p:txBody>
          <a:bodyPr wrap="none" lIns="0" tIns="0" rIns="0" bIns="0" rtlCol="0" anchor="t"/>
          <a:lstStyle/>
          <a:p>
            <a:pPr algn="l" latinLnBrk="1">
              <a:lnSpc>
                <a:spcPts val="4900"/>
              </a:lnSpc>
            </a:pPr>
            <a:r>
              <a:rPr lang="en-US" altLang="zh-CN" sz="2800" b="0" i="0" dirty="0">
                <a:solidFill>
                  <a:srgbClr val="000000"/>
                </a:solidFill>
                <a:latin typeface="Times New Roman" pitchFamily="34" charset="0"/>
                <a:ea typeface="SimSun" pitchFamily="34" charset="-122"/>
                <a:cs typeface="Times New Roman" pitchFamily="34" charset="-120"/>
              </a:rPr>
              <a:t>（4）研究小组根据种子萌发的数量，计算出种子的萌发率如下图所示。</a:t>
            </a:r>
            <a:endParaRPr lang="en-US" altLang="zh-CN" sz="2800" dirty="0"/>
          </a:p>
        </p:txBody>
      </p:sp>
      <p:pic>
        <p:nvPicPr>
          <p:cNvPr id="3" name="QB_6_BD.77_2#11a622d6f?vaa=1&amp;vcp=1&amp;vis=1&amp;pid=a86c49ae8&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1489551"/>
            <a:ext cx="5458968" cy="32095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77_3#11a622d6f?vaa=1&amp;vcp=1&amp;vis=1&amp;pid=a86c49ae8&amp;color=0,0,0&amp;vtp=1&amp;vaab=1&amp;bbb=1&amp;hb=1"/>
          <p:cNvSpPr/>
          <p:nvPr/>
        </p:nvSpPr>
        <p:spPr>
          <a:xfrm>
            <a:off x="539496" y="4829651"/>
            <a:ext cx="11109960" cy="12013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根据实验结果</a:t>
            </a:r>
            <a:r>
              <a:rPr lang="en-US" altLang="zh-CN" sz="2800" b="0" i="0">
                <a:solidFill>
                  <a:srgbClr val="000000"/>
                </a:solidFill>
                <a:latin typeface="Times New Roman" pitchFamily="34" charset="0"/>
                <a:ea typeface="SimSun" pitchFamily="34" charset="-122"/>
                <a:cs typeface="Times New Roman" pitchFamily="34" charset="-120"/>
              </a:rPr>
              <a:t>，得出的结论是</a:t>
            </a:r>
            <a:r>
              <a:rPr lang="en-US" altLang="zh-CN" sz="2800" i="0">
                <a:solidFill>
                  <a:srgbClr val="000000"/>
                </a:solidFill>
                <a:latin typeface="SimSun" pitchFamily="34" charset="0"/>
                <a:ea typeface="SimSun" pitchFamily="34" charset="-122"/>
                <a:cs typeface="SimSun" pitchFamily="34" charset="-120"/>
              </a:rPr>
              <a:t>____________________________________</a:t>
            </a:r>
          </a:p>
          <a:p>
            <a:pPr latinLnBrk="1">
              <a:lnSpc>
                <a:spcPts val="4900"/>
              </a:lnSpc>
            </a:pPr>
            <a:r>
              <a:rPr lang="en-US" altLang="zh-CN" sz="2800" i="0">
                <a:solidFill>
                  <a:srgbClr val="000000"/>
                </a:solidFill>
                <a:latin typeface="SimSun" pitchFamily="34" charset="0"/>
                <a:ea typeface="SimSun" pitchFamily="34" charset="-122"/>
                <a:cs typeface="SimSun" pitchFamily="34" charset="-120"/>
              </a:rPr>
              <a:t>_______________________________________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AlternateContent xmlns:mc="http://schemas.openxmlformats.org/markup-compatibility/2006" xmlns:a14="http://schemas.microsoft.com/office/drawing/2010/main">
        <mc:Choice Requires="a14">
          <p:sp>
            <p:nvSpPr>
              <p:cNvPr id="5" name="QB_6_AN.78_1#11a622d6f.blank?vaa=1&amp;vcp=1&amp;vis=1&amp;pid=a86c49ae8&amp;color=0,0,0&amp;vpa=30&amp;vtp=1&amp;vaab=1&amp;bbb=1&amp;hb=1"/>
              <p:cNvSpPr/>
              <p:nvPr/>
            </p:nvSpPr>
            <p:spPr>
              <a:xfrm>
                <a:off x="539496" y="4799171"/>
                <a:ext cx="11109960"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温度对油麦菜种子的萌发有影响</a:t>
                </a:r>
                <a:r>
                  <a:rPr lang="en-US" altLang="zh-CN" sz="28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800" b="0" i="0" dirty="0">
                        <a:solidFill>
                          <a:srgbClr val="FF0000"/>
                        </a:solidFill>
                        <a:latin typeface="Cambria Math" panose="02040503050406030204" pitchFamily="18" charset="0"/>
                        <a:ea typeface="SimSun" pitchFamily="34" charset="-122"/>
                        <a:cs typeface="Times New Roman" pitchFamily="34" charset="-120"/>
                      </a:rPr>
                      <m:t>20 ℃</m:t>
                    </m:r>
                  </m:oMath>
                </a14:m>
                <a:r>
                  <a:rPr lang="en-US" altLang="zh-CN" sz="2800" b="0" i="0">
                    <a:solidFill>
                      <a:srgbClr val="FF0000"/>
                    </a:solidFill>
                    <a:latin typeface="Times New Roman" pitchFamily="34" charset="0"/>
                    <a:ea typeface="SimSun" pitchFamily="34" charset="-122"/>
                    <a:cs typeface="Times New Roman" pitchFamily="34" charset="-120"/>
                  </a:rPr>
                  <a:t>时</a:t>
                </a:r>
                <a:r>
                  <a:rPr lang="en-US" altLang="zh-CN" sz="2800" b="0" i="0" dirty="0">
                    <a:solidFill>
                      <a:srgbClr val="FF0000"/>
                    </a:solidFill>
                    <a:latin typeface="Times New Roman" pitchFamily="34" charset="0"/>
                    <a:ea typeface="SimSun" pitchFamily="34" charset="-122"/>
                    <a:cs typeface="Times New Roman" pitchFamily="34" charset="-120"/>
                  </a:rPr>
                  <a:t>，油麦菜种子的萌发率最高（合理即可）</a:t>
                </a:r>
                <a:endParaRPr lang="en-US" altLang="zh-CN" sz="2800" dirty="0"/>
              </a:p>
            </p:txBody>
          </p:sp>
        </mc:Choice>
        <mc:Fallback xmlns="">
          <p:sp>
            <p:nvSpPr>
              <p:cNvPr id="5" name="QB_6_AN.78_1#11a622d6f.blank?vaa=1&amp;vcp=1&amp;vis=1&amp;pid=a86c49ae8&amp;color=0,0,0&amp;vpa=30&amp;vtp=1&amp;vaab=1&amp;bbb=1&amp;hb=1"/>
              <p:cNvSpPr>
                <a:spLocks noRot="1" noChangeAspect="1" noMove="1" noResize="1" noEditPoints="1" noAdjustHandles="1" noChangeArrowheads="1" noChangeShapeType="1" noTextEdit="1"/>
              </p:cNvSpPr>
              <p:nvPr/>
            </p:nvSpPr>
            <p:spPr>
              <a:xfrm>
                <a:off x="539496" y="4799171"/>
                <a:ext cx="11109960" cy="1207072"/>
              </a:xfrm>
              <a:prstGeom prst="rect">
                <a:avLst/>
              </a:prstGeom>
              <a:blipFill>
                <a:blip r:embed="rId4"/>
                <a:stretch>
                  <a:fillRect l="-1976" b="-1616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wipe(left)">
                                      <p:cBhvr>
                                        <p:cTn id="7" dur="500"/>
                                        <p:tgtEl>
                                          <p:spTgt spid="5">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wipe(left)">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79_1#ae04b9ab1?vaa=1&amp;vcp=1&amp;vis=1&amp;pid=a86c49ae8&amp;color=0,0,0&amp;vtp=1&amp;vaab=1&amp;bt=1&amp;bbb=1&amp;hb=1"/>
              <p:cNvSpPr/>
              <p:nvPr/>
            </p:nvSpPr>
            <p:spPr>
              <a:xfrm>
                <a:off x="539496" y="554400"/>
                <a:ext cx="11109960" cy="3427032"/>
              </a:xfrm>
              <a:prstGeom prst="rect">
                <a:avLst/>
              </a:prstGeom>
              <a:noFill/>
              <a:ln/>
            </p:spPr>
            <p:txBody>
              <a:bodyPr wrap="none" lIns="0" tIns="0" rIns="0" bIns="0" rtlCol="0" anchor="t"/>
              <a:lstStyle/>
              <a:p>
                <a:pPr algn="l" latinLnBrk="1">
                  <a:lnSpc>
                    <a:spcPts val="4600"/>
                  </a:lnSpc>
                </a:pPr>
                <a:r>
                  <a:rPr lang="en-US" altLang="zh-CN" sz="2800" b="0" i="0" dirty="0">
                    <a:solidFill>
                      <a:srgbClr val="000000"/>
                    </a:solidFill>
                    <a:latin typeface="Times New Roman" pitchFamily="34" charset="0"/>
                    <a:ea typeface="SimSun" pitchFamily="34" charset="-122"/>
                    <a:cs typeface="Times New Roman" pitchFamily="34" charset="-120"/>
                  </a:rPr>
                  <a:t>（5）研究表明，酸雨会危害油麦菜的芽和叶</a:t>
                </a:r>
                <a:r>
                  <a:rPr lang="en-US" altLang="zh-CN" sz="2800" b="0" i="0">
                    <a:solidFill>
                      <a:srgbClr val="000000"/>
                    </a:solidFill>
                    <a:latin typeface="Times New Roman" pitchFamily="34" charset="0"/>
                    <a:ea typeface="SimSun" pitchFamily="34" charset="-122"/>
                    <a:cs typeface="Times New Roman" pitchFamily="34" charset="-120"/>
                  </a:rPr>
                  <a:t>，从而对油麦菜的生长造</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成严重影响</a:t>
                </a:r>
                <a:r>
                  <a:rPr lang="en-US" altLang="zh-CN" sz="2800" b="0" i="0" dirty="0">
                    <a:solidFill>
                      <a:srgbClr val="000000"/>
                    </a:solidFill>
                    <a:latin typeface="Times New Roman" pitchFamily="34" charset="0"/>
                    <a:ea typeface="SimSun" pitchFamily="34" charset="-122"/>
                    <a:cs typeface="Times New Roman" pitchFamily="34" charset="-120"/>
                  </a:rPr>
                  <a:t>。有同学提出酸雨是否也会影响油麦菜种子的萌发呢</a:t>
                </a:r>
                <a:r>
                  <a:rPr lang="en-US" altLang="zh-CN" sz="2800" b="0" i="0">
                    <a:solidFill>
                      <a:srgbClr val="000000"/>
                    </a:solidFill>
                    <a:latin typeface="Times New Roman" pitchFamily="34" charset="0"/>
                    <a:ea typeface="SimSun" pitchFamily="34" charset="-122"/>
                    <a:cs typeface="Times New Roman" pitchFamily="34" charset="-120"/>
                  </a:rPr>
                  <a:t>？为探</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究酸雨对油麦菜种子萌发的影响</a:t>
                </a:r>
                <a:r>
                  <a:rPr lang="en-US" altLang="zh-CN" sz="2800" b="0" i="0" dirty="0">
                    <a:solidFill>
                      <a:srgbClr val="000000"/>
                    </a:solidFill>
                    <a:latin typeface="Times New Roman" pitchFamily="34" charset="0"/>
                    <a:ea typeface="SimSun" pitchFamily="34" charset="-122"/>
                    <a:cs typeface="Times New Roman" pitchFamily="34" charset="-120"/>
                  </a:rPr>
                  <a:t>，该同学设计了如下方案</a:t>
                </a:r>
                <a:r>
                  <a:rPr lang="en-US" altLang="zh-CN" sz="2800" b="0" i="0">
                    <a:solidFill>
                      <a:srgbClr val="000000"/>
                    </a:solidFill>
                    <a:latin typeface="Times New Roman" pitchFamily="34" charset="0"/>
                    <a:ea typeface="SimSun" pitchFamily="34" charset="-122"/>
                    <a:cs typeface="Times New Roman" pitchFamily="34" charset="-120"/>
                  </a:rPr>
                  <a:t>。把相同油麦</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菜种子均分为五组</a:t>
                </a:r>
                <a:r>
                  <a:rPr lang="en-US" altLang="zh-CN" sz="2800" b="0" i="0" dirty="0">
                    <a:solidFill>
                      <a:srgbClr val="000000"/>
                    </a:solidFill>
                    <a:latin typeface="Times New Roman" pitchFamily="34" charset="0"/>
                    <a:ea typeface="SimSun" pitchFamily="34" charset="-122"/>
                    <a:cs typeface="Times New Roman" pitchFamily="34" charset="-120"/>
                  </a:rPr>
                  <a:t>，分别喷洒等量且适量的</a:t>
                </a:r>
                <a14:m>
                  <m:oMath xmlns:m="http://schemas.openxmlformats.org/officeDocument/2006/math">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pH</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为</a:t>
                </a:r>
                <a:r>
                  <a:rPr lang="en-US" altLang="zh-CN" sz="2800" b="0" i="0">
                    <a:solidFill>
                      <a:srgbClr val="000000"/>
                    </a:solidFill>
                    <a:latin typeface="Times New Roman" pitchFamily="34" charset="0"/>
                    <a:ea typeface="SimSun" pitchFamily="34" charset="-122"/>
                    <a:cs typeface="Times New Roman" pitchFamily="34" charset="-120"/>
                  </a:rPr>
                  <a:t>1、2、3、4、5的模拟</a:t>
                </a:r>
              </a:p>
              <a:p>
                <a:pPr latinLnBrk="1">
                  <a:lnSpc>
                    <a:spcPts val="4600"/>
                  </a:lnSpc>
                </a:pPr>
                <a:r>
                  <a:rPr lang="en-US" altLang="zh-CN" sz="2800" b="0" i="0">
                    <a:solidFill>
                      <a:srgbClr val="000000"/>
                    </a:solidFill>
                    <a:latin typeface="Times New Roman" pitchFamily="34" charset="0"/>
                    <a:ea typeface="SimSun" pitchFamily="34" charset="-122"/>
                    <a:cs typeface="Times New Roman" pitchFamily="34" charset="-120"/>
                  </a:rPr>
                  <a:t>酸雨</a:t>
                </a:r>
                <a:r>
                  <a:rPr lang="en-US" altLang="zh-CN" sz="2800" b="0" i="0" dirty="0">
                    <a:solidFill>
                      <a:srgbClr val="000000"/>
                    </a:solidFill>
                    <a:latin typeface="Times New Roman" pitchFamily="34" charset="0"/>
                    <a:ea typeface="SimSun" pitchFamily="34" charset="-122"/>
                    <a:cs typeface="Times New Roman" pitchFamily="34" charset="-120"/>
                  </a:rPr>
                  <a:t>，在相同且适宜的条件下培养一段时间，记录种子萌发的数量</a:t>
                </a:r>
                <a:r>
                  <a:rPr lang="en-US" altLang="zh-CN" sz="2800" b="0" i="0">
                    <a:solidFill>
                      <a:srgbClr val="000000"/>
                    </a:solidFill>
                    <a:latin typeface="Times New Roman" pitchFamily="34" charset="0"/>
                    <a:ea typeface="SimSun" pitchFamily="34" charset="-122"/>
                    <a:cs typeface="Times New Roman" pitchFamily="34" charset="-120"/>
                  </a:rPr>
                  <a:t>。有</a:t>
                </a:r>
              </a:p>
              <a:p>
                <a:pPr latinLnBrk="1">
                  <a:lnSpc>
                    <a:spcPts val="4400"/>
                  </a:lnSpc>
                </a:pPr>
                <a:r>
                  <a:rPr lang="en-US" altLang="zh-CN" sz="2800" b="0" i="0">
                    <a:solidFill>
                      <a:srgbClr val="000000"/>
                    </a:solidFill>
                    <a:latin typeface="Times New Roman" pitchFamily="34" charset="0"/>
                    <a:ea typeface="SimSun" pitchFamily="34" charset="-122"/>
                    <a:cs typeface="Times New Roman" pitchFamily="34" charset="-120"/>
                  </a:rPr>
                  <a:t>同学认为该实验方案不够严谨，原因是</a:t>
                </a:r>
                <a:r>
                  <a:rPr lang="en-US" altLang="zh-CN" sz="2800" i="0">
                    <a:solidFill>
                      <a:srgbClr val="000000"/>
                    </a:solidFill>
                    <a:latin typeface="SimSun" pitchFamily="34" charset="0"/>
                    <a:ea typeface="SimSun" pitchFamily="34" charset="-122"/>
                    <a:cs typeface="SimSun" pitchFamily="34" charset="-120"/>
                  </a:rPr>
                  <a:t>________________</a:t>
                </a:r>
                <a:r>
                  <a:rPr lang="en-US" altLang="zh-CN" sz="2800" b="0" i="0">
                    <a:solidFill>
                      <a:srgbClr val="00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2" name="QB_6_BD.79_1#ae04b9ab1?vaa=1&amp;vcp=1&amp;vis=1&amp;pid=a86c49ae8&amp;color=0,0,0&amp;vtp=1&amp;vaab=1&amp;bt=1&amp;bbb=1&amp;hb=1"/>
              <p:cNvSpPr>
                <a:spLocks noRot="1" noChangeAspect="1" noMove="1" noResize="1" noEditPoints="1" noAdjustHandles="1" noChangeArrowheads="1" noChangeShapeType="1" noTextEdit="1"/>
              </p:cNvSpPr>
              <p:nvPr/>
            </p:nvSpPr>
            <p:spPr>
              <a:xfrm>
                <a:off x="539496" y="554400"/>
                <a:ext cx="11109960" cy="3427032"/>
              </a:xfrm>
              <a:prstGeom prst="rect">
                <a:avLst/>
              </a:prstGeom>
              <a:blipFill>
                <a:blip r:embed="rId3"/>
                <a:stretch>
                  <a:fillRect l="-1976" t="-1068" r="-878" b="-5516"/>
                </a:stretch>
              </a:blipFill>
              <a:ln/>
            </p:spPr>
            <p:txBody>
              <a:bodyPr/>
              <a:lstStyle/>
              <a:p>
                <a:r>
                  <a:rPr lang="zh-CN" altLang="en-US">
                    <a:noFill/>
                  </a:rPr>
                  <a:t> </a:t>
                </a:r>
              </a:p>
            </p:txBody>
          </p:sp>
        </mc:Fallback>
      </mc:AlternateContent>
      <p:sp>
        <p:nvSpPr>
          <p:cNvPr id="3" name="QB_6_AN.81_1#ae04b9ab1.blank?vaa=1&amp;vcp=1&amp;vis=1&amp;pid=a86c49ae8&amp;color=0,0,0&amp;vpa=31&amp;vtp=1&amp;vaab=1&amp;bbb=1"/>
          <p:cNvSpPr/>
          <p:nvPr/>
        </p:nvSpPr>
        <p:spPr>
          <a:xfrm>
            <a:off x="6595014" y="3427522"/>
            <a:ext cx="2747963" cy="506032"/>
          </a:xfrm>
          <a:prstGeom prst="rect">
            <a:avLst/>
          </a:prstGeom>
          <a:noFill/>
          <a:ln/>
        </p:spPr>
        <p:txBody>
          <a:bodyPr wrap="none" lIns="0" tIns="0" rIns="0" bIns="0" rtlCol="0" anchor="t"/>
          <a:lstStyle/>
          <a:p>
            <a:pPr algn="ctr" latinLnBrk="1">
              <a:lnSpc>
                <a:spcPts val="4400"/>
              </a:lnSpc>
            </a:pPr>
            <a:r>
              <a:rPr lang="en-US" altLang="zh-CN" sz="2800" b="0" i="0" dirty="0">
                <a:solidFill>
                  <a:srgbClr val="FF0000"/>
                </a:solidFill>
                <a:latin typeface="Times New Roman" pitchFamily="34" charset="0"/>
                <a:ea typeface="SimSun" pitchFamily="34" charset="-122"/>
                <a:cs typeface="Times New Roman" pitchFamily="34" charset="-120"/>
              </a:rPr>
              <a:t>没有设置对照组</a:t>
            </a:r>
            <a:endParaRPr lang="en-US" altLang="zh-CN" sz="2800" dirty="0"/>
          </a:p>
        </p:txBody>
      </p:sp>
      <mc:AlternateContent xmlns:mc="http://schemas.openxmlformats.org/markup-compatibility/2006" xmlns:a14="http://schemas.microsoft.com/office/drawing/2010/main">
        <mc:Choice Requires="a14">
          <p:sp>
            <p:nvSpPr>
              <p:cNvPr id="4" name="QB_6_AS.1_1#ae04b9ab1?vaa=1&amp;vcp=1&amp;vis=1&amp;pid=a86c49ae8&amp;color=0,0,0&amp;vtp=1&amp;vaab=1&amp;bbb=1&amp;hb=1"/>
              <p:cNvSpPr/>
              <p:nvPr/>
            </p:nvSpPr>
            <p:spPr>
              <a:xfrm>
                <a:off x="539496" y="3997752"/>
                <a:ext cx="11109960" cy="2258632"/>
              </a:xfrm>
              <a:prstGeom prst="rect">
                <a:avLst/>
              </a:prstGeom>
              <a:noFill/>
              <a:ln/>
            </p:spPr>
            <p:txBody>
              <a:bodyPr wrap="none" lIns="0" tIns="0" rIns="0" bIns="0" rtlCol="0" anchor="t"/>
              <a:lstStyle/>
              <a:p>
                <a:pPr algn="l" latinLnBrk="1">
                  <a:lnSpc>
                    <a:spcPts val="46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种子萌发的外界条件</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适宜的温度</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充足的空气和一定的水分</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600"/>
                  </a:lnSpc>
                </a:pPr>
                <a:r>
                  <a:rPr lang="en-US" altLang="zh-CN" sz="2800" b="0" i="0">
                    <a:solidFill>
                      <a:srgbClr val="FF0000"/>
                    </a:solidFill>
                    <a:latin typeface="Times New Roman" pitchFamily="34" charset="0"/>
                    <a:ea typeface="楷体" pitchFamily="34" charset="-122"/>
                    <a:cs typeface="Times New Roman" pitchFamily="34" charset="-120"/>
                  </a:rPr>
                  <a:t>实验探究的是酸雨对油麦菜种子萌发的影响</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a:solidFill>
                      <a:srgbClr val="FF0000"/>
                    </a:solidFill>
                    <a:latin typeface="Times New Roman" pitchFamily="34" charset="0"/>
                    <a:ea typeface="楷体" pitchFamily="34" charset="-122"/>
                    <a:cs typeface="Times New Roman" pitchFamily="34" charset="-120"/>
                  </a:rPr>
                  <a:t>因此应该以清水作对照</a:t>
                </a:r>
                <a:r>
                  <a:rPr lang="en-US" altLang="zh-CN" sz="2800" b="0" i="0">
                    <a:solidFill>
                      <a:srgbClr val="FF0000"/>
                    </a:solidFill>
                    <a:latin typeface="Times New Roman" pitchFamily="34" charset="0"/>
                    <a:ea typeface="SimSun" pitchFamily="34" charset="-122"/>
                    <a:cs typeface="Times New Roman" pitchFamily="34" charset="-120"/>
                  </a:rPr>
                  <a:t>，</a:t>
                </a:r>
              </a:p>
              <a:p>
                <a:pPr latinLnBrk="1">
                  <a:lnSpc>
                    <a:spcPts val="4600"/>
                  </a:lnSpc>
                </a:pPr>
                <a:r>
                  <a:rPr lang="en-US" altLang="zh-CN" sz="2800" b="0" i="0">
                    <a:solidFill>
                      <a:srgbClr val="FF0000"/>
                    </a:solidFill>
                    <a:latin typeface="Times New Roman" pitchFamily="34" charset="0"/>
                    <a:ea typeface="楷体" pitchFamily="34" charset="-122"/>
                    <a:cs typeface="Times New Roman" pitchFamily="34" charset="-120"/>
                  </a:rPr>
                  <a:t>设置不同浓度的模拟酸雨</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对种子进行喷洒</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本方案中只设置了</a:t>
                </a:r>
                <a14:m>
                  <m:oMath xmlns:m="http://schemas.openxmlformats.org/officeDocument/2006/math">
                    <m:r>
                      <m:rPr>
                        <m:sty m:val="p"/>
                      </m:rPr>
                      <a:rPr lang="en-US" altLang="zh-CN" sz="2800" b="0" i="0" dirty="0">
                        <a:solidFill>
                          <a:srgbClr val="FF0000"/>
                        </a:solidFill>
                        <a:latin typeface="Cambria Math" panose="02040503050406030204" pitchFamily="18" charset="0"/>
                        <a:ea typeface="SimSun" pitchFamily="34" charset="-122"/>
                        <a:cs typeface="Times New Roman" pitchFamily="34" charset="-120"/>
                      </a:rPr>
                      <m:t>pH</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a:solidFill>
                      <a:srgbClr val="FF0000"/>
                    </a:solidFill>
                    <a:latin typeface="Times New Roman" pitchFamily="34" charset="0"/>
                    <a:ea typeface="楷体" pitchFamily="34" charset="-122"/>
                    <a:cs typeface="Times New Roman" pitchFamily="34" charset="-120"/>
                  </a:rPr>
                  <a:t>为</a:t>
                </a:r>
                <a:r>
                  <a:rPr lang="en-US" altLang="zh-CN" sz="2800" b="0" i="0">
                    <a:solidFill>
                      <a:srgbClr val="FF0000"/>
                    </a:solidFill>
                    <a:latin typeface="Times New Roman" pitchFamily="34" charset="0"/>
                    <a:ea typeface="SimSun" pitchFamily="34" charset="-122"/>
                    <a:cs typeface="Times New Roman" pitchFamily="34" charset="-120"/>
                  </a:rPr>
                  <a:t>1、</a:t>
                </a:r>
              </a:p>
              <a:p>
                <a:pPr latinLnBrk="1">
                  <a:lnSpc>
                    <a:spcPts val="4400"/>
                  </a:lnSpc>
                </a:pPr>
                <a:r>
                  <a:rPr lang="en-US" altLang="zh-CN" sz="2800" b="0" i="0">
                    <a:solidFill>
                      <a:srgbClr val="FF0000"/>
                    </a:solidFill>
                    <a:latin typeface="Times New Roman" pitchFamily="34" charset="0"/>
                    <a:ea typeface="SimSun" pitchFamily="34" charset="-122"/>
                    <a:cs typeface="Times New Roman" pitchFamily="34" charset="-120"/>
                  </a:rPr>
                  <a:t>2、3、4、5</a:t>
                </a:r>
                <a:r>
                  <a:rPr lang="en-US" altLang="zh-CN" sz="2800" b="0" i="0" dirty="0">
                    <a:solidFill>
                      <a:srgbClr val="FF0000"/>
                    </a:solidFill>
                    <a:latin typeface="Times New Roman" pitchFamily="34" charset="0"/>
                    <a:ea typeface="楷体" pitchFamily="34" charset="-122"/>
                    <a:cs typeface="Times New Roman" pitchFamily="34" charset="-120"/>
                  </a:rPr>
                  <a:t>的实验组</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没有设置对照组</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mc:Choice>
        <mc:Fallback xmlns="">
          <p:sp>
            <p:nvSpPr>
              <p:cNvPr id="4" name="QB_6_AS.1_1#ae04b9ab1?vaa=1&amp;vcp=1&amp;vis=1&amp;pid=a86c49ae8&amp;color=0,0,0&amp;vtp=1&amp;vaab=1&amp;bbb=1&amp;hb=1"/>
              <p:cNvSpPr>
                <a:spLocks noRot="1" noChangeAspect="1" noMove="1" noResize="1" noEditPoints="1" noAdjustHandles="1" noChangeArrowheads="1" noChangeShapeType="1" noTextEdit="1"/>
              </p:cNvSpPr>
              <p:nvPr/>
            </p:nvSpPr>
            <p:spPr>
              <a:xfrm>
                <a:off x="539496" y="3997752"/>
                <a:ext cx="11109960" cy="2258632"/>
              </a:xfrm>
              <a:prstGeom prst="rect">
                <a:avLst/>
              </a:prstGeom>
              <a:blipFill>
                <a:blip r:embed="rId4"/>
                <a:stretch>
                  <a:fillRect l="-1976" t="-1622" r="-4116" b="-9459"/>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left)">
                                      <p:cBhvr>
                                        <p:cTn id="13" dur="500"/>
                                        <p:tgtEl>
                                          <p:spTgt spid="4">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wipe(left)">
                                      <p:cBhvr>
                                        <p:cTn id="16" dur="500"/>
                                        <p:tgtEl>
                                          <p:spTgt spid="4">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wipe(left)">
                                      <p:cBhvr>
                                        <p:cTn id="19" dur="500"/>
                                        <p:tgtEl>
                                          <p:spTgt spid="4">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
                                            <p:bg/>
                                          </p:spTgt>
                                        </p:tgtEl>
                                        <p:attrNameLst>
                                          <p:attrName>style.visibility</p:attrName>
                                        </p:attrNameLst>
                                      </p:cBhvr>
                                      <p:to>
                                        <p:strVal val="visible"/>
                                      </p:to>
                                    </p:set>
                                    <p:animEffect transition="in" filter="wipe(left)">
                                      <p:cBhvr>
                                        <p:cTn id="24" dur="500"/>
                                        <p:tgtEl>
                                          <p:spTgt spid="3">
                                            <p:bg/>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wipe(left)">
                                      <p:cBhvr>
                                        <p:cTn id="2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QC_4_BD.3_1#38e1cf617?htil=2&amp;vaa=1&amp;vcp=1&amp;vis=1&amp;pid=461689efc&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62413" y="1540256"/>
            <a:ext cx="1691640" cy="24871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BD.3_2#38e1cf617?htil=2&amp;vaa=1&amp;vcp=1&amp;vis=1&amp;pid=461689efc&amp;color=0,0,0&amp;vtp=1&amp;vaab=1&amp;bt=1&amp;bbb=1&amp;hb=1"/>
          <p:cNvSpPr/>
          <p:nvPr/>
        </p:nvSpPr>
        <p:spPr>
          <a:xfrm>
            <a:off x="539496" y="1521968"/>
            <a:ext cx="9281160" cy="123232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命题解读1</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吉林长春·中考</a:t>
            </a:r>
            <a:r>
              <a:rPr lang="en-US" altLang="zh-CN" sz="2800" b="0" i="0" err="1">
                <a:solidFill>
                  <a:srgbClr val="000000"/>
                </a:solidFill>
                <a:latin typeface="Times New Roman" pitchFamily="34" charset="0"/>
                <a:ea typeface="SimSun" pitchFamily="34" charset="-122"/>
                <a:cs typeface="Times New Roman" pitchFamily="34" charset="-120"/>
              </a:rPr>
              <a:t>）</a:t>
            </a:r>
            <a:r>
              <a:rPr lang="en-US" altLang="zh-CN" sz="2800" b="0" i="0">
                <a:solidFill>
                  <a:srgbClr val="000000"/>
                </a:solidFill>
                <a:latin typeface="Times New Roman" pitchFamily="34" charset="0"/>
                <a:ea typeface="SimSun" pitchFamily="34" charset="-122"/>
                <a:cs typeface="Times New Roman" pitchFamily="34" charset="-120"/>
              </a:rPr>
              <a:t>下图为菜豆种子的结</a:t>
            </a:r>
            <a:r>
              <a:rPr lang="zh-CN" altLang="en-US" sz="2800" b="0" i="0">
                <a:solidFill>
                  <a:srgbClr val="000000"/>
                </a:solidFill>
                <a:latin typeface="Times New Roman" pitchFamily="34" charset="0"/>
                <a:ea typeface="SimSun" pitchFamily="34" charset="-122"/>
                <a:cs typeface="Times New Roman" pitchFamily="34" charset="-120"/>
              </a:rPr>
              <a:t>构模</a:t>
            </a:r>
            <a:r>
              <a:rPr lang="en-US" altLang="zh-CN" sz="2800" b="0" i="0">
                <a:solidFill>
                  <a:srgbClr val="000000"/>
                </a:solidFill>
                <a:latin typeface="Times New Roman" pitchFamily="34" charset="0"/>
                <a:ea typeface="SimSun" pitchFamily="34" charset="-122"/>
                <a:cs typeface="Times New Roman" pitchFamily="34" charset="-120"/>
              </a:rPr>
              <a:t>式图</a:t>
            </a:r>
            <a:r>
              <a:rPr lang="en-US" altLang="zh-CN" sz="2800" b="0" i="0" dirty="0" err="1">
                <a:solidFill>
                  <a:srgbClr val="000000"/>
                </a:solidFill>
                <a:latin typeface="Times New Roman" pitchFamily="34" charset="0"/>
                <a:ea typeface="SimSun" pitchFamily="34" charset="-122"/>
                <a:cs typeface="Times New Roman" pitchFamily="34" charset="-120"/>
              </a:rPr>
              <a:t>，下列叙述错误的是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p:sp>
        <p:nvSpPr>
          <p:cNvPr id="4" name="QC_4_AN.4_1#38e1cf617.bracket?vaa=1&amp;vcp=1&amp;vis=1&amp;pid=461689efc&amp;color=0,0,0&amp;vpa=1&amp;vtp=1&amp;vaab=1"/>
          <p:cNvSpPr/>
          <p:nvPr/>
        </p:nvSpPr>
        <p:spPr>
          <a:xfrm>
            <a:off x="4384468" y="2186476"/>
            <a:ext cx="515938" cy="567817"/>
          </a:xfrm>
          <a:prstGeom prst="rect">
            <a:avLst/>
          </a:prstGeom>
          <a:noFill/>
          <a:ln/>
        </p:spPr>
        <p:txBody>
          <a:bodyPr wrap="none" lIns="0" tIns="0" rIns="0" bIns="0" rtlCol="0" anchor="t"/>
          <a:lstStyle/>
          <a:p>
            <a:pPr algn="ctr" latinLnBrk="1">
              <a:lnSpc>
                <a:spcPts val="5000"/>
              </a:lnSpc>
            </a:pPr>
            <a:r>
              <a:rPr lang="en-US" altLang="zh-CN" sz="2800" b="0" i="0" dirty="0">
                <a:solidFill>
                  <a:srgbClr val="FF0000"/>
                </a:solidFill>
                <a:latin typeface="Times New Roman" pitchFamily="34" charset="0"/>
                <a:ea typeface="SimSun" pitchFamily="34" charset="-122"/>
                <a:cs typeface="Times New Roman" pitchFamily="34" charset="-120"/>
              </a:rPr>
              <a:t>A</a:t>
            </a:r>
            <a:endParaRPr lang="en-US" altLang="zh-CN" sz="2800" dirty="0"/>
          </a:p>
        </p:txBody>
      </p:sp>
      <p:sp>
        <p:nvSpPr>
          <p:cNvPr id="5" name="QC_4_BD.3_3#38e1cf617.choices?htil=2&amp;vaa=1&amp;vcp=1&amp;vis=1&amp;pid=461689efc&amp;color=0,0,0&amp;vtp=1&amp;vaab=1&amp;bbb=1"/>
          <p:cNvSpPr/>
          <p:nvPr/>
        </p:nvSpPr>
        <p:spPr>
          <a:xfrm>
            <a:off x="539496" y="2804985"/>
            <a:ext cx="92811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A.①所示的结构是子叶，共有两片</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.③所示的结构将来发育成植物的根</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C</a:t>
            </a:r>
            <a:r>
              <a:rPr lang="en-US" altLang="zh-CN" sz="2800" b="0" i="0" dirty="0">
                <a:solidFill>
                  <a:srgbClr val="000000"/>
                </a:solidFill>
                <a:latin typeface="Times New Roman" pitchFamily="34" charset="0"/>
                <a:ea typeface="SimSun" pitchFamily="34" charset="-122"/>
                <a:cs typeface="Times New Roman" pitchFamily="34" charset="-120"/>
              </a:rPr>
              <a:t>.④所示的结构中含有丰富的营养物质</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.新植物的幼体由①②③④所示的结构组成</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ipe(left)">
                                      <p:cBhvr>
                                        <p:cTn id="7" dur="500"/>
                                        <p:tgtEl>
                                          <p:spTgt spid="4">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sp>
        <p:nvSpPr>
          <p:cNvPr id="2" name="C_4_BD#6d1492b67?vcp=1&amp;pid=65a8748c1&amp;color=0,170,129&amp;vtp=1&amp;vaab=1&amp;bt=1&amp;bbb=1"/>
          <p:cNvSpPr/>
          <p:nvPr/>
        </p:nvSpPr>
        <p:spPr>
          <a:xfrm>
            <a:off x="539496" y="554400"/>
            <a:ext cx="11109960" cy="1077976"/>
          </a:xfrm>
          <a:prstGeom prst="rect">
            <a:avLst/>
          </a:prstGeom>
          <a:noFill/>
          <a:ln/>
        </p:spPr>
        <p:txBody>
          <a:bodyPr wrap="none" lIns="0" tIns="0" rIns="0" bIns="0" rtlCol="0" anchor="t"/>
          <a:lstStyle/>
          <a:p>
            <a:pPr algn="l" latinLnBrk="1">
              <a:lnSpc>
                <a:spcPts val="5600"/>
              </a:lnSpc>
            </a:pPr>
            <a:r>
              <a:rPr lang="en-US" altLang="zh-CN" sz="3200" b="1" i="0" dirty="0">
                <a:solidFill>
                  <a:srgbClr val="00AA81"/>
                </a:solidFill>
                <a:latin typeface="Times New Roman" pitchFamily="34" charset="0"/>
                <a:ea typeface="微软雅黑" pitchFamily="34" charset="-122"/>
                <a:cs typeface="Times New Roman" pitchFamily="34" charset="-120"/>
              </a:rPr>
              <a:t>拓展延伸</a:t>
            </a:r>
            <a:endParaRPr lang="en-US" altLang="zh-CN" sz="3200" dirty="0"/>
          </a:p>
        </p:txBody>
      </p:sp>
      <p:sp>
        <p:nvSpPr>
          <p:cNvPr id="3" name="QO_5_BD.82_1#5738ccad5?sp=1&amp;vaa=1&amp;vcp=1&amp;vis=1&amp;pid=6d1492b67&amp;color=0,0,0&amp;vtp=1&amp;vaab=1&amp;bbb=1&amp;hb=1"/>
          <p:cNvSpPr/>
          <p:nvPr/>
        </p:nvSpPr>
        <p:spPr>
          <a:xfrm>
            <a:off x="539496" y="1267240"/>
            <a:ext cx="11109960" cy="1886350"/>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1.</a:t>
            </a:r>
            <a:r>
              <a:rPr lang="en-US" altLang="zh-CN" sz="2800" b="0" i="0" dirty="0">
                <a:solidFill>
                  <a:srgbClr val="000000"/>
                </a:solidFill>
                <a:latin typeface="Times New Roman" pitchFamily="34" charset="0"/>
                <a:ea typeface="SimSun" pitchFamily="34" charset="-122"/>
                <a:cs typeface="Times New Roman" pitchFamily="34" charset="-120"/>
              </a:rPr>
              <a:t>（广东·中考）“月宫一号”是人工闭合生态系统（如下图），</a:t>
            </a:r>
            <a:r>
              <a:rPr lang="zh-CN" altLang="en-US" sz="2800" b="0" i="0" dirty="0">
                <a:solidFill>
                  <a:srgbClr val="000000"/>
                </a:solidFill>
                <a:latin typeface="Times New Roman" pitchFamily="34" charset="0"/>
                <a:ea typeface="SimSun" pitchFamily="34" charset="-122"/>
                <a:cs typeface="Times New Roman" pitchFamily="34" charset="-120"/>
              </a:rPr>
              <a:t>舱内</a:t>
            </a:r>
            <a:r>
              <a:rPr lang="en-US" altLang="zh-CN" sz="2800" b="0" i="0" dirty="0" err="1">
                <a:solidFill>
                  <a:srgbClr val="000000"/>
                </a:solidFill>
                <a:latin typeface="Times New Roman" pitchFamily="34" charset="0"/>
                <a:ea typeface="SimSun" pitchFamily="34" charset="-122"/>
                <a:cs typeface="Times New Roman" pitchFamily="34" charset="-120"/>
              </a:rPr>
              <a:t>有小麦、生菜、黄粉虫（富含动物蛋白，可食用）和微生物等。志</a:t>
            </a:r>
            <a:r>
              <a:rPr lang="zh-CN" altLang="en-US" sz="2800" b="0" i="0" dirty="0">
                <a:solidFill>
                  <a:srgbClr val="000000"/>
                </a:solidFill>
                <a:latin typeface="Times New Roman" pitchFamily="34" charset="0"/>
                <a:ea typeface="SimSun" pitchFamily="34" charset="-122"/>
                <a:cs typeface="Times New Roman" pitchFamily="34" charset="-120"/>
              </a:rPr>
              <a:t>愿者</a:t>
            </a:r>
            <a:r>
              <a:rPr lang="en-US" altLang="zh-CN" sz="2800" b="0" i="0" dirty="0">
                <a:solidFill>
                  <a:srgbClr val="000000"/>
                </a:solidFill>
                <a:latin typeface="Times New Roman" pitchFamily="34" charset="0"/>
                <a:ea typeface="SimSun" pitchFamily="34" charset="-122"/>
                <a:cs typeface="Times New Roman" pitchFamily="34" charset="-120"/>
              </a:rPr>
              <a:t>在舱内完成了370天的封闭实验。请回答下列问题。</a:t>
            </a:r>
            <a:endParaRPr lang="en-US" altLang="zh-CN" sz="2800" dirty="0">
              <a:solidFill>
                <a:srgbClr val="000000"/>
              </a:solidFill>
            </a:endParaRPr>
          </a:p>
        </p:txBody>
      </p:sp>
      <p:pic>
        <p:nvPicPr>
          <p:cNvPr id="4" name="QO_5_BD.82_2#5738ccad5?htil=12&amp;vaa=1&amp;vcp=1&amp;vis=1&amp;pid=6d1492b67&amp;color=0,0,0&amp;tib=255,255,255&amp;vtp=1&amp;vaab=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208776" y="3245276"/>
            <a:ext cx="5422392"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B_6_BD.83_1#43c19406b?htil=12&amp;vaa=1&amp;vcp=1&amp;vis=1&amp;pid=5738ccad5&amp;color=0,0,0&amp;vtp=1&amp;vaab=1&amp;bbb=1&amp;hb=1"/>
          <p:cNvSpPr/>
          <p:nvPr/>
        </p:nvSpPr>
        <p:spPr>
          <a:xfrm>
            <a:off x="539496" y="3191364"/>
            <a:ext cx="5559552" cy="31444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a:t>
            </a:r>
            <a:r>
              <a:rPr lang="en-US" altLang="zh-CN" sz="2800" b="0" i="0">
                <a:solidFill>
                  <a:srgbClr val="000000"/>
                </a:solidFill>
                <a:latin typeface="Times New Roman" pitchFamily="34" charset="0"/>
                <a:ea typeface="SimSun" pitchFamily="34" charset="-122"/>
                <a:cs typeface="Times New Roman" pitchFamily="34" charset="-120"/>
              </a:rPr>
              <a:t>）植物舱中的二氧化碳传感器等</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智能设备可以精准调控二氧化碳浓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度。植物利用二氧化碳进行</a:t>
            </a:r>
            <a:r>
              <a:rPr lang="en-US" altLang="zh-CN" sz="2800" i="0">
                <a:solidFill>
                  <a:srgbClr val="000000"/>
                </a:solidFill>
                <a:latin typeface="SimSun" pitchFamily="34" charset="0"/>
                <a:ea typeface="SimSun" pitchFamily="34" charset="-122"/>
                <a:cs typeface="SimSun" pitchFamily="34" charset="-120"/>
              </a:rPr>
              <a:t>_______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a:t>
            </a:r>
            <a:r>
              <a:rPr lang="en-US" altLang="zh-CN" sz="2800" b="0" i="0">
                <a:solidFill>
                  <a:srgbClr val="000000"/>
                </a:solidFill>
                <a:latin typeface="Times New Roman" pitchFamily="34" charset="0"/>
                <a:ea typeface="SimSun" pitchFamily="34" charset="-122"/>
                <a:cs typeface="Times New Roman" pitchFamily="34" charset="-120"/>
              </a:rPr>
              <a:t>，合成</a:t>
            </a:r>
            <a:r>
              <a:rPr lang="en-US" altLang="zh-CN" sz="2800" i="0">
                <a:solidFill>
                  <a:srgbClr val="000000"/>
                </a:solidFill>
                <a:latin typeface="SimSun" pitchFamily="34" charset="0"/>
                <a:ea typeface="SimSun" pitchFamily="34" charset="-122"/>
                <a:cs typeface="SimSun" pitchFamily="34" charset="-120"/>
              </a:rPr>
              <a:t>________</a:t>
            </a:r>
            <a:r>
              <a:rPr lang="en-US" altLang="zh-CN" sz="2800" b="0" i="0">
                <a:solidFill>
                  <a:srgbClr val="000000"/>
                </a:solidFill>
                <a:latin typeface="Times New Roman" pitchFamily="34" charset="0"/>
                <a:ea typeface="SimSun" pitchFamily="34" charset="-122"/>
                <a:cs typeface="Times New Roman" pitchFamily="34" charset="-120"/>
              </a:rPr>
              <a:t>，为志愿者提供</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食物来源</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6" name="QB_6_AN.84_1#43c19406b.blank?vaa=1&amp;vcp=1&amp;vis=1&amp;pid=5738ccad5&amp;color=0,0,0&amp;vpa=32&amp;vtp=1&amp;vaab=1&amp;bbb=1&amp;hb=1"/>
          <p:cNvSpPr/>
          <p:nvPr/>
        </p:nvSpPr>
        <p:spPr>
          <a:xfrm>
            <a:off x="539496" y="4456284"/>
            <a:ext cx="5559552" cy="1207072"/>
          </a:xfrm>
          <a:prstGeom prst="rect">
            <a:avLst/>
          </a:prstGeom>
          <a:noFill/>
          <a:ln/>
        </p:spPr>
        <p:txBody>
          <a:bodyPr wrap="square" lIns="0" tIns="0" rIns="0" bIns="0" rtlCol="0" anchor="t"/>
          <a:lstStyle/>
          <a:p>
            <a:pPr latinLnBrk="1">
              <a:lnSpc>
                <a:spcPct val="150000"/>
              </a:lnSpc>
            </a:pPr>
            <a:r>
              <a:rPr lang="en-US" altLang="zh-CN" sz="2800" b="0" i="0">
                <a:solidFill>
                  <a:srgbClr val="FF0000"/>
                </a:solidFill>
                <a:latin typeface="SimSun" panose="02010600030101010101" pitchFamily="2" charset="-122"/>
                <a:ea typeface="SimSun" pitchFamily="34" charset="-122"/>
                <a:cs typeface="Times New Roman" pitchFamily="34" charset="-120"/>
              </a:rPr>
              <a:t>                         </a:t>
            </a:r>
            <a:r>
              <a:rPr lang="en-US" altLang="zh-CN" sz="2800" b="0" i="0">
                <a:solidFill>
                  <a:srgbClr val="FF0000"/>
                </a:solidFill>
                <a:latin typeface="Times New Roman" pitchFamily="34" charset="0"/>
                <a:ea typeface="SimSun" pitchFamily="34" charset="-122"/>
                <a:cs typeface="Times New Roman" pitchFamily="34" charset="-120"/>
              </a:rPr>
              <a:t>光合作用</a:t>
            </a:r>
            <a:endParaRPr lang="en-US" altLang="zh-CN" sz="2800" dirty="0"/>
          </a:p>
        </p:txBody>
      </p:sp>
      <p:sp>
        <p:nvSpPr>
          <p:cNvPr id="7" name="QB_6_AN.85_1#43c19406b.blank?vaa=1&amp;vcp=1&amp;vis=1&amp;pid=5738ccad5&amp;color=0,0,0&amp;vpa=33&amp;vtp=1&amp;vaab=1&amp;bbb=1"/>
          <p:cNvSpPr/>
          <p:nvPr/>
        </p:nvSpPr>
        <p:spPr>
          <a:xfrm>
            <a:off x="2150014" y="5103984"/>
            <a:ext cx="13255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有机物</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left)">
                                      <p:cBhvr>
                                        <p:cTn id="7" dur="500"/>
                                        <p:tgtEl>
                                          <p:spTgt spid="6">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left)">
                                      <p:cBhvr>
                                        <p:cTn id="10" dur="5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wipe(left)">
                                      <p:cBhvr>
                                        <p:cTn id="15" dur="500"/>
                                        <p:tgtEl>
                                          <p:spTgt spid="7">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wipe(left)">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B_6_BD.86_1#8d9771894?vaa=1&amp;vcp=1&amp;vis=1&amp;pid=5738ccad5&amp;color=0,0,0&amp;vtp=1&amp;vaab=1&amp;bt=1&amp;bbb=1&amp;hb=1"/>
          <p:cNvSpPr/>
          <p:nvPr/>
        </p:nvSpPr>
        <p:spPr>
          <a:xfrm>
            <a:off x="539496" y="845312"/>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（2）尿液和生活废水经微生物处理后用于配制营养液</a:t>
            </a:r>
            <a:r>
              <a:rPr lang="en-US" altLang="zh-CN" sz="2800" b="0" i="0">
                <a:solidFill>
                  <a:srgbClr val="000000"/>
                </a:solidFill>
                <a:latin typeface="Times New Roman" pitchFamily="34" charset="0"/>
                <a:ea typeface="SimSun" pitchFamily="34" charset="-122"/>
                <a:cs typeface="Times New Roman" pitchFamily="34" charset="-120"/>
              </a:rPr>
              <a:t>，营养液中的水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可被植物根尖的</a:t>
            </a:r>
            <a:r>
              <a:rPr lang="en-US" altLang="zh-CN" sz="2800" i="0">
                <a:solidFill>
                  <a:srgbClr val="000000"/>
                </a:solidFill>
                <a:latin typeface="SimSun" pitchFamily="34" charset="0"/>
                <a:ea typeface="SimSun" pitchFamily="34" charset="-122"/>
                <a:cs typeface="SimSun" pitchFamily="34" charset="-120"/>
              </a:rPr>
              <a:t>____________</a:t>
            </a:r>
            <a:r>
              <a:rPr lang="en-US" altLang="zh-CN" sz="2800" b="0" i="0">
                <a:solidFill>
                  <a:srgbClr val="000000"/>
                </a:solidFill>
                <a:latin typeface="Times New Roman" pitchFamily="34" charset="0"/>
                <a:ea typeface="SimSun" pitchFamily="34" charset="-122"/>
                <a:cs typeface="Times New Roman" pitchFamily="34" charset="-120"/>
              </a:rPr>
              <a:t>吸收</a:t>
            </a:r>
            <a:r>
              <a:rPr lang="en-US" altLang="zh-CN" sz="2800" b="0" i="0" dirty="0">
                <a:solidFill>
                  <a:srgbClr val="000000"/>
                </a:solidFill>
                <a:latin typeface="Times New Roman" pitchFamily="34" charset="0"/>
                <a:ea typeface="SimSun" pitchFamily="34" charset="-122"/>
                <a:cs typeface="Times New Roman" pitchFamily="34" charset="-120"/>
              </a:rPr>
              <a:t>，通过输导组织运输到叶片</a:t>
            </a:r>
            <a:r>
              <a:rPr lang="en-US" altLang="zh-CN" sz="2800" b="0" i="0">
                <a:solidFill>
                  <a:srgbClr val="000000"/>
                </a:solidFill>
                <a:latin typeface="Times New Roman" pitchFamily="34" charset="0"/>
                <a:ea typeface="SimSun" pitchFamily="34" charset="-122"/>
                <a:cs typeface="Times New Roman" pitchFamily="34" charset="-120"/>
              </a:rPr>
              <a:t>，绝大部</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分水以水蒸气形式通过</a:t>
            </a:r>
            <a:r>
              <a:rPr lang="en-US" altLang="zh-CN" sz="2800" i="0">
                <a:solidFill>
                  <a:srgbClr val="000000"/>
                </a:solidFill>
                <a:latin typeface="SimSun" pitchFamily="34" charset="0"/>
                <a:ea typeface="SimSun" pitchFamily="34" charset="-122"/>
                <a:cs typeface="SimSun" pitchFamily="34" charset="-120"/>
              </a:rPr>
              <a:t>______</a:t>
            </a: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填结构名称）散出</a:t>
            </a:r>
            <a:r>
              <a:rPr lang="en-US" altLang="zh-CN" sz="2800" b="0" i="0">
                <a:solidFill>
                  <a:srgbClr val="000000"/>
                </a:solidFill>
                <a:latin typeface="Times New Roman" pitchFamily="34" charset="0"/>
                <a:ea typeface="SimSun" pitchFamily="34" charset="-122"/>
                <a:cs typeface="Times New Roman" pitchFamily="34" charset="-120"/>
              </a:rPr>
              <a:t>，水蒸气经冷凝净化</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后供志愿者使用</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
        <p:nvSpPr>
          <p:cNvPr id="3" name="QB_6_AN.87_1#8d9771894.blank?vaa=1&amp;vcp=1&amp;vis=1&amp;pid=5738ccad5&amp;color=0,0,0&amp;vpa=34&amp;vtp=1&amp;vaab=1&amp;bbb=1"/>
          <p:cNvSpPr/>
          <p:nvPr/>
        </p:nvSpPr>
        <p:spPr>
          <a:xfrm>
            <a:off x="3039014" y="1462532"/>
            <a:ext cx="20367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成熟区根毛</a:t>
            </a:r>
            <a:endParaRPr lang="en-US" altLang="zh-CN" sz="2800" dirty="0"/>
          </a:p>
        </p:txBody>
      </p:sp>
      <p:sp>
        <p:nvSpPr>
          <p:cNvPr id="4" name="QB_6_AN.89_1#8d9771894.blank?vaa=1&amp;vcp=1&amp;vis=1&amp;pid=5738ccad5&amp;color=0,0,0&amp;vpa=35&amp;vtp=1&amp;vaab=1&amp;bbb=1"/>
          <p:cNvSpPr/>
          <p:nvPr/>
        </p:nvSpPr>
        <p:spPr>
          <a:xfrm>
            <a:off x="4105815" y="2110232"/>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气孔</a:t>
            </a:r>
            <a:endParaRPr lang="en-US" altLang="zh-CN" sz="2800" dirty="0"/>
          </a:p>
        </p:txBody>
      </p:sp>
      <p:pic>
        <p:nvPicPr>
          <p:cNvPr id="5" name="QO_5_BD.88_1#8d9771894?vaa=1&amp;vcp=1&amp;vis=1&amp;pid=5738ccad5&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364992" y="3470656"/>
            <a:ext cx="5458968" cy="25420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ipe(left)">
                                      <p:cBhvr>
                                        <p:cTn id="15" dur="500"/>
                                        <p:tgtEl>
                                          <p:spTgt spid="4">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wipe(left)">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90_1#51d0f9dc5?sp=1&amp;vaa=1&amp;vcp=1&amp;vis=1&amp;pid=6d1492b67&amp;color=0,0,0&amp;vtp=1&amp;vaab=1&amp;bt=1&amp;bbb=1&amp;hb=1"/>
              <p:cNvSpPr/>
              <p:nvPr/>
            </p:nvSpPr>
            <p:spPr>
              <a:xfrm>
                <a:off x="539496" y="592403"/>
                <a:ext cx="11109960" cy="3037306"/>
              </a:xfrm>
              <a:prstGeom prst="rect">
                <a:avLst/>
              </a:prstGeom>
              <a:noFill/>
              <a:ln/>
            </p:spPr>
            <p:txBody>
              <a:bodyPr wrap="square" lIns="0" tIns="0" rIns="0" bIns="0" rtlCol="0" anchor="t">
                <a:spAutoFit/>
              </a:bodyPr>
              <a:lstStyle/>
              <a:p>
                <a:pPr algn="l" latinLnBrk="1">
                  <a:lnSpc>
                    <a:spcPts val="4000"/>
                  </a:lnSpc>
                </a:pPr>
                <a:r>
                  <a:rPr lang="en-US" altLang="zh-CN" sz="2800" b="1" i="0" dirty="0">
                    <a:solidFill>
                      <a:srgbClr val="000000"/>
                    </a:solidFill>
                    <a:latin typeface="Times New Roman" pitchFamily="34" charset="0"/>
                    <a:ea typeface="SimSun" pitchFamily="34" charset="-122"/>
                    <a:cs typeface="Times New Roman" pitchFamily="34" charset="-120"/>
                  </a:rPr>
                  <a:t>2.</a:t>
                </a:r>
                <a:r>
                  <a:rPr lang="en-US" altLang="zh-CN" sz="2800" b="0" i="0" dirty="0">
                    <a:solidFill>
                      <a:srgbClr val="000000"/>
                    </a:solidFill>
                    <a:latin typeface="Times New Roman" pitchFamily="34" charset="0"/>
                    <a:ea typeface="SimSun" pitchFamily="34" charset="-122"/>
                    <a:cs typeface="Times New Roman" pitchFamily="34" charset="-120"/>
                  </a:rPr>
                  <a:t>（湖南衡阳·中考）绿色植物对生物圈的存在和发展起着决定</a:t>
                </a:r>
                <a:r>
                  <a:rPr lang="zh-CN" altLang="en-US" sz="2800" b="0" i="0" dirty="0">
                    <a:solidFill>
                      <a:srgbClr val="000000"/>
                    </a:solidFill>
                    <a:latin typeface="Times New Roman" pitchFamily="34" charset="0"/>
                    <a:ea typeface="SimSun" pitchFamily="34" charset="-122"/>
                    <a:cs typeface="Times New Roman" pitchFamily="34" charset="-120"/>
                  </a:rPr>
                  <a:t>性作</a:t>
                </a:r>
                <a:r>
                  <a:rPr lang="en-US" altLang="zh-CN" sz="2800" b="0" i="0" dirty="0" err="1">
                    <a:solidFill>
                      <a:srgbClr val="000000"/>
                    </a:solidFill>
                    <a:latin typeface="Times New Roman" pitchFamily="34" charset="0"/>
                    <a:ea typeface="SimSun" pitchFamily="34" charset="-122"/>
                    <a:cs typeface="Times New Roman" pitchFamily="34" charset="-120"/>
                  </a:rPr>
                  <a:t>用，为了更好地了解绿色植物的生理作用，某生物兴趣小组进行了</a:t>
                </a:r>
                <a:r>
                  <a:rPr lang="zh-CN" altLang="en-US" sz="2800" b="0" i="0" dirty="0">
                    <a:solidFill>
                      <a:srgbClr val="000000"/>
                    </a:solidFill>
                    <a:latin typeface="Times New Roman" pitchFamily="34" charset="0"/>
                    <a:ea typeface="SimSun" pitchFamily="34" charset="-122"/>
                    <a:cs typeface="Times New Roman" pitchFamily="34" charset="-120"/>
                  </a:rPr>
                  <a:t>初步</a:t>
                </a:r>
                <a:r>
                  <a:rPr lang="en-US" altLang="zh-CN" sz="2800" b="0" i="0" dirty="0" err="1">
                    <a:solidFill>
                      <a:srgbClr val="000000"/>
                    </a:solidFill>
                    <a:latin typeface="Times New Roman" pitchFamily="34" charset="0"/>
                    <a:ea typeface="SimSun" pitchFamily="34" charset="-122"/>
                    <a:cs typeface="Times New Roman" pitchFamily="34" charset="-120"/>
                  </a:rPr>
                  <a:t>探究。图一是叶片的结构示意图，图二是叶肉细胞中叶绿体和线粒</a:t>
                </a:r>
                <a:r>
                  <a:rPr lang="zh-CN" altLang="en-US" sz="2800" b="0" i="0" dirty="0">
                    <a:solidFill>
                      <a:srgbClr val="000000"/>
                    </a:solidFill>
                    <a:latin typeface="Times New Roman" pitchFamily="34" charset="0"/>
                    <a:ea typeface="SimSun" pitchFamily="34" charset="-122"/>
                    <a:cs typeface="Times New Roman" pitchFamily="34" charset="-120"/>
                  </a:rPr>
                  <a:t>体吸</a:t>
                </a:r>
                <a:r>
                  <a:rPr lang="en-US" altLang="zh-CN" sz="2800" b="0" i="0" dirty="0" err="1">
                    <a:solidFill>
                      <a:srgbClr val="000000"/>
                    </a:solidFill>
                    <a:latin typeface="Times New Roman" pitchFamily="34" charset="0"/>
                    <a:ea typeface="SimSun" pitchFamily="34" charset="-122"/>
                    <a:cs typeface="Times New Roman" pitchFamily="34" charset="-120"/>
                  </a:rPr>
                  <a:t>收或释放气体的过程示意图，图三是一种陆生植物在夏季某一晴天</a:t>
                </a:r>
                <a:r>
                  <a:rPr lang="zh-CN" altLang="en-US" sz="2800" b="0" i="0" dirty="0">
                    <a:solidFill>
                      <a:srgbClr val="000000"/>
                    </a:solidFill>
                    <a:latin typeface="Times New Roman" pitchFamily="34" charset="0"/>
                    <a:ea typeface="SimSun" pitchFamily="34" charset="-122"/>
                    <a:cs typeface="Times New Roman" pitchFamily="34" charset="-120"/>
                  </a:rPr>
                  <a:t>的二</a:t>
                </a:r>
                <a:r>
                  <a:rPr lang="en-US" altLang="zh-CN" sz="2800" b="0" i="0" dirty="0" err="1">
                    <a:solidFill>
                      <a:srgbClr val="000000"/>
                    </a:solidFill>
                    <a:latin typeface="Times New Roman" pitchFamily="34" charset="0"/>
                    <a:ea typeface="SimSun" pitchFamily="34" charset="-122"/>
                    <a:cs typeface="Times New Roman" pitchFamily="34" charset="-120"/>
                  </a:rPr>
                  <a:t>氧化碳吸收量和释放量的变化示意图。请据图分析回答问题</a:t>
                </a:r>
                <a:r>
                  <a:rPr lang="zh-CN" altLang="en-US" sz="2800" b="0" i="0" dirty="0">
                    <a:solidFill>
                      <a:srgbClr val="000000"/>
                    </a:solidFill>
                    <a:latin typeface="Times New Roman" pitchFamily="34" charset="0"/>
                    <a:ea typeface="SimSun" pitchFamily="34" charset="-122"/>
                    <a:cs typeface="Times New Roman" pitchFamily="34" charset="-120"/>
                  </a:rPr>
                  <a:t>。</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000"/>
                  </a:lnSpc>
                </a:pPr>
                <a:r>
                  <a:rPr lang="en-US" altLang="zh-CN" sz="2800" b="0" i="0" dirty="0">
                    <a:solidFill>
                      <a:srgbClr val="000000"/>
                    </a:solidFill>
                    <a:latin typeface="Times New Roman" pitchFamily="34" charset="0"/>
                    <a:ea typeface="SimSun" pitchFamily="34" charset="-122"/>
                    <a:cs typeface="Times New Roman" pitchFamily="34" charset="-120"/>
                  </a:rPr>
                  <a:t>（注：</a:t>
                </a:r>
                <a14:m>
                  <m:oMath xmlns:m="http://schemas.openxmlformats.org/officeDocument/2006/math">
                    <m:sSub>
                      <m:sSubPr>
                        <m:ctrlPr>
                          <a:rPr lang="en-US" altLang="zh-CN" sz="2800" b="0" i="1" dirty="0">
                            <a:solidFill>
                              <a:srgbClr val="000000"/>
                            </a:solidFill>
                            <a:latin typeface="Cambria Math" panose="02040503050406030204" pitchFamily="18" charset="0"/>
                            <a:ea typeface="SimSun" pitchFamily="34" charset="-122"/>
                            <a:cs typeface="Times New Roman" pitchFamily="34" charset="-120"/>
                          </a:rPr>
                        </m:ctrlPr>
                      </m:sSubPr>
                      <m:e>
                        <m:r>
                          <m:rPr>
                            <m:sty m:val="p"/>
                          </m:rPr>
                          <a:rPr lang="en-US" altLang="zh-CN" sz="2800" b="0" i="0" dirty="0">
                            <a:solidFill>
                              <a:srgbClr val="000000"/>
                            </a:solidFill>
                            <a:latin typeface="Cambria Math" panose="02040503050406030204" pitchFamily="18" charset="0"/>
                            <a:ea typeface="SimSun" pitchFamily="34" charset="-122"/>
                            <a:cs typeface="Times New Roman" pitchFamily="34" charset="-120"/>
                          </a:rPr>
                          <m:t>CO</m:t>
                        </m:r>
                      </m:e>
                      <m:sub>
                        <m:r>
                          <a:rPr lang="en-US" altLang="zh-CN" sz="28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a:solidFill>
                      <a:srgbClr val="000000"/>
                    </a:solidFill>
                    <a:latin typeface="Times New Roman" pitchFamily="34" charset="0"/>
                    <a:ea typeface="SimSun" pitchFamily="34" charset="-122"/>
                    <a:cs typeface="Times New Roma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表示二氧化碳）</a:t>
                </a:r>
                <a:endParaRPr lang="en-US" altLang="zh-CN" sz="2800" dirty="0">
                  <a:solidFill>
                    <a:srgbClr val="000000"/>
                  </a:solidFill>
                </a:endParaRPr>
              </a:p>
            </p:txBody>
          </p:sp>
        </mc:Choice>
        <mc:Fallback>
          <p:sp>
            <p:nvSpPr>
              <p:cNvPr id="2" name="QO_5_BD.90_1#51d0f9dc5?sp=1&amp;vaa=1&amp;vcp=1&amp;vis=1&amp;pid=6d1492b67&amp;color=0,0,0&amp;vtp=1&amp;vaab=1&amp;bt=1&amp;bbb=1&amp;hb=1"/>
              <p:cNvSpPr>
                <a:spLocks noRot="1" noChangeAspect="1" noMove="1" noResize="1" noEditPoints="1" noAdjustHandles="1" noChangeArrowheads="1" noChangeShapeType="1" noTextEdit="1"/>
              </p:cNvSpPr>
              <p:nvPr/>
            </p:nvSpPr>
            <p:spPr>
              <a:xfrm>
                <a:off x="539496" y="592403"/>
                <a:ext cx="11109960" cy="3037306"/>
              </a:xfrm>
              <a:prstGeom prst="rect">
                <a:avLst/>
              </a:prstGeom>
              <a:blipFill>
                <a:blip r:embed="rId3"/>
                <a:stretch>
                  <a:fillRect l="-1976" t="-3012" r="-4391" b="-5422"/>
                </a:stretch>
              </a:blipFill>
              <a:ln/>
            </p:spPr>
            <p:txBody>
              <a:bodyPr/>
              <a:lstStyle/>
              <a:p>
                <a:r>
                  <a:rPr lang="zh-CN" altLang="en-US">
                    <a:noFill/>
                  </a:rPr>
                  <a:t> </a:t>
                </a:r>
              </a:p>
            </p:txBody>
          </p:sp>
        </mc:Fallback>
      </mc:AlternateContent>
      <p:pic>
        <p:nvPicPr>
          <p:cNvPr id="3" name="QO_5_BD.90_3#51d0f9dc5?htil=1&amp;vaa=1&amp;vcp=1&amp;vis=1&amp;pid=6d1492b67&amp;color=0,0,0&amp;tib=255,255,255&amp;vtp=1&amp;vaab=1" descr="preencoded.png">
            <a:extLst>
              <a:ext uri="{FF2B5EF4-FFF2-40B4-BE49-F238E27FC236}">
                <a16:creationId xmlns:a16="http://schemas.microsoft.com/office/drawing/2014/main" id="{2C19D997-635F-0EAA-9813-228D0F9194F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428389" y="3793733"/>
            <a:ext cx="2681598" cy="24718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90_4#51d0f9dc5?htil=1&amp;vaa=1&amp;vcp=1&amp;vis=1&amp;pid=6d1492b67&amp;color=0,0,0&amp;tib=255,255,255&amp;vtp=1&amp;vaab=1" descr="preencoded.png">
            <a:extLst>
              <a:ext uri="{FF2B5EF4-FFF2-40B4-BE49-F238E27FC236}">
                <a16:creationId xmlns:a16="http://schemas.microsoft.com/office/drawing/2014/main" id="{F4CDBDFC-5E32-1745-3C96-F128DC3C6F3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948829" y="4013892"/>
            <a:ext cx="3062878" cy="2251705"/>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O_5_BD.90_5#51d0f9dc5?htil=1&amp;vaa=1&amp;vcp=1&amp;vis=1&amp;pid=6d1492b67&amp;color=0,0,0&amp;tib=255,255,255&amp;vtp=1&amp;vaab=1&amp;bt=1" descr="preencoded.png">
            <a:extLst>
              <a:ext uri="{FF2B5EF4-FFF2-40B4-BE49-F238E27FC236}">
                <a16:creationId xmlns:a16="http://schemas.microsoft.com/office/drawing/2014/main" id="{83EDC80A-2D67-18AF-B7C4-F16D646A635F}"/>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432692" y="3732996"/>
            <a:ext cx="3216763" cy="2532601"/>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sld>
</file>

<file path=ppt/slides/slide43.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pic>
        <p:nvPicPr>
          <p:cNvPr id="2" name="QO_5_BD.90_3#51d0f9dc5?htil=1&amp;vaa=1&amp;vcp=1&amp;vis=1&amp;pid=6d1492b67&amp;color=0,0,0&amp;tib=255,255,255&amp;vtp=1&amp;vaab=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572768" y="505324"/>
            <a:ext cx="2450592" cy="225892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O_5_BD.90_4#51d0f9dc5?htil=1&amp;vaa=1&amp;vcp=1&amp;vis=1&amp;pid=6d1492b67&amp;color=0,0,0&amp;tib=255,255,255&amp;vtp=1&amp;vaab=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5093208" y="861839"/>
            <a:ext cx="2587752" cy="1902411"/>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90_5#51d0f9dc5?htil=1&amp;vaa=1&amp;vcp=1&amp;vis=1&amp;pid=6d1492b67&amp;color=0,0,0&amp;tib=255,255,255&amp;vtp=1&amp;vaab=1&amp;bt=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8577071" y="726879"/>
            <a:ext cx="2587751" cy="203737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AN.1_1#51d0f9dc5?vaa=1&amp;vcp=1&amp;vis=1&amp;pid=6d1492b67&amp;color=0,0,0&amp;vtp=1&amp;vaab=1&amp;bbb=1&amp;hb=1"/>
          <p:cNvSpPr/>
          <p:nvPr/>
        </p:nvSpPr>
        <p:spPr>
          <a:xfrm>
            <a:off x="539496" y="2895822"/>
            <a:ext cx="11109960" cy="3144457"/>
          </a:xfrm>
          <a:prstGeom prst="rect">
            <a:avLst/>
          </a:prstGeom>
          <a:noFill/>
          <a:ln/>
        </p:spPr>
        <p:txBody>
          <a:bodyPr wrap="none" lIns="0" tIns="0" rIns="0" bIns="0" rtlCol="0" anchor="t"/>
          <a:lstStyle/>
          <a:p>
            <a:pPr algn="l" latinLnBrk="1">
              <a:lnSpc>
                <a:spcPts val="5100"/>
              </a:lnSpc>
            </a:pP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提示</a:t>
            </a:r>
            <a:r>
              <a:rPr lang="en-US" altLang="zh-CN" sz="2800" b="0" i="0" dirty="0">
                <a:solidFill>
                  <a:srgbClr val="FF0000"/>
                </a:solidFill>
                <a:latin typeface="Times New Roman" pitchFamily="34" charset="0"/>
                <a:ea typeface="SimSun" pitchFamily="34" charset="-122"/>
                <a:cs typeface="Times New Roman" pitchFamily="34" charset="-120"/>
              </a:rPr>
              <a:t>］</a:t>
            </a:r>
            <a:r>
              <a:rPr lang="en-US" altLang="zh-CN" sz="2800" b="0" i="0" dirty="0">
                <a:solidFill>
                  <a:srgbClr val="FF0000"/>
                </a:solidFill>
                <a:latin typeface="Times New Roman" pitchFamily="34" charset="0"/>
                <a:ea typeface="楷体" pitchFamily="34" charset="-122"/>
                <a:cs typeface="Times New Roman" pitchFamily="34" charset="-120"/>
              </a:rPr>
              <a:t>图一中</a:t>
            </a:r>
            <a:r>
              <a:rPr lang="en-US" altLang="zh-CN" sz="2800" b="0" i="0" dirty="0">
                <a:solidFill>
                  <a:srgbClr val="FF0000"/>
                </a:solidFill>
                <a:latin typeface="Times New Roman" pitchFamily="34" charset="0"/>
                <a:ea typeface="SimSun" pitchFamily="34" charset="-122"/>
                <a:cs typeface="Times New Roman" pitchFamily="34" charset="-120"/>
              </a:rPr>
              <a:t>①</a:t>
            </a:r>
            <a:r>
              <a:rPr lang="en-US" altLang="zh-CN" sz="2800" b="0" i="0" dirty="0">
                <a:solidFill>
                  <a:srgbClr val="FF0000"/>
                </a:solidFill>
                <a:latin typeface="Times New Roman" pitchFamily="34" charset="0"/>
                <a:ea typeface="楷体" pitchFamily="34" charset="-122"/>
                <a:cs typeface="Times New Roman" pitchFamily="34" charset="-120"/>
              </a:rPr>
              <a:t>是叶脉</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a:solidFill>
                  <a:srgbClr val="FF0000"/>
                </a:solidFill>
                <a:latin typeface="Times New Roman" pitchFamily="34" charset="0"/>
                <a:ea typeface="楷体" pitchFamily="34" charset="-122"/>
                <a:cs typeface="Times New Roman" pitchFamily="34" charset="-120"/>
              </a:rPr>
              <a:t>是上表皮</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是叶肉</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a:solidFill>
                  <a:srgbClr val="FF0000"/>
                </a:solidFill>
                <a:latin typeface="Times New Roman" pitchFamily="34" charset="0"/>
                <a:ea typeface="楷体" pitchFamily="34" charset="-122"/>
                <a:cs typeface="Times New Roman" pitchFamily="34" charset="-120"/>
              </a:rPr>
              <a:t>是下表皮</a:t>
            </a:r>
            <a:r>
              <a:rPr lang="en-US" altLang="zh-CN" sz="2800" b="0" i="0" dirty="0">
                <a:solidFill>
                  <a:srgbClr val="FF0000"/>
                </a:solidFill>
                <a:latin typeface="Times New Roman" pitchFamily="34" charset="0"/>
                <a:ea typeface="SimSun" pitchFamily="34" charset="-122"/>
                <a:cs typeface="Times New Roman" pitchFamily="34" charset="-120"/>
              </a:rPr>
              <a:t>、⑤</a:t>
            </a:r>
            <a:r>
              <a:rPr lang="en-US" altLang="zh-CN" sz="2800" b="0" i="0" dirty="0">
                <a:solidFill>
                  <a:srgbClr val="FF0000"/>
                </a:solidFill>
                <a:latin typeface="Times New Roman" pitchFamily="34" charset="0"/>
                <a:ea typeface="楷体" pitchFamily="34" charset="-122"/>
                <a:cs typeface="Times New Roman" pitchFamily="34" charset="-120"/>
              </a:rPr>
              <a:t>是</a:t>
            </a: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气孔</a:t>
            </a:r>
            <a:r>
              <a:rPr lang="en-US" altLang="zh-CN" sz="2800" b="0" i="0" dirty="0" err="1">
                <a:solidFill>
                  <a:srgbClr val="FF0000"/>
                </a:solidFill>
                <a:latin typeface="Times New Roman" pitchFamily="34" charset="0"/>
                <a:ea typeface="SimSun" pitchFamily="34" charset="-122"/>
                <a:cs typeface="Times New Roman" pitchFamily="34" charset="-120"/>
              </a:rPr>
              <a:t>；</a:t>
            </a:r>
            <a:r>
              <a:rPr lang="en-US" altLang="zh-CN" sz="2800" b="0" i="0" dirty="0" err="1">
                <a:solidFill>
                  <a:srgbClr val="FF0000"/>
                </a:solidFill>
                <a:latin typeface="Times New Roman" pitchFamily="34" charset="0"/>
                <a:ea typeface="楷体" pitchFamily="34" charset="-122"/>
                <a:cs typeface="Times New Roman" pitchFamily="34" charset="-120"/>
              </a:rPr>
              <a:t>图二中的</a:t>
            </a:r>
            <a:r>
              <a:rPr lang="en-US" altLang="zh-CN" sz="2800" b="0" i="0" dirty="0" err="1">
                <a:solidFill>
                  <a:srgbClr val="FF0000"/>
                </a:solidFill>
                <a:latin typeface="Times New Roman" pitchFamily="34" charset="0"/>
                <a:ea typeface="SimSun" pitchFamily="34" charset="-122"/>
                <a:cs typeface="Times New Roman" pitchFamily="34" charset="-120"/>
              </a:rPr>
              <a:t>①</a:t>
            </a:r>
            <a:r>
              <a:rPr lang="en-US" altLang="zh-CN" sz="2800" b="0" i="0" dirty="0" err="1">
                <a:solidFill>
                  <a:srgbClr val="FF0000"/>
                </a:solidFill>
                <a:latin typeface="Times New Roman" pitchFamily="34" charset="0"/>
                <a:ea typeface="楷体" pitchFamily="34" charset="-122"/>
                <a:cs typeface="Times New Roman" pitchFamily="34" charset="-120"/>
              </a:rPr>
              <a:t>代表光合作用释放氧气</a:t>
            </a:r>
            <a:r>
              <a:rPr lang="en-US" altLang="zh-CN" sz="2800" b="0" i="0" dirty="0">
                <a:solidFill>
                  <a:srgbClr val="FF0000"/>
                </a:solidFill>
                <a:latin typeface="Times New Roman" pitchFamily="34" charset="0"/>
                <a:ea typeface="SimSun" pitchFamily="34" charset="-122"/>
                <a:cs typeface="Times New Roman" pitchFamily="34" charset="-120"/>
              </a:rPr>
              <a:t>、②</a:t>
            </a:r>
            <a:r>
              <a:rPr lang="en-US" altLang="zh-CN" sz="2800" b="0" i="0" dirty="0" err="1">
                <a:solidFill>
                  <a:srgbClr val="FF0000"/>
                </a:solidFill>
                <a:latin typeface="Times New Roman" pitchFamily="34" charset="0"/>
                <a:ea typeface="楷体" pitchFamily="34" charset="-122"/>
                <a:cs typeface="Times New Roman" pitchFamily="34" charset="-120"/>
              </a:rPr>
              <a:t>代表光合作用吸收外界的</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二氧化碳</a:t>
            </a:r>
            <a:r>
              <a:rPr lang="en-US" altLang="zh-CN" sz="2800" b="0" i="0" dirty="0">
                <a:solidFill>
                  <a:srgbClr val="FF0000"/>
                </a:solidFill>
                <a:latin typeface="Times New Roman" pitchFamily="34" charset="0"/>
                <a:ea typeface="SimSun" pitchFamily="34" charset="-122"/>
                <a:cs typeface="Times New Roman" pitchFamily="34" charset="-120"/>
              </a:rPr>
              <a:t>、③</a:t>
            </a:r>
            <a:r>
              <a:rPr lang="en-US" altLang="zh-CN" sz="2800" b="0" i="0" dirty="0">
                <a:solidFill>
                  <a:srgbClr val="FF0000"/>
                </a:solidFill>
                <a:latin typeface="Times New Roman" pitchFamily="34" charset="0"/>
                <a:ea typeface="楷体" pitchFamily="34" charset="-122"/>
                <a:cs typeface="Times New Roman" pitchFamily="34" charset="-120"/>
              </a:rPr>
              <a:t>代表呼吸作用吸收光合作用产生的氧气</a:t>
            </a:r>
            <a:r>
              <a:rPr lang="en-US" altLang="zh-CN" sz="2800" b="0" i="0" dirty="0">
                <a:solidFill>
                  <a:srgbClr val="FF0000"/>
                </a:solidFill>
                <a:latin typeface="Times New Roman" pitchFamily="34" charset="0"/>
                <a:ea typeface="SimSun" pitchFamily="34" charset="-122"/>
                <a:cs typeface="Times New Roman" pitchFamily="34" charset="-120"/>
              </a:rPr>
              <a:t>、④</a:t>
            </a:r>
            <a:r>
              <a:rPr lang="en-US" altLang="zh-CN" sz="2800" b="0" i="0" dirty="0" err="1">
                <a:solidFill>
                  <a:srgbClr val="FF0000"/>
                </a:solidFill>
                <a:latin typeface="Times New Roman" pitchFamily="34" charset="0"/>
                <a:ea typeface="楷体" pitchFamily="34" charset="-122"/>
                <a:cs typeface="Times New Roman" pitchFamily="34" charset="-120"/>
              </a:rPr>
              <a:t>代表光合作用</a:t>
            </a:r>
            <a:endParaRPr lang="en-US" altLang="zh-CN" sz="2800" b="0" i="0" dirty="0">
              <a:solidFill>
                <a:srgbClr val="FF0000"/>
              </a:solidFill>
              <a:latin typeface="Times New Roman" pitchFamily="34" charset="0"/>
              <a:ea typeface="楷体" pitchFamily="34" charset="-122"/>
              <a:cs typeface="Times New Roman" pitchFamily="34" charset="-120"/>
            </a:endParaRPr>
          </a:p>
          <a:p>
            <a:pPr latinLnBrk="1">
              <a:lnSpc>
                <a:spcPts val="5100"/>
              </a:lnSpc>
            </a:pPr>
            <a:r>
              <a:rPr lang="en-US" altLang="zh-CN" sz="2800" b="0" i="0" dirty="0" err="1">
                <a:solidFill>
                  <a:srgbClr val="FF0000"/>
                </a:solidFill>
                <a:latin typeface="Times New Roman" pitchFamily="34" charset="0"/>
                <a:ea typeface="楷体" pitchFamily="34" charset="-122"/>
                <a:cs typeface="Times New Roman" pitchFamily="34" charset="-120"/>
              </a:rPr>
              <a:t>吸收呼吸作用产生的二氧化碳</a:t>
            </a:r>
            <a:r>
              <a:rPr lang="en-US" altLang="zh-CN" sz="2800" b="0" i="0" dirty="0">
                <a:solidFill>
                  <a:srgbClr val="FF0000"/>
                </a:solidFill>
                <a:latin typeface="Times New Roman" pitchFamily="34" charset="0"/>
                <a:ea typeface="SimSun" pitchFamily="34" charset="-122"/>
                <a:cs typeface="Times New Roman" pitchFamily="34" charset="-120"/>
              </a:rPr>
              <a:t>、⑤</a:t>
            </a:r>
            <a:r>
              <a:rPr lang="en-US" altLang="zh-CN" sz="2800" b="0" i="0" dirty="0" err="1">
                <a:solidFill>
                  <a:srgbClr val="FF0000"/>
                </a:solidFill>
                <a:latin typeface="Times New Roman" pitchFamily="34" charset="0"/>
                <a:ea typeface="楷体" pitchFamily="34" charset="-122"/>
                <a:cs typeface="Times New Roman" pitchFamily="34" charset="-120"/>
              </a:rPr>
              <a:t>代表呼吸作用向外界释放二氧化碳</a:t>
            </a:r>
            <a:r>
              <a:rPr lang="en-US" altLang="zh-CN" sz="2800" b="0" i="0" dirty="0">
                <a:solidFill>
                  <a:srgbClr val="FF0000"/>
                </a:solidFill>
                <a:latin typeface="Times New Roman" pitchFamily="34" charset="0"/>
                <a:ea typeface="SimSun" pitchFamily="34" charset="-122"/>
                <a:cs typeface="Times New Roman" pitchFamily="34" charset="-120"/>
              </a:rPr>
              <a:t>、</a:t>
            </a:r>
          </a:p>
          <a:p>
            <a:pP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⑥</a:t>
            </a:r>
            <a:r>
              <a:rPr lang="en-US" altLang="zh-CN" sz="2800" b="0" i="0" dirty="0">
                <a:solidFill>
                  <a:srgbClr val="FF0000"/>
                </a:solidFill>
                <a:latin typeface="Times New Roman" pitchFamily="34" charset="0"/>
                <a:ea typeface="楷体" pitchFamily="34" charset="-122"/>
                <a:cs typeface="Times New Roman" pitchFamily="34" charset="-120"/>
              </a:rPr>
              <a:t>代表呼吸作用吸收外界的氧气</a:t>
            </a:r>
            <a:r>
              <a:rPr lang="en-US" altLang="zh-CN" sz="2800" b="0" i="0" dirty="0">
                <a:solidFill>
                  <a:srgbClr val="FF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sld>
</file>

<file path=ppt/slides/slide44.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QB_6_BD.92_1#edbe00e74?vaa=1&amp;vcp=1&amp;vis=1&amp;pid=51d0f9dc5&amp;color=0,0,0&amp;vtp=1&amp;vaab=1&amp;bt=1&amp;bbb=1&amp;hb=1"/>
              <p:cNvSpPr/>
              <p:nvPr/>
            </p:nvSpPr>
            <p:spPr>
              <a:xfrm>
                <a:off x="539496" y="2622585"/>
                <a:ext cx="11109960" cy="37921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（1）图一中，结构③的名称是</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，含有大量叶绿体，是进行光合</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作用的主要部位</a:t>
                </a:r>
                <a:r>
                  <a:rPr lang="en-US" altLang="zh-CN" sz="2800" b="0" i="0" dirty="0">
                    <a:solidFill>
                      <a:srgbClr val="000000"/>
                    </a:solidFill>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（2）在黑暗的条件下，图二中叶绿体和线粒体吸收或释放气体的过程</a:t>
                </a: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能够进行的有</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填数字序号</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kumimoji="0" lang="en-US" altLang="zh-CN" sz="2800" b="0" i="0" u="none" strike="noStrike" kern="1200" cap="none" spc="0" normalizeH="0" baseline="0" noProof="0" dirty="0">
                  <a:ln>
                    <a:noFill/>
                  </a:ln>
                  <a:solidFill>
                    <a:srgbClr val="000000"/>
                  </a:solidFill>
                  <a:effectLst/>
                  <a:uLnTx/>
                  <a:uFillTx/>
                  <a:latin typeface="Calibri" panose="020F0502020204030204"/>
                  <a:ea typeface="等线" panose="02010600030101010101" pitchFamily="2" charset="-122"/>
                  <a:cs typeface="+mn-cs"/>
                </a:endParaRPr>
              </a:p>
              <a:p>
                <a:pPr marL="0" marR="0" lvl="0" indent="0" defTabSz="914400" rtl="0" eaLnBrk="1" fontAlgn="auto" latinLnBrk="1" hangingPunct="1">
                  <a:lnSpc>
                    <a:spcPts val="51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（3）图三中，在</a:t>
                </a:r>
                <a14:m>
                  <m:oMath xmlns:m="http://schemas.openxmlformats.org/officeDocument/2006/math">
                    <m:r>
                      <a:rPr kumimoji="0" lang="en-US" altLang="zh-CN" sz="2800" b="0" i="0" u="none" strike="noStrike" kern="1200" cap="none" spc="0" normalizeH="0" baseline="0" noProof="0" dirty="0" smtClean="0">
                        <a:ln>
                          <a:noFill/>
                        </a:ln>
                        <a:solidFill>
                          <a:srgbClr val="000000"/>
                        </a:solidFill>
                        <a:effectLst/>
                        <a:uLnTx/>
                        <a:uFillTx/>
                        <a:latin typeface="Cambria Math" panose="02040503050406030204" pitchFamily="18" charset="0"/>
                        <a:ea typeface="SimSun" pitchFamily="34" charset="-122"/>
                        <a:cs typeface="Times New Roman" pitchFamily="34" charset="-120"/>
                      </a:rPr>
                      <m:t>𝑏</m:t>
                    </m:r>
                  </m:oMath>
                </a14:m>
                <a:r>
                  <a:rPr kumimoji="0" lang="en-US" altLang="zh-CN" sz="100" b="0" i="0" u="none" strike="noStrike" kern="0" cap="none" spc="-99900" normalizeH="0" baseline="0" noProof="0" dirty="0">
                    <a:ln>
                      <a:noFill/>
                    </a:ln>
                    <a:solidFill>
                      <a:srgbClr val="FFFFFF"/>
                    </a:solidFill>
                    <a:effectLst/>
                    <a:uLnTx/>
                    <a:uFillTx/>
                    <a:latin typeface="Times New Roman" pitchFamily="34" charset="0"/>
                    <a:ea typeface="SimSun" pitchFamily="34" charset="-122"/>
                    <a:cs typeface="Times New Roman" pitchFamily="34" charset="-120"/>
                  </a:rPr>
                  <a:t> </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点时光合作用强度</a:t>
                </a:r>
                <a:r>
                  <a:rPr kumimoji="0" lang="en-US" altLang="zh-CN" sz="2800" b="0" i="0" u="none" strike="noStrike" kern="1200" cap="none" spc="0" normalizeH="0" baseline="0" noProof="0" dirty="0">
                    <a:ln>
                      <a:noFill/>
                    </a:ln>
                    <a:solidFill>
                      <a:srgbClr val="000000"/>
                    </a:solidFill>
                    <a:effectLst/>
                    <a:uLnTx/>
                    <a:uFillTx/>
                    <a:latin typeface="SimSun" pitchFamily="34" charset="0"/>
                    <a:ea typeface="SimSun" pitchFamily="34" charset="-122"/>
                    <a:cs typeface="SimSun" pitchFamily="34" charset="-120"/>
                  </a:rPr>
                  <a:t>______</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（填“大于”“</a:t>
                </a: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小于”或“等于</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p>
              <a:p>
                <a:pPr marL="0" marR="0" lvl="0" indent="0" defTabSz="914400" rtl="0" eaLnBrk="1" fontAlgn="auto" latinLnBrk="1" hangingPunct="1">
                  <a:lnSpc>
                    <a:spcPts val="4900"/>
                  </a:lnSpc>
                  <a:spcBef>
                    <a:spcPts val="0"/>
                  </a:spcBef>
                  <a:spcAft>
                    <a:spcPts val="0"/>
                  </a:spcAft>
                  <a:buClrTx/>
                  <a:buSzTx/>
                  <a:buFontTx/>
                  <a:buNone/>
                  <a:tabLst/>
                  <a:defRPr/>
                </a:pPr>
                <a:r>
                  <a:rPr kumimoji="0" lang="en-US" altLang="zh-CN" sz="2800" b="0" i="0" u="none" strike="noStrike" kern="1200" cap="none" spc="0" normalizeH="0" baseline="0" noProof="0" dirty="0" err="1">
                    <a:ln>
                      <a:noFill/>
                    </a:ln>
                    <a:solidFill>
                      <a:srgbClr val="000000"/>
                    </a:solidFill>
                    <a:effectLst/>
                    <a:uLnTx/>
                    <a:uFillTx/>
                    <a:latin typeface="Times New Roman" pitchFamily="34" charset="0"/>
                    <a:ea typeface="SimSun" pitchFamily="34" charset="-122"/>
                    <a:cs typeface="Times New Roman" pitchFamily="34" charset="-120"/>
                  </a:rPr>
                  <a:t>呼吸作用强度</a:t>
                </a:r>
                <a:r>
                  <a:rPr kumimoji="0" lang="en-US" altLang="zh-CN" sz="2800" b="0" i="0" u="none" strike="noStrike" kern="1200" cap="none" spc="0" normalizeH="0" baseline="0" noProof="0" dirty="0">
                    <a:ln>
                      <a:noFill/>
                    </a:ln>
                    <a:solidFill>
                      <a:srgbClr val="000000"/>
                    </a:solidFill>
                    <a:effectLst/>
                    <a:uLnTx/>
                    <a:uFillTx/>
                    <a:latin typeface="Times New Roman" pitchFamily="34" charset="0"/>
                    <a:ea typeface="SimSun" pitchFamily="34" charset="-122"/>
                    <a:cs typeface="Times New Roman" pitchFamily="34" charset="-120"/>
                  </a:rPr>
                  <a:t>。</a:t>
                </a:r>
                <a:endParaRPr lang="en-US" altLang="zh-CN" sz="2800" dirty="0">
                  <a:solidFill>
                    <a:srgbClr val="000000"/>
                  </a:solidFill>
                </a:endParaRPr>
              </a:p>
            </p:txBody>
          </p:sp>
        </mc:Choice>
        <mc:Fallback xmlns="">
          <p:sp>
            <p:nvSpPr>
              <p:cNvPr id="2" name="QB_6_BD.92_1#edbe00e74?vaa=1&amp;vcp=1&amp;vis=1&amp;pid=51d0f9dc5&amp;color=0,0,0&amp;vtp=1&amp;vaab=1&amp;bt=1&amp;bbb=1&amp;hb=1"/>
              <p:cNvSpPr>
                <a:spLocks noRot="1" noChangeAspect="1" noMove="1" noResize="1" noEditPoints="1" noAdjustHandles="1" noChangeArrowheads="1" noChangeShapeType="1" noTextEdit="1"/>
              </p:cNvSpPr>
              <p:nvPr/>
            </p:nvSpPr>
            <p:spPr>
              <a:xfrm>
                <a:off x="539496" y="2622585"/>
                <a:ext cx="11109960" cy="3792157"/>
              </a:xfrm>
              <a:prstGeom prst="rect">
                <a:avLst/>
              </a:prstGeom>
              <a:blipFill>
                <a:blip r:embed="rId3"/>
                <a:stretch>
                  <a:fillRect l="-1976" r="-3293" b="-5145"/>
                </a:stretch>
              </a:blipFill>
              <a:ln/>
            </p:spPr>
            <p:txBody>
              <a:bodyPr/>
              <a:lstStyle/>
              <a:p>
                <a:r>
                  <a:rPr lang="zh-CN" altLang="en-US">
                    <a:noFill/>
                  </a:rPr>
                  <a:t> </a:t>
                </a:r>
              </a:p>
            </p:txBody>
          </p:sp>
        </mc:Fallback>
      </mc:AlternateContent>
      <p:sp>
        <p:nvSpPr>
          <p:cNvPr id="3" name="QB_6_AN.1_1#edbe00e74.blank?vaa=1&amp;vcp=1&amp;vis=1&amp;pid=51d0f9dc5&amp;color=0,0,0&amp;vpa=36&amp;vtp=1&amp;vaab=1&amp;bbb=1"/>
          <p:cNvSpPr/>
          <p:nvPr/>
        </p:nvSpPr>
        <p:spPr>
          <a:xfrm>
            <a:off x="5350415" y="259210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叶肉</a:t>
            </a:r>
            <a:endParaRPr lang="en-US" altLang="zh-CN" sz="2800" dirty="0">
              <a:solidFill>
                <a:srgbClr val="FF0000"/>
              </a:solidFill>
            </a:endParaRPr>
          </a:p>
        </p:txBody>
      </p:sp>
      <p:sp>
        <p:nvSpPr>
          <p:cNvPr id="5" name="QB_6_AN.2_1#edbe00e74.blank?vaa=1&amp;vcp=1&amp;vis=1&amp;pid=51d0f9dc5&amp;color=0,0,0&amp;vpa=37&amp;vtp=1&amp;vaab=1&amp;bbb=1"/>
          <p:cNvSpPr/>
          <p:nvPr/>
        </p:nvSpPr>
        <p:spPr>
          <a:xfrm>
            <a:off x="2683414" y="453520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⑤⑥</a:t>
            </a:r>
            <a:endParaRPr lang="en-US" altLang="zh-CN" sz="2800" dirty="0">
              <a:solidFill>
                <a:srgbClr val="FF0000"/>
              </a:solidFill>
            </a:endParaRPr>
          </a:p>
        </p:txBody>
      </p:sp>
      <p:sp>
        <p:nvSpPr>
          <p:cNvPr id="7" name="QB_6_AN.3_1#edbe00e74.blank?vaa=1&amp;vcp=1&amp;vis=1&amp;pid=51d0f9dc5&amp;color=0,0,0&amp;vpa=38&amp;vtp=1&amp;vaab=1&amp;bbb=1"/>
          <p:cNvSpPr/>
          <p:nvPr/>
        </p:nvSpPr>
        <p:spPr>
          <a:xfrm>
            <a:off x="6261512" y="5182905"/>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等于</a:t>
            </a:r>
            <a:endParaRPr lang="en-US" altLang="zh-CN" sz="2800" dirty="0">
              <a:solidFill>
                <a:srgbClr val="FF0000"/>
              </a:solidFill>
            </a:endParaRPr>
          </a:p>
        </p:txBody>
      </p:sp>
      <p:pic>
        <p:nvPicPr>
          <p:cNvPr id="4" name="QO_5_BD.90_3#51d0f9dc5?htil=1&amp;vaa=1&amp;vcp=1&amp;vis=1&amp;pid=6d1492b67&amp;color=0,0,0&amp;tib=255,255,255&amp;vtp=1&amp;vaab=1" descr="preencoded.png">
            <a:extLst>
              <a:ext uri="{FF2B5EF4-FFF2-40B4-BE49-F238E27FC236}">
                <a16:creationId xmlns:a16="http://schemas.microsoft.com/office/drawing/2014/main" id="{5FB7FD14-322F-8496-D1EA-556F46379E0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72768" y="425865"/>
            <a:ext cx="2450592" cy="225892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5_BD.90_4#51d0f9dc5?htil=1&amp;vaa=1&amp;vcp=1&amp;vis=1&amp;pid=6d1492b67&amp;color=0,0,0&amp;tib=255,255,255&amp;vtp=1&amp;vaab=1" descr="preencoded.png">
            <a:extLst>
              <a:ext uri="{FF2B5EF4-FFF2-40B4-BE49-F238E27FC236}">
                <a16:creationId xmlns:a16="http://schemas.microsoft.com/office/drawing/2014/main" id="{9B3E3BDA-3572-3653-FE35-26F2F777356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093208" y="782380"/>
            <a:ext cx="2587752" cy="1902411"/>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1" name="QO_5_BD.90_5#51d0f9dc5?htil=1&amp;vaa=1&amp;vcp=1&amp;vis=1&amp;pid=6d1492b67&amp;color=0,0,0&amp;tib=255,255,255&amp;vtp=1&amp;vaab=1&amp;bt=1" descr="preencoded.png">
            <a:extLst>
              <a:ext uri="{FF2B5EF4-FFF2-40B4-BE49-F238E27FC236}">
                <a16:creationId xmlns:a16="http://schemas.microsoft.com/office/drawing/2014/main" id="{C0722E89-6285-94B2-446E-66A6F68FC215}"/>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577071" y="647420"/>
            <a:ext cx="2587751" cy="2037371"/>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left)">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wipe(left)">
                                      <p:cBhvr>
                                        <p:cTn id="15" dur="500"/>
                                        <p:tgtEl>
                                          <p:spTgt spid="5">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wipe(left)">
                                      <p:cBhvr>
                                        <p:cTn id="23" dur="500"/>
                                        <p:tgtEl>
                                          <p:spTgt spid="7">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wipe(left)">
                                      <p:cBhvr>
                                        <p:cTn id="2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P spid="7"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QB_6_BD.98_1#d8d17a76a?vaa=1&amp;vcp=1&amp;vis=1&amp;pid=51d0f9dc5&amp;color=0,0,0&amp;vtp=1&amp;vaab=1&amp;bbb=1&amp;hb=1"/>
              <p:cNvSpPr/>
              <p:nvPr/>
            </p:nvSpPr>
            <p:spPr>
              <a:xfrm>
                <a:off x="539496" y="2760076"/>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（4）图三中，</a:t>
                </a:r>
                <a14:m>
                  <m:oMath xmlns:m="http://schemas.openxmlformats.org/officeDocument/2006/math">
                    <m:r>
                      <a:rPr lang="en-US" altLang="zh-CN" sz="2800" b="0" i="0" dirty="0" smtClean="0">
                        <a:solidFill>
                          <a:srgbClr val="000000"/>
                        </a:solidFill>
                        <a:latin typeface="Cambria Math" panose="02040503050406030204" pitchFamily="18" charset="0"/>
                        <a:ea typeface="SimSun" pitchFamily="34" charset="-122"/>
                        <a:cs typeface="Times New Roman" pitchFamily="34" charset="-120"/>
                      </a:rPr>
                      <m:t>𝑐𝑑</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r>
                  <a:rPr lang="en-US" altLang="zh-CN" sz="2800" b="0" i="0" dirty="0" err="1">
                    <a:solidFill>
                      <a:srgbClr val="000000"/>
                    </a:solidFill>
                    <a:latin typeface="Times New Roman" pitchFamily="34" charset="0"/>
                    <a:ea typeface="SimSun" pitchFamily="34" charset="-122"/>
                    <a:cs typeface="Times New Roman" pitchFamily="34" charset="-120"/>
                  </a:rPr>
                  <a:t>段下降的原因是植物为了降低蒸腾作用，避免失水过</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多，关闭了部分图一中的</a:t>
                </a:r>
                <a:r>
                  <a:rPr lang="en-US" altLang="zh-CN" sz="2800" b="0" i="0" dirty="0">
                    <a:solidFill>
                      <a:srgbClr val="000000"/>
                    </a:solidFill>
                    <a:latin typeface="Times New Roman" pitchFamily="34" charset="0"/>
                    <a:ea typeface="SimSun" pitchFamily="34" charset="-122"/>
                    <a:cs typeface="Times New Roman" pitchFamily="34" charset="-120"/>
                  </a:rPr>
                  <a:t>⑤</a:t>
                </a:r>
                <a:r>
                  <a:rPr lang="en-US" altLang="zh-CN" sz="2800" i="0" dirty="0">
                    <a:solidFill>
                      <a:srgbClr val="000000"/>
                    </a:solidFill>
                    <a:latin typeface="SimSun" pitchFamily="34" charset="0"/>
                    <a:ea typeface="SimSun" pitchFamily="34" charset="-122"/>
                    <a:cs typeface="SimSun" pitchFamily="34" charset="-120"/>
                  </a:rPr>
                  <a:t>______</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该植物一天中积累有机物最多的是</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i="0" dirty="0">
                    <a:solidFill>
                      <a:srgbClr val="000000"/>
                    </a:solidFill>
                    <a:latin typeface="SimSun" pitchFamily="34" charset="0"/>
                    <a:ea typeface="SimSun" pitchFamily="34" charset="-122"/>
                    <a:cs typeface="SimSun" pitchFamily="34" charset="-120"/>
                  </a:rPr>
                  <a:t>___</a:t>
                </a:r>
                <a:r>
                  <a:rPr lang="en-US" altLang="zh-CN" sz="2800" b="0" i="0" dirty="0">
                    <a:solidFill>
                      <a:srgbClr val="000000"/>
                    </a:solidFill>
                    <a:latin typeface="Times New Roman" pitchFamily="34" charset="0"/>
                    <a:ea typeface="SimSun" pitchFamily="34" charset="-122"/>
                    <a:cs typeface="Times New Roman" pitchFamily="34" charset="-120"/>
                  </a:rPr>
                  <a:t>（填字母）点。</a:t>
                </a:r>
                <a:endParaRPr lang="en-US" altLang="zh-CN" sz="2800" dirty="0">
                  <a:solidFill>
                    <a:srgbClr val="000000"/>
                  </a:solidFill>
                </a:endParaRPr>
              </a:p>
            </p:txBody>
          </p:sp>
        </mc:Choice>
        <mc:Fallback xmlns="">
          <p:sp>
            <p:nvSpPr>
              <p:cNvPr id="8" name="QB_6_BD.98_1#d8d17a76a?vaa=1&amp;vcp=1&amp;vis=1&amp;pid=51d0f9dc5&amp;color=0,0,0&amp;vtp=1&amp;vaab=1&amp;bbb=1&amp;hb=1"/>
              <p:cNvSpPr>
                <a:spLocks noRot="1" noChangeAspect="1" noMove="1" noResize="1" noEditPoints="1" noAdjustHandles="1" noChangeArrowheads="1" noChangeShapeType="1" noTextEdit="1"/>
              </p:cNvSpPr>
              <p:nvPr/>
            </p:nvSpPr>
            <p:spPr>
              <a:xfrm>
                <a:off x="539496" y="2760076"/>
                <a:ext cx="11109960" cy="1849057"/>
              </a:xfrm>
              <a:prstGeom prst="rect">
                <a:avLst/>
              </a:prstGeom>
              <a:blipFill>
                <a:blip r:embed="rId3"/>
                <a:stretch>
                  <a:fillRect l="-1976" r="-878" b="-10231"/>
                </a:stretch>
              </a:blipFill>
              <a:ln/>
            </p:spPr>
            <p:txBody>
              <a:bodyPr/>
              <a:lstStyle/>
              <a:p>
                <a:r>
                  <a:rPr lang="zh-CN" altLang="en-US">
                    <a:noFill/>
                  </a:rPr>
                  <a:t> </a:t>
                </a:r>
              </a:p>
            </p:txBody>
          </p:sp>
        </mc:Fallback>
      </mc:AlternateContent>
      <p:sp>
        <p:nvSpPr>
          <p:cNvPr id="9" name="QB_6_AN.99_1#d8d17a76a.blank?vaa=1&amp;vcp=1&amp;vis=1&amp;pid=51d0f9dc5&amp;color=0,0,0&amp;vpa=39&amp;vtp=1&amp;vaab=1&amp;bbb=1"/>
          <p:cNvSpPr/>
          <p:nvPr/>
        </p:nvSpPr>
        <p:spPr>
          <a:xfrm>
            <a:off x="4817015" y="3377296"/>
            <a:ext cx="969963" cy="553657"/>
          </a:xfrm>
          <a:prstGeom prst="rect">
            <a:avLst/>
          </a:prstGeom>
          <a:noFill/>
          <a:ln/>
        </p:spPr>
        <p:txBody>
          <a:bodyPr wrap="none" lIns="0" tIns="0" rIns="0" bIns="0" rtlCol="0" anchor="t"/>
          <a:lstStyle/>
          <a:p>
            <a:pPr algn="ctr" latinLnBrk="1">
              <a:lnSpc>
                <a:spcPts val="4900"/>
              </a:lnSpc>
            </a:pPr>
            <a:r>
              <a:rPr lang="en-US" altLang="zh-CN" sz="2800" b="0" i="0" dirty="0">
                <a:solidFill>
                  <a:srgbClr val="FF0000"/>
                </a:solidFill>
                <a:latin typeface="Times New Roman" pitchFamily="34" charset="0"/>
                <a:ea typeface="SimSun" pitchFamily="34" charset="-122"/>
                <a:cs typeface="Times New Roman" pitchFamily="34" charset="-120"/>
              </a:rPr>
              <a:t>气孔</a:t>
            </a:r>
            <a:endParaRPr lang="en-US" altLang="zh-CN" sz="2800" dirty="0">
              <a:solidFill>
                <a:srgbClr val="FF0000"/>
              </a:solidFill>
            </a:endParaRPr>
          </a:p>
        </p:txBody>
      </p:sp>
      <mc:AlternateContent xmlns:mc="http://schemas.openxmlformats.org/markup-compatibility/2006" xmlns:a14="http://schemas.microsoft.com/office/drawing/2010/main">
        <mc:Choice Requires="a14">
          <p:sp>
            <p:nvSpPr>
              <p:cNvPr id="10" name="QB_6_AN.100_1#d8d17a76a.blank?vaa=1&amp;vcp=1&amp;vis=1&amp;pid=51d0f9dc5&amp;color=0,0,0&amp;vpa=40&amp;vtp=1&amp;vaab=1&amp;bbb=1"/>
              <p:cNvSpPr/>
              <p:nvPr/>
            </p:nvSpPr>
            <p:spPr>
              <a:xfrm>
                <a:off x="614108" y="4132755"/>
                <a:ext cx="386652" cy="402844"/>
              </a:xfrm>
              <a:prstGeom prst="rect">
                <a:avLst/>
              </a:prstGeom>
              <a:noFill/>
              <a:ln/>
            </p:spPr>
            <p:txBody>
              <a:bodyPr wrap="none" lIns="0" tIns="0" rIns="0" bIns="0" rtlCol="0" anchor="t"/>
              <a:lstStyle/>
              <a:p>
                <a:pPr algn="ctr" latinLnBrk="1">
                  <a:lnSpc>
                    <a:spcPts val="3400"/>
                  </a:lnSpc>
                </a:pPr>
                <a14:m>
                  <m:oMath xmlns:m="http://schemas.openxmlformats.org/officeDocument/2006/math">
                    <m:r>
                      <a:rPr lang="en-US" altLang="zh-CN" sz="2800" b="0" i="0" dirty="0" smtClean="0">
                        <a:solidFill>
                          <a:srgbClr val="FF0000"/>
                        </a:solidFill>
                        <a:latin typeface="Cambria Math" panose="02040503050406030204" pitchFamily="18" charset="0"/>
                        <a:ea typeface="SimSun" pitchFamily="34" charset="-122"/>
                        <a:cs typeface="Times New Roman" pitchFamily="34" charset="-120"/>
                      </a:rPr>
                      <m:t>𝑓</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xmlns="">
          <p:sp>
            <p:nvSpPr>
              <p:cNvPr id="10" name="QB_6_AN.100_1#d8d17a76a.blank?vaa=1&amp;vcp=1&amp;vis=1&amp;pid=51d0f9dc5&amp;color=0,0,0&amp;vpa=40&amp;vtp=1&amp;vaab=1&amp;bbb=1"/>
              <p:cNvSpPr>
                <a:spLocks noRot="1" noChangeAspect="1" noMove="1" noResize="1" noEditPoints="1" noAdjustHandles="1" noChangeArrowheads="1" noChangeShapeType="1" noTextEdit="1"/>
              </p:cNvSpPr>
              <p:nvPr/>
            </p:nvSpPr>
            <p:spPr>
              <a:xfrm>
                <a:off x="614108" y="4132755"/>
                <a:ext cx="386652" cy="402844"/>
              </a:xfrm>
              <a:prstGeom prst="rect">
                <a:avLst/>
              </a:prstGeom>
              <a:blipFill>
                <a:blip r:embed="rId4"/>
                <a:stretch>
                  <a:fillRect/>
                </a:stretch>
              </a:blipFill>
              <a:ln/>
            </p:spPr>
            <p:txBody>
              <a:bodyPr/>
              <a:lstStyle/>
              <a:p>
                <a:r>
                  <a:rPr lang="zh-CN" altLang="en-US">
                    <a:noFill/>
                  </a:rPr>
                  <a:t> </a:t>
                </a:r>
              </a:p>
            </p:txBody>
          </p:sp>
        </mc:Fallback>
      </mc:AlternateContent>
      <p:pic>
        <p:nvPicPr>
          <p:cNvPr id="4" name="QO_5_BD.90_3#51d0f9dc5?htil=1&amp;vaa=1&amp;vcp=1&amp;vis=1&amp;pid=6d1492b67&amp;color=0,0,0&amp;tib=255,255,255&amp;vtp=1&amp;vaab=1" descr="preencoded.png">
            <a:extLst>
              <a:ext uri="{FF2B5EF4-FFF2-40B4-BE49-F238E27FC236}">
                <a16:creationId xmlns:a16="http://schemas.microsoft.com/office/drawing/2014/main" id="{DB51FD55-8B32-E0EA-0DE4-3A1BE187928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572768" y="490768"/>
            <a:ext cx="2450592" cy="225892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O_5_BD.90_4#51d0f9dc5?htil=1&amp;vaa=1&amp;vcp=1&amp;vis=1&amp;pid=6d1492b67&amp;color=0,0,0&amp;tib=255,255,255&amp;vtp=1&amp;vaab=1" descr="preencoded.png">
            <a:extLst>
              <a:ext uri="{FF2B5EF4-FFF2-40B4-BE49-F238E27FC236}">
                <a16:creationId xmlns:a16="http://schemas.microsoft.com/office/drawing/2014/main" id="{8033DD4C-28AC-2C06-3D64-E0A67870FA3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093208" y="847283"/>
            <a:ext cx="2587752" cy="1902411"/>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11" name="QO_5_BD.90_5#51d0f9dc5?htil=1&amp;vaa=1&amp;vcp=1&amp;vis=1&amp;pid=6d1492b67&amp;color=0,0,0&amp;tib=255,255,255&amp;vtp=1&amp;vaab=1&amp;bt=1" descr="preencoded.png">
            <a:extLst>
              <a:ext uri="{FF2B5EF4-FFF2-40B4-BE49-F238E27FC236}">
                <a16:creationId xmlns:a16="http://schemas.microsoft.com/office/drawing/2014/main" id="{9D273A66-F6E8-EA63-DBBC-F1D346F6285E}"/>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8577071" y="712323"/>
            <a:ext cx="2587751" cy="203737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12" name="QB_6_BD.101_1#14e239983?sp=1&amp;vaa=1&amp;vcp=1&amp;vis=1&amp;pid=51d0f9dc5&amp;color=0,0,0&amp;vtp=1&amp;vaab=1&amp;bt=1&amp;bbb=1&amp;hb=1">
            <a:extLst>
              <a:ext uri="{FF2B5EF4-FFF2-40B4-BE49-F238E27FC236}">
                <a16:creationId xmlns:a16="http://schemas.microsoft.com/office/drawing/2014/main" id="{46DD7567-C230-77EA-F235-499A8BC93E8D}"/>
              </a:ext>
            </a:extLst>
          </p:cNvPr>
          <p:cNvSpPr/>
          <p:nvPr/>
        </p:nvSpPr>
        <p:spPr>
          <a:xfrm>
            <a:off x="539496" y="4527794"/>
            <a:ext cx="11109960" cy="18490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（5）根据光合作用的表达式，</a:t>
            </a:r>
            <a:r>
              <a:rPr lang="en-US" altLang="zh-CN" sz="2800" b="0" i="0">
                <a:solidFill>
                  <a:srgbClr val="000000"/>
                </a:solidFill>
                <a:latin typeface="Times New Roman" pitchFamily="34" charset="0"/>
                <a:ea typeface="SimSun" pitchFamily="34" charset="-122"/>
                <a:cs typeface="Times New Roman" pitchFamily="34" charset="-120"/>
              </a:rPr>
              <a:t>请写出影响光合作用强度的因素：</a:t>
            </a:r>
            <a:r>
              <a:rPr lang="en-US" altLang="zh-CN" sz="2800" i="0">
                <a:solidFill>
                  <a:srgbClr val="000000"/>
                </a:solidFill>
                <a:latin typeface="SimSun" pitchFamily="34" charset="0"/>
                <a:ea typeface="SimSun" pitchFamily="34" charset="-122"/>
                <a:cs typeface="SimSun" pitchFamily="34" charset="-120"/>
              </a:rPr>
              <a:t>_____</a:t>
            </a:r>
          </a:p>
          <a:p>
            <a:pPr latinLnBrk="1">
              <a:lnSpc>
                <a:spcPts val="5100"/>
              </a:lnSpc>
            </a:pPr>
            <a:r>
              <a:rPr lang="en-US" altLang="zh-CN" sz="2800" i="0">
                <a:solidFill>
                  <a:srgbClr val="000000"/>
                </a:solidFill>
                <a:latin typeface="SimSun" pitchFamily="34" charset="0"/>
                <a:ea typeface="SimSun" pitchFamily="34" charset="-122"/>
                <a:cs typeface="SimSun" pitchFamily="34" charset="-120"/>
              </a:rPr>
              <a:t>___________________</a:t>
            </a:r>
            <a:endParaRPr lang="en-US" altLang="zh-CN" sz="28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Times New Roman" pitchFamily="34" charset="0"/>
                <a:ea typeface="SimSun" pitchFamily="34" charset="-122"/>
                <a:cs typeface="Times New Roman" pitchFamily="34" charset="-120"/>
              </a:rPr>
              <a:t>至少写两点）。</a:t>
            </a:r>
            <a:endParaRPr lang="en-US" altLang="zh-CN" sz="2800" dirty="0"/>
          </a:p>
        </p:txBody>
      </p:sp>
      <p:sp>
        <p:nvSpPr>
          <p:cNvPr id="13" name="QB_6_AN.102_1#14e239983.blank?vaa=1&amp;vcp=1&amp;vis=1&amp;pid=51d0f9dc5&amp;color=0,0,0&amp;vpa=41&amp;vtp=1&amp;vaab=1&amp;bbb=1&amp;hb=1">
            <a:extLst>
              <a:ext uri="{FF2B5EF4-FFF2-40B4-BE49-F238E27FC236}">
                <a16:creationId xmlns:a16="http://schemas.microsoft.com/office/drawing/2014/main" id="{8F28CAB4-F446-2BC9-4E59-63CA12E5A7F1}"/>
              </a:ext>
            </a:extLst>
          </p:cNvPr>
          <p:cNvSpPr/>
          <p:nvPr/>
        </p:nvSpPr>
        <p:spPr>
          <a:xfrm>
            <a:off x="539496" y="4497314"/>
            <a:ext cx="11109960" cy="1207072"/>
          </a:xfrm>
          <a:prstGeom prst="rect">
            <a:avLst/>
          </a:prstGeom>
          <a:noFill/>
          <a:ln/>
        </p:spPr>
        <p:txBody>
          <a:bodyPr wrap="square" lIns="0" tIns="0" rIns="0" bIns="0" rtlCol="0" anchor="t"/>
          <a:lstStyle/>
          <a:p>
            <a:pPr latinLnBrk="1">
              <a:lnSpc>
                <a:spcPct val="150000"/>
              </a:lnSpc>
            </a:pPr>
            <a:r>
              <a:rPr lang="en-US" altLang="zh-CN" sz="2800" b="0" i="0" dirty="0">
                <a:solidFill>
                  <a:srgbClr val="FF0000"/>
                </a:solidFill>
                <a:latin typeface="SimSun" panose="02010600030101010101" pitchFamily="2" charset="-122"/>
                <a:ea typeface="SimSun" pitchFamily="34" charset="-122"/>
                <a:cs typeface="Times New Roman" pitchFamily="34" charset="-120"/>
              </a:rPr>
              <a:t>                                                          </a:t>
            </a:r>
            <a:r>
              <a:rPr lang="en-US" altLang="zh-CN" sz="2800" b="0" i="0" dirty="0" err="1">
                <a:solidFill>
                  <a:srgbClr val="FF0000"/>
                </a:solidFill>
                <a:latin typeface="Times New Roman" pitchFamily="34" charset="0"/>
                <a:ea typeface="SimSun" pitchFamily="34" charset="-122"/>
                <a:cs typeface="Times New Roman" pitchFamily="34" charset="-120"/>
              </a:rPr>
              <a:t>光照强度、二氧化碳浓度</a:t>
            </a:r>
            <a:endParaRPr lang="en-US" altLang="zh-CN" sz="2800" dirty="0"/>
          </a:p>
        </p:txBody>
      </p:sp>
    </p:spTree>
    <p:extLst>
      <p:ext uri="{BB962C8B-B14F-4D97-AF65-F5344CB8AC3E}">
        <p14:creationId xmlns:p14="http://schemas.microsoft.com/office/powerpoint/2010/main" val="1889852343"/>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wipe(left)">
                                      <p:cBhvr>
                                        <p:cTn id="7" dur="500"/>
                                        <p:tgtEl>
                                          <p:spTgt spid="9">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wipe(left)">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bg/>
                                          </p:spTgt>
                                        </p:tgtEl>
                                        <p:attrNameLst>
                                          <p:attrName>style.visibility</p:attrName>
                                        </p:attrNameLst>
                                      </p:cBhvr>
                                      <p:to>
                                        <p:strVal val="visible"/>
                                      </p:to>
                                    </p:set>
                                    <p:animEffect transition="in" filter="wipe(left)">
                                      <p:cBhvr>
                                        <p:cTn id="15" dur="500"/>
                                        <p:tgtEl>
                                          <p:spTgt spid="10">
                                            <p:bg/>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3">
                                            <p:bg/>
                                          </p:spTgt>
                                        </p:tgtEl>
                                        <p:attrNameLst>
                                          <p:attrName>style.visibility</p:attrName>
                                        </p:attrNameLst>
                                      </p:cBhvr>
                                      <p:to>
                                        <p:strVal val="visible"/>
                                      </p:to>
                                    </p:set>
                                    <p:animEffect transition="in" filter="wipe(left)">
                                      <p:cBhvr>
                                        <p:cTn id="23" dur="500"/>
                                        <p:tgtEl>
                                          <p:spTgt spid="13">
                                            <p:bg/>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wipe(left)">
                                      <p:cBhvr>
                                        <p:cTn id="2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0" grpId="0" build="p" animBg="1"/>
      <p:bldP spid="1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pic>
        <p:nvPicPr>
          <p:cNvPr id="2" name="QC_4_EX.1_1#38e1cf617?htil=1&amp;vaa=1&amp;vcp=1&amp;vis=1&amp;pid=461689efc&amp;color=0,0,0&amp;tib=255,255,255&amp;vtp=1&amp;vaab=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921477" y="1532604"/>
            <a:ext cx="1683046" cy="24745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4_EX.1_1#38e1cf617?htil=1&amp;vaa=1&amp;vcp=1&amp;vis=1&amp;pid=461689efc&amp;color=0,0,0&amp;vtp=1&amp;vaab=1&amp;bt=1&amp;bbb=1&amp;hb=1&amp;hs=1"/>
          <p:cNvSpPr/>
          <p:nvPr/>
        </p:nvSpPr>
        <p:spPr>
          <a:xfrm>
            <a:off x="539496" y="1545304"/>
            <a:ext cx="9281160" cy="2496757"/>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掌握种子的结构是解题的关键。菜豆种子由种皮和胚组成</a:t>
            </a:r>
            <a:r>
              <a:rPr lang="en-US" altLang="zh-CN" sz="2800" b="0" i="0" dirty="0">
                <a:solidFill>
                  <a:srgbClr val="000000"/>
                </a:solidFill>
                <a:latin typeface="Times New Roman" pitchFamily="34" charset="0"/>
                <a:ea typeface="SimSun" pitchFamily="34" charset="-122"/>
                <a:cs typeface="Times New Roman" pitchFamily="34" charset="-120"/>
              </a:rPr>
              <a:t>，</a:t>
            </a:r>
          </a:p>
          <a:p>
            <a:pPr latinLnBrk="1">
              <a:lnSpc>
                <a:spcPts val="5100"/>
              </a:lnSpc>
            </a:pPr>
            <a:r>
              <a:rPr lang="en-US" altLang="zh-CN" sz="2800" b="0" i="0" dirty="0" err="1">
                <a:solidFill>
                  <a:srgbClr val="000000"/>
                </a:solidFill>
                <a:latin typeface="Times New Roman" pitchFamily="34" charset="0"/>
                <a:ea typeface="SimSun" pitchFamily="34" charset="-122"/>
                <a:cs typeface="Times New Roman" pitchFamily="34" charset="-120"/>
              </a:rPr>
              <a:t>胚由胚芽、胚轴、胚根、子叶四部分组成，胚是新植物的幼</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体，是种子的主要结构。图中①是胚芽</a:t>
            </a:r>
            <a:r>
              <a:rPr lang="en-US" altLang="zh-CN" sz="2800" b="0" i="0" dirty="0">
                <a:solidFill>
                  <a:srgbClr val="000000"/>
                </a:solidFill>
                <a:latin typeface="Times New Roman" pitchFamily="34" charset="0"/>
                <a:ea typeface="SimSun" pitchFamily="34" charset="-122"/>
                <a:cs typeface="Times New Roman" pitchFamily="34" charset="-120"/>
              </a:rPr>
              <a:t>、②是胚轴、③</a:t>
            </a:r>
            <a:r>
              <a:rPr lang="en-US" altLang="zh-CN" sz="2800" b="0" i="0" dirty="0" err="1">
                <a:solidFill>
                  <a:srgbClr val="000000"/>
                </a:solidFill>
                <a:latin typeface="Times New Roman" pitchFamily="34" charset="0"/>
                <a:ea typeface="SimSun" pitchFamily="34" charset="-122"/>
                <a:cs typeface="Times New Roman" pitchFamily="34" charset="-120"/>
              </a:rPr>
              <a:t>是胚</a:t>
            </a:r>
            <a:endParaRPr lang="en-US" altLang="zh-CN" sz="2800" dirty="0"/>
          </a:p>
        </p:txBody>
      </p:sp>
      <p:sp>
        <p:nvSpPr>
          <p:cNvPr id="4" name="QC_4_EX.1_1#38e1cf617?htil=1&amp;vaa=1&amp;vcp=1&amp;vis=1&amp;pid=461689efc&amp;color=0,0,0&amp;vtp=1&amp;vaab=1&amp;bt=1&amp;bbb=1&amp;hb=1&amp;hs=1">
            <a:extLst>
              <a:ext uri="{FF2B5EF4-FFF2-40B4-BE49-F238E27FC236}">
                <a16:creationId xmlns:a16="http://schemas.microsoft.com/office/drawing/2014/main" id="{DECD7F4A-8EB1-8161-BCD3-DC066414580D}"/>
              </a:ext>
            </a:extLst>
          </p:cNvPr>
          <p:cNvSpPr/>
          <p:nvPr/>
        </p:nvSpPr>
        <p:spPr>
          <a:xfrm>
            <a:off x="539496" y="4105624"/>
            <a:ext cx="11112011" cy="1201357"/>
          </a:xfrm>
          <a:prstGeom prst="rect">
            <a:avLst/>
          </a:prstGeom>
          <a:noFill/>
          <a:ln/>
        </p:spPr>
        <p:txBody>
          <a:bodyPr wrap="none" lIns="0" tIns="0" rIns="0" bIns="0" rtlCol="0" anchor="t"/>
          <a:lstStyle/>
          <a:p>
            <a:pPr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根、④</a:t>
            </a:r>
            <a:r>
              <a:rPr lang="en-US" altLang="zh-CN" sz="2800" b="0" i="0" dirty="0" err="1">
                <a:solidFill>
                  <a:srgbClr val="000000"/>
                </a:solidFill>
                <a:latin typeface="Times New Roman" pitchFamily="34" charset="0"/>
                <a:ea typeface="SimSun" pitchFamily="34" charset="-122"/>
                <a:cs typeface="Times New Roman" pitchFamily="34" charset="-120"/>
              </a:rPr>
              <a:t>是子叶；子叶含有丰富的营养物质，为种子的萌发提供营养，种</a:t>
            </a:r>
            <a:endParaRPr lang="en-US" altLang="zh-CN" sz="2800" b="0" i="0" dirty="0">
              <a:solidFill>
                <a:srgbClr val="000000"/>
              </a:solidFill>
              <a:latin typeface="Times New Roman" pitchFamily="34" charset="0"/>
              <a:ea typeface="SimSun" pitchFamily="34" charset="-122"/>
              <a:cs typeface="Times New Roman" pitchFamily="34" charset="-120"/>
            </a:endParaRPr>
          </a:p>
          <a:p>
            <a:pPr latinLnBrk="1">
              <a:lnSpc>
                <a:spcPts val="4900"/>
              </a:lnSpc>
            </a:pPr>
            <a:r>
              <a:rPr lang="en-US" altLang="zh-CN" sz="2800" b="0" i="0" dirty="0" err="1">
                <a:solidFill>
                  <a:srgbClr val="000000"/>
                </a:solidFill>
                <a:latin typeface="Times New Roman" pitchFamily="34" charset="0"/>
                <a:ea typeface="SimSun" pitchFamily="34" charset="-122"/>
                <a:cs typeface="Times New Roman" pitchFamily="34" charset="-120"/>
              </a:rPr>
              <a:t>子萌发时，最先突破种皮的是③胚根，将来发育成根</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wipe(left)">
                                      <p:cBhvr>
                                        <p:cTn id="10" dur="500"/>
                                        <p:tgtEl>
                                          <p:spTgt spid="3">
                                            <p:bg/>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left)">
                                      <p:cBhvr>
                                        <p:cTn id="13" dur="500"/>
                                        <p:tgtEl>
                                          <p:spTgt spid="3">
                                            <p:txEl>
                                              <p:pRg st="0" end="0"/>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left)">
                                      <p:cBhvr>
                                        <p:cTn id="16" dur="500"/>
                                        <p:tgtEl>
                                          <p:spTgt spid="3">
                                            <p:txEl>
                                              <p:pRg st="1" end="1"/>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left)">
                                      <p:cBhvr>
                                        <p:cTn id="19" dur="500"/>
                                        <p:tgtEl>
                                          <p:spTgt spid="3">
                                            <p:txEl>
                                              <p:pRg st="2" end="2"/>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
                                            <p:bg/>
                                          </p:spTgt>
                                        </p:tgtEl>
                                        <p:attrNameLst>
                                          <p:attrName>style.visibility</p:attrName>
                                        </p:attrNameLst>
                                      </p:cBhvr>
                                      <p:to>
                                        <p:strVal val="visible"/>
                                      </p:to>
                                    </p:set>
                                    <p:animEffect transition="in" filter="wipe(left)">
                                      <p:cBhvr>
                                        <p:cTn id="25" dur="500"/>
                                        <p:tgtEl>
                                          <p:spTgt spid="4">
                                            <p:bg/>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Effect transition="in" filter="wipe(left)">
                                      <p:cBhvr>
                                        <p:cTn id="28" dur="500"/>
                                        <p:tgtEl>
                                          <p:spTgt spid="4">
                                            <p:txEl>
                                              <p:pRg st="0" end="0"/>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Effect transition="in" filter="wipe(left)">
                                      <p:cBhvr>
                                        <p:cTn id="3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4_BD.6_1#194536700?vaa=1&amp;vcp=1&amp;vis=1&amp;pid=461689efc&amp;color=0,0,0&amp;vtp=1&amp;vaab=1&amp;bt=1&amp;bbb=1&amp;hb=1"/>
          <p:cNvSpPr/>
          <p:nvPr/>
        </p:nvSpPr>
        <p:spPr>
          <a:xfrm>
            <a:off x="539496" y="713580"/>
            <a:ext cx="11109960" cy="2540375"/>
          </a:xfrm>
          <a:prstGeom prst="rect">
            <a:avLst/>
          </a:prstGeom>
          <a:noFill/>
          <a:ln/>
        </p:spPr>
        <p:txBody>
          <a:bodyPr wrap="square" lIns="0" tIns="0" rIns="0" bIns="0" rtlCol="0" anchor="t">
            <a:spAutoFit/>
          </a:bodyPr>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命题解读2</a:t>
            </a:r>
            <a:r>
              <a:rPr lang="en-US" altLang="zh-CN" sz="2800" b="1"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err="1">
                <a:solidFill>
                  <a:srgbClr val="000000"/>
                </a:solidFill>
                <a:latin typeface="Times New Roman" pitchFamily="34" charset="0"/>
                <a:ea typeface="SimSun" pitchFamily="34" charset="-122"/>
                <a:cs typeface="Times New Roman" pitchFamily="34" charset="-120"/>
              </a:rPr>
              <a:t>江苏宿迁·模拟）小红同学在吃“豆芽粉丝”这道菜</a:t>
            </a:r>
            <a:r>
              <a:rPr lang="zh-CN" altLang="en-US" sz="2800" b="0" i="0" dirty="0">
                <a:solidFill>
                  <a:srgbClr val="000000"/>
                </a:solidFill>
                <a:latin typeface="Times New Roman" pitchFamily="34" charset="0"/>
                <a:ea typeface="SimSun" pitchFamily="34" charset="-122"/>
                <a:cs typeface="Times New Roman" pitchFamily="34" charset="-120"/>
              </a:rPr>
              <a:t>的时</a:t>
            </a:r>
            <a:r>
              <a:rPr lang="en-US" altLang="zh-CN" sz="2800" b="0" i="0" dirty="0" err="1">
                <a:solidFill>
                  <a:srgbClr val="000000"/>
                </a:solidFill>
                <a:latin typeface="Times New Roman" pitchFamily="34" charset="0"/>
                <a:ea typeface="SimSun" pitchFamily="34" charset="-122"/>
                <a:cs typeface="Times New Roman" pitchFamily="34" charset="-120"/>
              </a:rPr>
              <a:t>候，对黄豆种子的萌发产生了浓厚的兴趣。在老师的指导下，她在</a:t>
            </a:r>
            <a:r>
              <a:rPr lang="zh-CN" altLang="en-US" sz="2800" b="0" i="0" dirty="0">
                <a:solidFill>
                  <a:srgbClr val="000000"/>
                </a:solidFill>
                <a:latin typeface="Times New Roman" pitchFamily="34" charset="0"/>
                <a:ea typeface="SimSun" pitchFamily="34" charset="-122"/>
                <a:cs typeface="Times New Roman" pitchFamily="34" charset="-120"/>
              </a:rPr>
              <a:t>培养</a:t>
            </a:r>
            <a:r>
              <a:rPr lang="en-US" altLang="zh-CN" sz="2800" b="0" i="0" dirty="0" err="1">
                <a:solidFill>
                  <a:srgbClr val="000000"/>
                </a:solidFill>
                <a:latin typeface="Times New Roman" pitchFamily="34" charset="0"/>
                <a:ea typeface="SimSun" pitchFamily="34" charset="-122"/>
                <a:cs typeface="Times New Roman" pitchFamily="34" charset="-120"/>
              </a:rPr>
              <a:t>皿底部铺上棉花，放上黄豆种子，进行了如下表所示实验。关于该</a:t>
            </a:r>
            <a:r>
              <a:rPr lang="zh-CN" altLang="en-US" sz="2800" b="0" i="0" dirty="0">
                <a:solidFill>
                  <a:srgbClr val="000000"/>
                </a:solidFill>
                <a:latin typeface="Times New Roman" pitchFamily="34" charset="0"/>
                <a:ea typeface="SimSun" pitchFamily="34" charset="-122"/>
                <a:cs typeface="Times New Roman" pitchFamily="34" charset="-120"/>
              </a:rPr>
              <a:t>实验</a:t>
            </a:r>
            <a:r>
              <a:rPr lang="en-US" altLang="zh-CN" sz="2800" b="0" i="0" dirty="0" err="1">
                <a:solidFill>
                  <a:srgbClr val="000000"/>
                </a:solidFill>
                <a:latin typeface="Times New Roman" pitchFamily="34" charset="0"/>
                <a:ea typeface="SimSun" pitchFamily="34" charset="-122"/>
                <a:cs typeface="Times New Roman" pitchFamily="34" charset="-120"/>
              </a:rPr>
              <a:t>的叙述，正确的是</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r>
              <a:rPr lang="en-US" altLang="zh-CN" sz="2800" b="0" i="0" dirty="0">
                <a:solidFill>
                  <a:srgbClr val="000000"/>
                </a:solidFill>
                <a:latin typeface="Times New Roman" pitchFamily="34" charset="0"/>
                <a:ea typeface="SimSun" pitchFamily="34" charset="-122"/>
                <a:cs typeface="Times New Roman" pitchFamily="34" charset="-120"/>
              </a:rPr>
              <a:t>)</a:t>
            </a:r>
            <a:r>
              <a:rPr lang="en-US" altLang="zh-CN" sz="2800" b="0" i="0" dirty="0">
                <a:solidFill>
                  <a:srgbClr val="000000"/>
                </a:solidFill>
                <a:latin typeface="SimSun" pitchFamily="34" charset="0"/>
                <a:ea typeface="SimSun" pitchFamily="34" charset="-122"/>
                <a:cs typeface="SimSun" pitchFamily="34" charset="-120"/>
              </a:rPr>
              <a:t> </a:t>
            </a:r>
            <a:endParaRPr lang="en-US" altLang="zh-CN" sz="2800" dirty="0">
              <a:solidFill>
                <a:srgbClr val="000000"/>
              </a:solidFill>
            </a:endParaRPr>
          </a:p>
        </p:txBody>
      </p:sp>
      <mc:AlternateContent xmlns:mc="http://schemas.openxmlformats.org/markup-compatibility/2006" xmlns:a14="http://schemas.microsoft.com/office/drawing/2010/main">
        <mc:Choice Requires="a14">
          <p:graphicFrame>
            <p:nvGraphicFramePr>
              <p:cNvPr id="9" name="QC_4_BD.6_2#194536700?colgroup=4,17,7&amp;vaa=1&amp;vcp=1&amp;vis=1&amp;pid=461689efc&amp;color=0,0,0&amp;vtp=1&amp;vaab=1&amp;bbb=1"/>
              <p:cNvGraphicFramePr>
                <a:graphicFrameLocks noGrp="1"/>
              </p:cNvGraphicFramePr>
              <p:nvPr>
                <p:extLst>
                  <p:ext uri="{D42A27DB-BD31-4B8C-83A1-F6EECF244321}">
                    <p14:modId xmlns:p14="http://schemas.microsoft.com/office/powerpoint/2010/main" val="897693514"/>
                  </p:ext>
                </p:extLst>
              </p:nvPr>
            </p:nvGraphicFramePr>
            <p:xfrm>
              <a:off x="539496" y="3338924"/>
              <a:ext cx="11055096" cy="2805496"/>
            </p:xfrm>
            <a:graphic>
              <a:graphicData uri="http://schemas.openxmlformats.org/drawingml/2006/table">
                <a:tbl>
                  <a:tblPr/>
                  <a:tblGrid>
                    <a:gridCol w="1856232">
                      <a:extLst>
                        <a:ext uri="{9D8B030D-6E8A-4147-A177-3AD203B41FA5}">
                          <a16:colId xmlns:a16="http://schemas.microsoft.com/office/drawing/2014/main" val="20000"/>
                        </a:ext>
                      </a:extLst>
                    </a:gridCol>
                    <a:gridCol w="1847088">
                      <a:extLst>
                        <a:ext uri="{9D8B030D-6E8A-4147-A177-3AD203B41FA5}">
                          <a16:colId xmlns:a16="http://schemas.microsoft.com/office/drawing/2014/main" val="20001"/>
                        </a:ext>
                      </a:extLst>
                    </a:gridCol>
                    <a:gridCol w="2752344">
                      <a:extLst>
                        <a:ext uri="{9D8B030D-6E8A-4147-A177-3AD203B41FA5}">
                          <a16:colId xmlns:a16="http://schemas.microsoft.com/office/drawing/2014/main" val="20002"/>
                        </a:ext>
                      </a:extLst>
                    </a:gridCol>
                    <a:gridCol w="1847088">
                      <a:extLst>
                        <a:ext uri="{9D8B030D-6E8A-4147-A177-3AD203B41FA5}">
                          <a16:colId xmlns:a16="http://schemas.microsoft.com/office/drawing/2014/main" val="20003"/>
                        </a:ext>
                      </a:extLst>
                    </a:gridCol>
                    <a:gridCol w="2752344">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14:m>
                            <m:oMath xmlns:m="http://schemas.openxmlformats.org/officeDocument/2006/math">
                              <m:r>
                                <a:rPr lang="en-US" altLang="zh-CN" sz="2800" b="0" i="0" spc="-100" dirty="0">
                                  <a:solidFill>
                                    <a:srgbClr val="000000"/>
                                  </a:solidFill>
                                  <a:latin typeface="Cambria Math" panose="02040503050406030204" pitchFamily="18" charset="0"/>
                                  <a:ea typeface="SimSun" pitchFamily="34" charset="-122"/>
                                  <a:cs typeface="Times New Roman" pitchFamily="34" charset="-120"/>
                                </a:rPr>
                                <m:t>23 ℃</m:t>
                              </m:r>
                            </m:oMath>
                          </a14:m>
                          <a:r>
                            <a:rPr lang="en-US" altLang="zh-CN" sz="100" b="0" i="0" kern="0" spc="-99900" dirty="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9" name="QC_4_BD.6_2#194536700?colgroup=4,17,7&amp;vaa=1&amp;vcp=1&amp;vis=1&amp;pid=461689efc&amp;color=0,0,0&amp;vtp=1&amp;vaab=1&amp;bbb=1"/>
              <p:cNvGraphicFramePr>
                <a:graphicFrameLocks noGrp="1"/>
              </p:cNvGraphicFramePr>
              <p:nvPr>
                <p:extLst>
                  <p:ext uri="{D42A27DB-BD31-4B8C-83A1-F6EECF244321}">
                    <p14:modId xmlns:p14="http://schemas.microsoft.com/office/powerpoint/2010/main" val="897693514"/>
                  </p:ext>
                </p:extLst>
              </p:nvPr>
            </p:nvGraphicFramePr>
            <p:xfrm>
              <a:off x="539496" y="3338924"/>
              <a:ext cx="11055096" cy="2805496"/>
            </p:xfrm>
            <a:graphic>
              <a:graphicData uri="http://schemas.openxmlformats.org/drawingml/2006/table">
                <a:tbl>
                  <a:tblPr/>
                  <a:tblGrid>
                    <a:gridCol w="1856232">
                      <a:extLst>
                        <a:ext uri="{9D8B030D-6E8A-4147-A177-3AD203B41FA5}">
                          <a16:colId xmlns:a16="http://schemas.microsoft.com/office/drawing/2014/main" val="20000"/>
                        </a:ext>
                      </a:extLst>
                    </a:gridCol>
                    <a:gridCol w="1847088">
                      <a:extLst>
                        <a:ext uri="{9D8B030D-6E8A-4147-A177-3AD203B41FA5}">
                          <a16:colId xmlns:a16="http://schemas.microsoft.com/office/drawing/2014/main" val="20001"/>
                        </a:ext>
                      </a:extLst>
                    </a:gridCol>
                    <a:gridCol w="2752344">
                      <a:extLst>
                        <a:ext uri="{9D8B030D-6E8A-4147-A177-3AD203B41FA5}">
                          <a16:colId xmlns:a16="http://schemas.microsoft.com/office/drawing/2014/main" val="20002"/>
                        </a:ext>
                      </a:extLst>
                    </a:gridCol>
                    <a:gridCol w="1847088">
                      <a:extLst>
                        <a:ext uri="{9D8B030D-6E8A-4147-A177-3AD203B41FA5}">
                          <a16:colId xmlns:a16="http://schemas.microsoft.com/office/drawing/2014/main" val="20003"/>
                        </a:ext>
                      </a:extLst>
                    </a:gridCol>
                    <a:gridCol w="2752344">
                      <a:extLst>
                        <a:ext uri="{9D8B030D-6E8A-4147-A177-3AD203B41FA5}">
                          <a16:colId xmlns:a16="http://schemas.microsoft.com/office/drawing/2014/main" val="20004"/>
                        </a:ext>
                      </a:extLst>
                    </a:gridCol>
                  </a:tblGrid>
                  <a:tr h="539560">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装置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3">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latinLnBrk="1" hangingPunct="0">
                            <a:lnSpc>
                              <a:spcPts val="4300"/>
                            </a:lnSpc>
                          </a:pPr>
                          <a:r>
                            <a:rPr lang="en-US" altLang="zh-CN" sz="2800" b="1" i="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103226" r="-167849" b="-3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光照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203226" r="-167849" b="-2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303226" r="-167849" b="-1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潮湿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66484">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黑暗</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35033" t="-403226" r="-167849" b="-26882"/>
                          </a:stretch>
                        </a:blipFill>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干燥</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4200"/>
                            </a:lnSpc>
                          </a:pPr>
                          <a:r>
                            <a:rPr lang="en-US" altLang="zh-CN" sz="2800" b="0" i="0" dirty="0">
                              <a:solidFill>
                                <a:srgbClr val="000000"/>
                              </a:solidFill>
                              <a:latin typeface="Times New Roman" pitchFamily="34" charset="0"/>
                              <a:ea typeface="楷体" pitchFamily="34" charset="-122"/>
                              <a:cs typeface="Times New Roman" pitchFamily="34" charset="-120"/>
                            </a:rPr>
                            <a:t>不发芽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sld>
</file>

<file path=ppt/slides/slide7.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8_1#194536700.choices?vaa=1&amp;vcp=1&amp;vis=1&amp;pid=461689efc&amp;color=0,0,0&amp;vtp=1&amp;vaab=1&amp;bt=1&amp;bbb=1"/>
          <p:cNvSpPr/>
          <p:nvPr/>
        </p:nvSpPr>
        <p:spPr>
          <a:xfrm>
            <a:off x="539496" y="2166334"/>
            <a:ext cx="11109960" cy="2496757"/>
          </a:xfrm>
          <a:prstGeom prst="rect">
            <a:avLst/>
          </a:prstGeom>
          <a:noFill/>
          <a:ln/>
        </p:spPr>
        <p:txBody>
          <a:bodyPr wrap="none" lIns="0" tIns="0" rIns="0" bIns="0" rtlCol="0" anchor="t"/>
          <a:lstStyle/>
          <a:p>
            <a:pPr algn="l" latinLnBrk="1">
              <a:lnSpc>
                <a:spcPts val="5100"/>
              </a:lnSpc>
            </a:pPr>
            <a:r>
              <a:rPr lang="en-US" altLang="zh-CN" sz="2800" b="0" i="0" dirty="0">
                <a:solidFill>
                  <a:srgbClr val="000000"/>
                </a:solidFill>
                <a:latin typeface="Times New Roman" pitchFamily="34" charset="0"/>
                <a:ea typeface="SimSun" pitchFamily="34" charset="-122"/>
                <a:cs typeface="Times New Roman" pitchFamily="34" charset="-120"/>
              </a:rPr>
              <a:t>A.实验目的：研究光照、温度、水分对黄豆种子萌发的影响</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B</a:t>
            </a:r>
            <a:r>
              <a:rPr lang="en-US" altLang="zh-CN" sz="2800" b="0" i="0" dirty="0">
                <a:solidFill>
                  <a:srgbClr val="000000"/>
                </a:solidFill>
                <a:latin typeface="Times New Roman" pitchFamily="34" charset="0"/>
                <a:ea typeface="SimSun" pitchFamily="34" charset="-122"/>
                <a:cs typeface="Times New Roman" pitchFamily="34" charset="-120"/>
              </a:rPr>
              <a:t>.材料选择：随机选取4粒黄豆种子进行实验</a:t>
            </a:r>
            <a:endParaRPr lang="en-US" altLang="zh-CN" sz="2800" dirty="0"/>
          </a:p>
          <a:p>
            <a:pPr latinLnBrk="1">
              <a:lnSpc>
                <a:spcPts val="5100"/>
              </a:lnSpc>
            </a:pPr>
            <a:r>
              <a:rPr lang="en-US" altLang="zh-CN" sz="2800" b="0" i="0" spc="-100">
                <a:solidFill>
                  <a:srgbClr val="000000"/>
                </a:solidFill>
                <a:latin typeface="Times New Roman" pitchFamily="34" charset="0"/>
                <a:ea typeface="SimSun" pitchFamily="34" charset="-122"/>
                <a:cs typeface="Times New Roman" pitchFamily="34" charset="-120"/>
              </a:rPr>
              <a:t>C</a:t>
            </a:r>
            <a:r>
              <a:rPr lang="en-US" altLang="zh-CN" sz="2800" b="0" i="0" spc="-100" dirty="0">
                <a:solidFill>
                  <a:srgbClr val="000000"/>
                </a:solidFill>
                <a:latin typeface="Times New Roman" pitchFamily="34" charset="0"/>
                <a:ea typeface="SimSun" pitchFamily="34" charset="-122"/>
                <a:cs typeface="Times New Roman" pitchFamily="34" charset="-120"/>
              </a:rPr>
              <a:t>.对照实验：甲与丁形成对照，说明黄豆种子萌发需要光照和潮湿的条件</a:t>
            </a:r>
            <a:endParaRPr lang="en-US" altLang="zh-CN" sz="2800" spc="-100" dirty="0"/>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D</a:t>
            </a:r>
            <a:r>
              <a:rPr lang="en-US" altLang="zh-CN" sz="2800" b="0" i="0" dirty="0">
                <a:solidFill>
                  <a:srgbClr val="000000"/>
                </a:solidFill>
                <a:latin typeface="Times New Roman" pitchFamily="34" charset="0"/>
                <a:ea typeface="SimSun" pitchFamily="34" charset="-122"/>
                <a:cs typeface="Times New Roman" pitchFamily="34" charset="-120"/>
              </a:rPr>
              <a:t>.实验结论：黄豆种子萌发受水分影响，与光照无关</a:t>
            </a:r>
            <a:endParaRPr lang="en-US" altLang="zh-CN" sz="2800" dirty="0"/>
          </a:p>
        </p:txBody>
      </p:sp>
      <p:sp>
        <p:nvSpPr>
          <p:cNvPr id="3" name="QC_4_AN.7_1#194536700.bracket?vaa=1&amp;vcp=1&amp;vis=1&amp;pid=461689efc&amp;color=0,0,0&amp;vpa=2&amp;vtp=1&amp;vaab=1&amp;answeroption=D">
            <a:extLst>
              <a:ext uri="{FF2B5EF4-FFF2-40B4-BE49-F238E27FC236}">
                <a16:creationId xmlns:a16="http://schemas.microsoft.com/office/drawing/2014/main" id="{8EB544E0-8631-6BCF-47BB-F311CF88FF76}"/>
              </a:ext>
            </a:extLst>
          </p:cNvPr>
          <p:cNvSpPr txBox="1"/>
          <p:nvPr/>
        </p:nvSpPr>
        <p:spPr>
          <a:xfrm>
            <a:off x="412496" y="4094131"/>
            <a:ext cx="564257" cy="677108"/>
          </a:xfrm>
          <a:prstGeom prst="rect">
            <a:avLst/>
          </a:prstGeom>
          <a:noFill/>
        </p:spPr>
        <p:txBody>
          <a:bodyPr vert="horz" wrap="none" lIns="0" tIns="0" rIns="0" bIns="0" rtlCol="0">
            <a:spAutoFit/>
          </a:bodyPr>
          <a:lstStyle/>
          <a:p>
            <a:r>
              <a:rPr lang="zh-CN" altLang="en-US" sz="4400" b="1">
                <a:solidFill>
                  <a:srgbClr val="FF0000"/>
                </a:solidFill>
                <a:latin typeface="华文细黑" panose="02010600040101010101" pitchFamily="2" charset="-122"/>
              </a:rPr>
              <a:t>√</a:t>
            </a: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4_EX.1_1#194536700?vaa=1&amp;vcp=1&amp;vis=1&amp;pid=461689efc&amp;color=0,0,0&amp;vtp=1&amp;vaab=1&amp;bt=1&amp;bbb=1&amp;hb=1"/>
          <p:cNvSpPr/>
          <p:nvPr/>
        </p:nvSpPr>
        <p:spPr>
          <a:xfrm>
            <a:off x="539496" y="853440"/>
            <a:ext cx="11109960" cy="5181600"/>
          </a:xfrm>
          <a:prstGeom prst="rect">
            <a:avLst/>
          </a:prstGeom>
          <a:noFill/>
          <a:ln/>
        </p:spPr>
        <p:txBody>
          <a:bodyPr wrap="none" lIns="0" tIns="0" rIns="0" bIns="0" rtlCol="0" anchor="t"/>
          <a:lstStyle/>
          <a:p>
            <a:pPr algn="l" latinLnBrk="1">
              <a:lnSpc>
                <a:spcPts val="5100"/>
              </a:lnSpc>
            </a:pPr>
            <a:r>
              <a:rPr lang="en-US" altLang="zh-CN" sz="2800" b="1" i="0" dirty="0">
                <a:solidFill>
                  <a:srgbClr val="000000"/>
                </a:solidFill>
                <a:latin typeface="Times New Roman" pitchFamily="34" charset="0"/>
                <a:ea typeface="SimSun" pitchFamily="34" charset="-122"/>
                <a:cs typeface="Times New Roman" pitchFamily="34" charset="-120"/>
              </a:rPr>
              <a:t>思路点拨</a:t>
            </a:r>
            <a:endParaRPr lang="en-US" altLang="zh-CN" sz="2800" dirty="0"/>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解答此类题目的关键是理解和掌握种子萌发的条件和对照实验中变量的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唯一性</a:t>
            </a:r>
            <a:r>
              <a:rPr lang="en-US" altLang="zh-CN" sz="2800" b="0" i="0" dirty="0">
                <a:solidFill>
                  <a:srgbClr val="000000"/>
                </a:solidFill>
                <a:latin typeface="Times New Roman" pitchFamily="34" charset="0"/>
                <a:ea typeface="SimSun" pitchFamily="34" charset="-122"/>
                <a:cs typeface="Times New Roman" pitchFamily="34" charset="-120"/>
              </a:rPr>
              <a:t>。</a:t>
            </a:r>
            <a:endParaRPr lang="en-US" altLang="zh-CN" sz="2800" dirty="0"/>
          </a:p>
          <a:p>
            <a:pPr latinLnBrk="1">
              <a:lnSpc>
                <a:spcPts val="5100"/>
              </a:lnSpc>
            </a:pPr>
            <a:r>
              <a:rPr lang="en-US" altLang="zh-CN" sz="2800" b="0" i="0">
                <a:solidFill>
                  <a:srgbClr val="000000"/>
                </a:solidFill>
                <a:latin typeface="SimSun" panose="02010600030101010101" pitchFamily="2" charset="-122"/>
                <a:ea typeface="SimSun" pitchFamily="34" charset="-122"/>
                <a:cs typeface="Times New Roman" pitchFamily="34" charset="-120"/>
              </a:rPr>
              <a:t>    </a:t>
            </a:r>
            <a:r>
              <a:rPr lang="en-US" altLang="zh-CN" sz="2800" b="0" i="0">
                <a:solidFill>
                  <a:srgbClr val="000000"/>
                </a:solidFill>
                <a:latin typeface="Times New Roman" pitchFamily="34" charset="0"/>
                <a:ea typeface="SimSun" pitchFamily="34" charset="-122"/>
                <a:cs typeface="Times New Roman" pitchFamily="34" charset="-120"/>
              </a:rPr>
              <a:t>种子萌发的环境条件为适量的水分</a:t>
            </a:r>
            <a:r>
              <a:rPr lang="en-US" altLang="zh-CN" sz="2800" b="0" i="0" dirty="0">
                <a:solidFill>
                  <a:srgbClr val="000000"/>
                </a:solidFill>
                <a:latin typeface="Times New Roman" pitchFamily="34" charset="0"/>
                <a:ea typeface="SimSun" pitchFamily="34" charset="-122"/>
                <a:cs typeface="Times New Roman" pitchFamily="34" charset="-120"/>
              </a:rPr>
              <a:t>、适宜的温度和充足的空气</a:t>
            </a:r>
            <a:r>
              <a:rPr lang="en-US" altLang="zh-CN" sz="2800" b="0" i="0">
                <a:solidFill>
                  <a:srgbClr val="000000"/>
                </a:solidFill>
                <a:latin typeface="Times New Roman" pitchFamily="34" charset="0"/>
                <a:ea typeface="SimSun" pitchFamily="34" charset="-122"/>
                <a:cs typeface="Times New Roman" pitchFamily="34" charset="-120"/>
              </a:rPr>
              <a:t>；自</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身条件为胚是完整的</a:t>
            </a:r>
            <a:r>
              <a:rPr lang="en-US" altLang="zh-CN" sz="2800" b="0" i="0" dirty="0">
                <a:solidFill>
                  <a:srgbClr val="000000"/>
                </a:solidFill>
                <a:latin typeface="Times New Roman" pitchFamily="34" charset="0"/>
                <a:ea typeface="SimSun" pitchFamily="34" charset="-122"/>
                <a:cs typeface="Times New Roman" pitchFamily="34" charset="-120"/>
              </a:rPr>
              <a:t>、胚是活的</a:t>
            </a:r>
            <a:r>
              <a:rPr lang="en-US" altLang="zh-CN" sz="2800" b="0" i="0">
                <a:solidFill>
                  <a:srgbClr val="000000"/>
                </a:solidFill>
                <a:latin typeface="Times New Roman" pitchFamily="34" charset="0"/>
                <a:ea typeface="SimSun" pitchFamily="34" charset="-122"/>
                <a:cs typeface="Times New Roman" pitchFamily="34" charset="-120"/>
              </a:rPr>
              <a:t>、种子不在休眠期以及具有胚发育所需</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的营养物质</a:t>
            </a:r>
            <a:r>
              <a:rPr lang="en-US" altLang="zh-CN" sz="2800" b="0" i="0" dirty="0">
                <a:solidFill>
                  <a:srgbClr val="000000"/>
                </a:solidFill>
                <a:latin typeface="Times New Roman" pitchFamily="34" charset="0"/>
                <a:ea typeface="SimSun" pitchFamily="34" charset="-122"/>
                <a:cs typeface="Times New Roman" pitchFamily="34" charset="-120"/>
              </a:rPr>
              <a:t>；在探究某种条件对研究对象的影响时</a:t>
            </a:r>
            <a:r>
              <a:rPr lang="en-US" altLang="zh-CN" sz="2800" b="0" i="0">
                <a:solidFill>
                  <a:srgbClr val="000000"/>
                </a:solidFill>
                <a:latin typeface="Times New Roman" pitchFamily="34" charset="0"/>
                <a:ea typeface="SimSun" pitchFamily="34" charset="-122"/>
                <a:cs typeface="Times New Roman" pitchFamily="34" charset="-120"/>
              </a:rPr>
              <a:t>，根据变量设置一组</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对照实验</a:t>
            </a:r>
            <a:r>
              <a:rPr lang="en-US" altLang="zh-CN" sz="2800" b="0" i="0" dirty="0">
                <a:solidFill>
                  <a:srgbClr val="000000"/>
                </a:solidFill>
                <a:latin typeface="Times New Roman" pitchFamily="34" charset="0"/>
                <a:ea typeface="SimSun" pitchFamily="34" charset="-122"/>
                <a:cs typeface="Times New Roman" pitchFamily="34" charset="-120"/>
              </a:rPr>
              <a:t>，除了该条件不同以外，其他条件都相同</a:t>
            </a:r>
            <a:r>
              <a:rPr lang="en-US" altLang="zh-CN" sz="2800" b="0" i="0">
                <a:solidFill>
                  <a:srgbClr val="000000"/>
                </a:solidFill>
                <a:latin typeface="Times New Roman" pitchFamily="34" charset="0"/>
                <a:ea typeface="SimSun" pitchFamily="34" charset="-122"/>
                <a:cs typeface="Times New Roman" pitchFamily="34" charset="-120"/>
              </a:rPr>
              <a:t>，使实验结果具有说</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服力</a:t>
            </a:r>
            <a:r>
              <a:rPr lang="en-US" altLang="zh-CN" sz="2800" b="0" i="0" dirty="0">
                <a:solidFill>
                  <a:srgbClr val="000000"/>
                </a:solidFill>
                <a:latin typeface="Times New Roman" pitchFamily="34" charset="0"/>
                <a:ea typeface="SimSun" pitchFamily="34" charset="-122"/>
                <a:cs typeface="Times New Roman" pitchFamily="34" charset="-120"/>
              </a:rPr>
              <a:t>。甲、乙唯一不同的变量是水分，甲、</a:t>
            </a:r>
            <a:r>
              <a:rPr lang="en-US" altLang="zh-CN" sz="2800" b="0" i="0">
                <a:solidFill>
                  <a:srgbClr val="000000"/>
                </a:solidFill>
                <a:latin typeface="Times New Roman" pitchFamily="34" charset="0"/>
                <a:ea typeface="SimSun" pitchFamily="34" charset="-122"/>
                <a:cs typeface="Times New Roman" pitchFamily="34" charset="-120"/>
              </a:rPr>
              <a:t>丙唯一不同的变量是光照，</a:t>
            </a:r>
          </a:p>
          <a:p>
            <a:pPr latinLnBrk="1">
              <a:lnSpc>
                <a:spcPct val="150000"/>
              </a:lnSpc>
            </a:pPr>
            <a:endParaRPr lang="en-US" altLang="zh-CN" sz="28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left)">
                                      <p:cBhvr>
                                        <p:cTn id="22" dur="500"/>
                                        <p:tgtEl>
                                          <p:spTgt spid="2">
                                            <p:txEl>
                                              <p:pRg st="4" end="4"/>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left)">
                                      <p:cBhvr>
                                        <p:cTn id="25" dur="500"/>
                                        <p:tgtEl>
                                          <p:spTgt spid="2">
                                            <p:txEl>
                                              <p:pRg st="5" end="5"/>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wipe(left)">
                                      <p:cBhvr>
                                        <p:cTn id="28" dur="500"/>
                                        <p:tgtEl>
                                          <p:spTgt spid="2">
                                            <p:txEl>
                                              <p:pRg st="6" end="6"/>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wipe(left)">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EX.1_1#194536700?vaa=1&amp;vcp=1&amp;vis=1&amp;pid=461689efc&amp;color=0,0,0&amp;vtp=1&amp;vaab=1&amp;bt=1&amp;bbb=1&amp;hb=1">
            <a:extLst>
              <a:ext uri="{FF2B5EF4-FFF2-40B4-BE49-F238E27FC236}">
                <a16:creationId xmlns:a16="http://schemas.microsoft.com/office/drawing/2014/main" id="{965973DA-5880-9753-C1DB-2B34D73FAEEA}"/>
              </a:ext>
            </a:extLst>
          </p:cNvPr>
          <p:cNvSpPr/>
          <p:nvPr/>
        </p:nvSpPr>
        <p:spPr>
          <a:xfrm>
            <a:off x="539496" y="2185384"/>
            <a:ext cx="11109960" cy="2496757"/>
          </a:xfrm>
          <a:prstGeom prst="rect">
            <a:avLst/>
          </a:prstGeom>
          <a:noFill/>
          <a:ln/>
        </p:spPr>
        <p:txBody>
          <a:bodyPr wrap="none" lIns="0" tIns="0" rIns="0" bIns="0" rtlCol="0" anchor="t"/>
          <a:lstStyle/>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甲</a:t>
            </a:r>
            <a:r>
              <a:rPr lang="en-US" altLang="zh-CN" sz="2800" b="0" i="0" dirty="0">
                <a:solidFill>
                  <a:srgbClr val="000000"/>
                </a:solidFill>
                <a:latin typeface="Times New Roman" pitchFamily="34" charset="0"/>
                <a:ea typeface="SimSun" pitchFamily="34" charset="-122"/>
                <a:cs typeface="Times New Roman" pitchFamily="34" charset="-120"/>
              </a:rPr>
              <a:t>、乙、丙、丁的温度都相同，</a:t>
            </a:r>
            <a:r>
              <a:rPr lang="en-US" altLang="zh-CN" sz="2800" b="0" i="0">
                <a:solidFill>
                  <a:srgbClr val="000000"/>
                </a:solidFill>
                <a:latin typeface="Times New Roman" pitchFamily="34" charset="0"/>
                <a:ea typeface="SimSun" pitchFamily="34" charset="-122"/>
                <a:cs typeface="Times New Roman" pitchFamily="34" charset="-120"/>
              </a:rPr>
              <a:t>因此实验的目的是研究种子萌发与光照、</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水分的关系</a:t>
            </a:r>
            <a:r>
              <a:rPr lang="en-US" altLang="zh-CN" sz="2800" b="0" i="0" dirty="0">
                <a:solidFill>
                  <a:srgbClr val="000000"/>
                </a:solidFill>
                <a:latin typeface="Times New Roman" pitchFamily="34" charset="0"/>
                <a:ea typeface="SimSun" pitchFamily="34" charset="-122"/>
                <a:cs typeface="Times New Roman" pitchFamily="34" charset="-120"/>
              </a:rPr>
              <a:t>；若每组只有1粒种子，则会导致实验具有偶然性</a:t>
            </a:r>
            <a:r>
              <a:rPr lang="en-US" altLang="zh-CN" sz="2800" b="0" i="0">
                <a:solidFill>
                  <a:srgbClr val="000000"/>
                </a:solidFill>
                <a:latin typeface="Times New Roman" pitchFamily="34" charset="0"/>
                <a:ea typeface="SimSun" pitchFamily="34" charset="-122"/>
                <a:cs typeface="Times New Roman" pitchFamily="34" charset="-120"/>
              </a:rPr>
              <a:t>，实验结</a:t>
            </a:r>
          </a:p>
          <a:p>
            <a:pPr latinLnBrk="1">
              <a:lnSpc>
                <a:spcPts val="5100"/>
              </a:lnSpc>
            </a:pPr>
            <a:r>
              <a:rPr lang="en-US" altLang="zh-CN" sz="2800" b="0" i="0">
                <a:solidFill>
                  <a:srgbClr val="000000"/>
                </a:solidFill>
                <a:latin typeface="Times New Roman" pitchFamily="34" charset="0"/>
                <a:ea typeface="SimSun" pitchFamily="34" charset="-122"/>
                <a:cs typeface="Times New Roman" pitchFamily="34" charset="-120"/>
              </a:rPr>
              <a:t>果不准确</a:t>
            </a:r>
            <a:r>
              <a:rPr lang="en-US" altLang="zh-CN" sz="2800" b="0" i="0" dirty="0">
                <a:solidFill>
                  <a:srgbClr val="000000"/>
                </a:solidFill>
                <a:latin typeface="Times New Roman" pitchFamily="34" charset="0"/>
                <a:ea typeface="SimSun" pitchFamily="34" charset="-122"/>
                <a:cs typeface="Times New Roman" pitchFamily="34" charset="-120"/>
              </a:rPr>
              <a:t>；甲与丁相比较，有两个变量，即光照和水分</a:t>
            </a:r>
            <a:r>
              <a:rPr lang="en-US" altLang="zh-CN" sz="2800" b="0" i="0">
                <a:solidFill>
                  <a:srgbClr val="000000"/>
                </a:solidFill>
                <a:latin typeface="Times New Roman" pitchFamily="34" charset="0"/>
                <a:ea typeface="SimSun" pitchFamily="34" charset="-122"/>
                <a:cs typeface="Times New Roman" pitchFamily="34" charset="-120"/>
              </a:rPr>
              <a:t>，因此甲与丁相</a:t>
            </a:r>
          </a:p>
          <a:p>
            <a:pPr latinLnBrk="1">
              <a:lnSpc>
                <a:spcPts val="4900"/>
              </a:lnSpc>
            </a:pPr>
            <a:r>
              <a:rPr lang="en-US" altLang="zh-CN" sz="2800" b="0" i="0">
                <a:solidFill>
                  <a:srgbClr val="000000"/>
                </a:solidFill>
                <a:latin typeface="Times New Roman" pitchFamily="34" charset="0"/>
                <a:ea typeface="SimSun" pitchFamily="34" charset="-122"/>
                <a:cs typeface="Times New Roman" pitchFamily="34" charset="-120"/>
              </a:rPr>
              <a:t>比较</a:t>
            </a:r>
            <a:r>
              <a:rPr lang="en-US" altLang="zh-CN" sz="2800" b="0" i="0" dirty="0">
                <a:solidFill>
                  <a:srgbClr val="000000"/>
                </a:solidFill>
                <a:latin typeface="Times New Roman" pitchFamily="34" charset="0"/>
                <a:ea typeface="SimSun" pitchFamily="34" charset="-122"/>
                <a:cs typeface="Times New Roman" pitchFamily="34" charset="-120"/>
              </a:rPr>
              <a:t>，不能形成对照。</a:t>
            </a:r>
            <a:endParaRPr lang="en-US" altLang="zh-CN" sz="2800" dirty="0"/>
          </a:p>
        </p:txBody>
      </p:sp>
    </p:spTree>
    <p:extLst>
      <p:ext uri="{BB962C8B-B14F-4D97-AF65-F5344CB8AC3E}">
        <p14:creationId xmlns:p14="http://schemas.microsoft.com/office/powerpoint/2010/main" val="2220313481"/>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wipe(left)">
                                      <p:cBhvr>
                                        <p:cTn id="7" dur="500"/>
                                        <p:tgtEl>
                                          <p:spTgt spid="2">
                                            <p:bg/>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left)">
                                      <p:cBhvr>
                                        <p:cTn id="10" dur="500"/>
                                        <p:tgtEl>
                                          <p:spTgt spid="2">
                                            <p:txEl>
                                              <p:pRg st="0" end="0"/>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left)">
                                      <p:cBhvr>
                                        <p:cTn id="13" dur="500"/>
                                        <p:tgtEl>
                                          <p:spTgt spid="2">
                                            <p:txEl>
                                              <p:pRg st="1" end="1"/>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left)">
                                      <p:cBhvr>
                                        <p:cTn id="16" dur="500"/>
                                        <p:tgtEl>
                                          <p:spTgt spid="2">
                                            <p:txEl>
                                              <p:pRg st="2" end="2"/>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left)">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TotalTime>
  <Words>1798</Words>
  <Application>Microsoft Office PowerPoint</Application>
  <PresentationFormat>宽屏</PresentationFormat>
  <Paragraphs>361</Paragraphs>
  <Slides>45</Slides>
  <Notes>41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Arial (正文)</vt:lpstr>
      <vt:lpstr>华文隶书</vt:lpstr>
      <vt:lpstr>华文细黑</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958751573@qq.com</cp:lastModifiedBy>
  <cp:revision>16</cp:revision>
  <dcterms:created xsi:type="dcterms:W3CDTF">2024-11-18T03:57:38Z</dcterms:created>
  <dcterms:modified xsi:type="dcterms:W3CDTF">2025-07-24T09:33:34Z</dcterms:modified>
  <cp:category/>
  <cp:contentStatus/>
</cp:coreProperties>
</file>