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04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305" r:id="rId36"/>
    <p:sldId id="291" r:id="rId37"/>
    <p:sldId id="292" r:id="rId38"/>
    <p:sldId id="293" r:id="rId39"/>
    <p:sldId id="306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663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0F2C7-DC03-5953-9B8A-6E4F9CFE6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ED5A15-B8A8-F6B9-09A5-BC35096DF6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FC623C-3115-F39E-9774-F4C14AE8AC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FE2AE4-1EF9-6666-9855-825A684A14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065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66c422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0E233C-723C-45DE-9C55-1C6180814A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社会主义制度的建立与社会主义建设的探索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66c422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143B4F-7C26-48A2-B545-20121612EA0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4e217a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2d1f19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6c4584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a452b0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217a2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2d1f19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6c4584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a452b0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社会主义制度的建立与社会主义建设的探索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66c422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0D0B4D6-654C-46AD-80BA-0EAD320FF35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4e217a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2d1f19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6c4584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a452b0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217a2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2d1f19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6c4584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a452b0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社会主义制度的建立与社会主义建设的探索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C4C4B19-762E-281C-4BC0-2763BAEB98A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3A4D1B5-A1D6-4013-8AB2-AED4CDA3AA1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0F22A9A-B17B-4C0F-AB7E-1DEF2B4ECA1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B77EA39-1D41-4C7C-86E1-6466500711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4e217a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2d1f19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6c4584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a452b0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217a2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2d1f19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6c4584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a452b0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736CA0-916D-41C4-97C0-9384ECB79E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4e217a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2d1f19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6c4584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a452b0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217a2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2d1f19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6c4584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a452b0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486f8aa25?colgroup=2,3,2,21&amp;vcp=1&amp;pid=89b59886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469616"/>
              </p:ext>
            </p:extLst>
          </p:nvPr>
        </p:nvGraphicFramePr>
        <p:xfrm>
          <a:off x="539496" y="883781"/>
          <a:ext cx="11115726" cy="5486400"/>
        </p:xfrm>
        <a:graphic>
          <a:graphicData uri="http://schemas.openxmlformats.org/drawingml/2006/table">
            <a:tbl>
              <a:tblPr/>
              <a:tblGrid>
                <a:gridCol w="91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9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85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6131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</a:p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</a:t>
                      </a: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确立：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第一届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全国人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民代表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大会第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一次会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议召开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86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（1）通过了《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中华人民共和国宪法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部社会主义类型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的宪法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也是我国有史以来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真正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反映人民利益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的宪法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宪法规定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全国人民代表大会是最高国家权力机关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国家根本法的形式确定了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人民代表大会制度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（2）选举了国家领导人（选举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为中华人民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共和国主席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为国务院总理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根本政治制度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为社会主义民主政治建设奠定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86f8aa25?colgroup=2,3,2,21&amp;vcp=1&amp;pid=89b598865&amp;color=0,0,0&amp;mp=1&amp;vtp=1&amp;vaab=1&amp;bt=1&amp;bbb=1">
            <a:extLst>
              <a:ext uri="{FF2B5EF4-FFF2-40B4-BE49-F238E27FC236}">
                <a16:creationId xmlns:a16="http://schemas.microsoft.com/office/drawing/2014/main" id="{C957B89A-A112-9ADE-DC29-7198041FD469}"/>
              </a:ext>
            </a:extLst>
          </p:cNvPr>
          <p:cNvSpPr txBox="1"/>
          <p:nvPr/>
        </p:nvSpPr>
        <p:spPr>
          <a:xfrm>
            <a:off x="10937077" y="2624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0B16B-D0A9-1528-7EEF-BEBB31B8C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486f8aa25?colgroup=1,2,26&amp;vcp=1&amp;pid=89b598865&amp;color=0,0,0&amp;mp=1&amp;vtp=1&amp;vaab=1&amp;bt=1&amp;bbb=1&amp;hb=1">
            <a:extLst>
              <a:ext uri="{FF2B5EF4-FFF2-40B4-BE49-F238E27FC236}">
                <a16:creationId xmlns:a16="http://schemas.microsoft.com/office/drawing/2014/main" id="{0CD35D9B-BB9A-A45D-4C9B-EF466E6221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77260"/>
              </p:ext>
            </p:extLst>
          </p:nvPr>
        </p:nvGraphicFramePr>
        <p:xfrm>
          <a:off x="539496" y="927324"/>
          <a:ext cx="11112364" cy="5511800"/>
        </p:xfrm>
        <a:graphic>
          <a:graphicData uri="http://schemas.openxmlformats.org/drawingml/2006/table">
            <a:tbl>
              <a:tblPr/>
              <a:tblGrid>
                <a:gridCol w="510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9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2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48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1953—1956年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资本主义工商业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的社会主义改造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变生产资料私有制为社会主义公有制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其性质是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引导农民参加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农业生产合作社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共同富裕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的社会主义道路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经历了由农业互助组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初级农业生产合作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高级农业生产合作社三个阶段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全国绝大多数农户参加了农业生产合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486f8aa25?colgroup=1,2,26&amp;vcp=1&amp;pid=89b598865&amp;color=0,0,0&amp;mp=1&amp;vtp=1&amp;vaab=1&amp;bt=1&amp;bbb=1">
            <a:extLst>
              <a:ext uri="{FF2B5EF4-FFF2-40B4-BE49-F238E27FC236}">
                <a16:creationId xmlns:a16="http://schemas.microsoft.com/office/drawing/2014/main" id="{305D04F1-A849-1B5C-4A51-D81B4B65FAD6}"/>
              </a:ext>
            </a:extLst>
          </p:cNvPr>
          <p:cNvSpPr txBox="1"/>
          <p:nvPr/>
        </p:nvSpPr>
        <p:spPr>
          <a:xfrm>
            <a:off x="10933715" y="30600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594671542"/>
      </p:ext>
    </p:extLst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486f8aa25?colgroup=1,2,26&amp;vcp=1&amp;pid=89b59886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306617"/>
              </p:ext>
            </p:extLst>
          </p:nvPr>
        </p:nvGraphicFramePr>
        <p:xfrm>
          <a:off x="539496" y="1262806"/>
          <a:ext cx="11112364" cy="4218940"/>
        </p:xfrm>
        <a:graphic>
          <a:graphicData uri="http://schemas.openxmlformats.org/drawingml/2006/table">
            <a:tbl>
              <a:tblPr/>
              <a:tblGrid>
                <a:gridCol w="510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9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2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434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050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96773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</a:t>
                      </a:r>
                      <a:endParaRPr lang="en-US" altLang="zh-CN" sz="1200" dirty="0"/>
                    </a:p>
                    <a:p>
                      <a:endParaRPr lang="zh-CN" altLang="en-US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  <a:p>
                      <a:endParaRPr lang="zh-CN" altLang="en-US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手工业生产合作社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1600"/>
                        </a:lnSpc>
                      </a:pPr>
                      <a:r>
                        <a:rPr lang="en-US" altLang="zh-CN" sz="17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90%以上的个体手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工业者参加了手工业生产合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P_7_BD#486f8aa25.table_image?iti=3&amp;tii=5&amp;vcp=1&amp;pid=89b59886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6363" y="1351235"/>
            <a:ext cx="1965960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486f8aa25.table_image?iti=3&amp;tii=6&amp;vcp=1&amp;pid=89b598865&amp;color=0,0,0&amp;mp=1&amp;vtp=1&amp;vaab=1&amp;bbb=1&amp;hb=1"/>
          <p:cNvSpPr/>
          <p:nvPr/>
        </p:nvSpPr>
        <p:spPr>
          <a:xfrm>
            <a:off x="9420351" y="3755091"/>
            <a:ext cx="2157984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手工业者组织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的木器生产合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作社</a:t>
            </a:r>
            <a:endParaRPr lang="en-US" altLang="zh-CN" sz="2800" dirty="0"/>
          </a:p>
        </p:txBody>
      </p:sp>
      <p:sp>
        <p:nvSpPr>
          <p:cNvPr id="2" name="P_7_BD#486f8aa25?colgroup=1,2,26&amp;vcp=1&amp;pid=89b598865&amp;color=0,0,0&amp;mp=1&amp;vtp=1&amp;vaab=1&amp;bt=1&amp;bbb=1">
            <a:extLst>
              <a:ext uri="{FF2B5EF4-FFF2-40B4-BE49-F238E27FC236}">
                <a16:creationId xmlns:a16="http://schemas.microsoft.com/office/drawing/2014/main" id="{9D0FD77F-3A01-8DC9-279C-4F295DDE1D7C}"/>
              </a:ext>
            </a:extLst>
          </p:cNvPr>
          <p:cNvSpPr txBox="1"/>
          <p:nvPr/>
        </p:nvSpPr>
        <p:spPr>
          <a:xfrm>
            <a:off x="1093371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486f8aa25?colgroup=1,2,3,3,18&amp;vcp=1&amp;pid=89b5988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093452"/>
              </p:ext>
            </p:extLst>
          </p:nvPr>
        </p:nvGraphicFramePr>
        <p:xfrm>
          <a:off x="539496" y="993439"/>
          <a:ext cx="11112834" cy="5473700"/>
        </p:xfrm>
        <a:graphic>
          <a:graphicData uri="http://schemas.openxmlformats.org/drawingml/2006/table">
            <a:tbl>
              <a:tblPr/>
              <a:tblGrid>
                <a:gridCol w="508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7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7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93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8780">
                <a:tc rowSpan="6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义工商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使私有制经济过渡到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社会主义公有制经济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公私合营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国家对资本家占有的生产资料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赎买政策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（中国社会主义改造的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和平过渡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7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出现了全行业公私合营的高潮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6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基本上完成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了三大改造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实现了生产资料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私有制向社会主义公有制的转变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6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社会主义基本制度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在我国建立起来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我国从此进入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主义初级阶段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（2）这是中国历史上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最深刻的社会变革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7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缺点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要求过急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工作过粗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改变过快等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7_BD#486f8aa25?colgroup=1,2,3,3,18&amp;vcp=1&amp;pid=89b598865&amp;color=0,0,0&amp;vtp=1&amp;vaab=1&amp;bt=1&amp;bbb=1">
            <a:extLst>
              <a:ext uri="{FF2B5EF4-FFF2-40B4-BE49-F238E27FC236}">
                <a16:creationId xmlns:a16="http://schemas.microsoft.com/office/drawing/2014/main" id="{E1E2A963-30D1-0EBD-BC83-208411ABE7C1}"/>
              </a:ext>
            </a:extLst>
          </p:cNvPr>
          <p:cNvSpPr txBox="1"/>
          <p:nvPr/>
        </p:nvSpPr>
        <p:spPr>
          <a:xfrm>
            <a:off x="10934185" y="45915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37d5e1d?vcp=1&amp;pid=ff4b4b07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6a6b0f864?iti=4&amp;vcp=1&amp;pid=e437d5e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83" y="1560771"/>
            <a:ext cx="5230187" cy="209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6a6b0f864?iti=4&amp;vcp=1&amp;pid=e437d5e1d&amp;color=0,0,0&amp;vtp=1&amp;vaab=1&amp;bbb=1"/>
          <p:cNvSpPr/>
          <p:nvPr/>
        </p:nvSpPr>
        <p:spPr>
          <a:xfrm>
            <a:off x="539496" y="3767411"/>
            <a:ext cx="4703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农民申请加入农业生产合作社</a:t>
            </a:r>
            <a:endParaRPr lang="en-US" altLang="zh-CN" sz="2800" dirty="0"/>
          </a:p>
        </p:txBody>
      </p:sp>
      <p:pic>
        <p:nvPicPr>
          <p:cNvPr id="5" name="P_7_BD#6a6b0f864?iti=5&amp;vcp=1&amp;pid=e437d5e1d&amp;color=0,0,0&amp;mp=1&amp;tib=255,255,255&amp;vtp=1&amp;vaab=1&amp;bt=1" descr="preencoded.png">
            <a:extLst>
              <a:ext uri="{FF2B5EF4-FFF2-40B4-BE49-F238E27FC236}">
                <a16:creationId xmlns:a16="http://schemas.microsoft.com/office/drawing/2014/main" id="{F519F783-6E2C-44A9-B620-8E837625CAC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1453541"/>
            <a:ext cx="5795621" cy="230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6a6b0f864?iti=5&amp;vcp=1&amp;pid=e437d5e1d&amp;color=0,0,0&amp;mp=1&amp;vtp=1&amp;vaab=1&amp;bbb=1">
            <a:extLst>
              <a:ext uri="{FF2B5EF4-FFF2-40B4-BE49-F238E27FC236}">
                <a16:creationId xmlns:a16="http://schemas.microsoft.com/office/drawing/2014/main" id="{80DB030F-D09D-4A1E-BA24-E08F07F34A60}"/>
              </a:ext>
            </a:extLst>
          </p:cNvPr>
          <p:cNvSpPr/>
          <p:nvPr/>
        </p:nvSpPr>
        <p:spPr>
          <a:xfrm>
            <a:off x="5922940" y="3907753"/>
            <a:ext cx="613869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天津盛锡福帽厂挂上公私合营后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的新厂牌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ec23f4b?vcp=1&amp;pid=ff4b4b07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695687c2?sp=1&amp;vcp=1&amp;pid=96ec23f4b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洋务运动是近代中国工业化的起步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一五”计划则是社会主义工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业化的起步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2.与《中国人民政治协商会议共同纲领》相比，1954年通过的《中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华人民共和国宪法》的特点是体现了社会主义原则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3.过渡时期总路线简称“一化三改”，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其中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一化”是指社会主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义工业化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三改”即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三大改造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二者是相辅相成的关系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b49089f1?vcp=1&amp;pid=72d1f19c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艰辛探索与建设成就</a:t>
            </a:r>
            <a:endParaRPr lang="en-US" altLang="zh-CN" sz="3200" dirty="0"/>
          </a:p>
        </p:txBody>
      </p:sp>
      <p:sp>
        <p:nvSpPr>
          <p:cNvPr id="3" name="C_6_BD#6c0562cca?vcp=1&amp;pid=5b49089f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fcf3271d?vcp=1&amp;pid=6c0562cca&amp;color=0,0,0&amp;vtp=1&amp;vaab=1&amp;bbb=1&amp;hb=1"/>
          <p:cNvSpPr/>
          <p:nvPr/>
        </p:nvSpPr>
        <p:spPr>
          <a:xfrm>
            <a:off x="539496" y="19389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知道中共八大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“大跃进”运动、人民公社化运动等错误与调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整国民经济的“八字方针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了解“文化大革命”的严重危害及主要教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认识这一时期取得的政治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经济等成就及其具有的开创性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奠基性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了解以王进喜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雷锋等为代表的广大干部群众艰苦奋斗的事迹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48731b46?vcp=1&amp;pid=5b49089f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4c8cb86f9?colgroup=1,1,25&amp;vcp=1&amp;pid=a48731b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457883"/>
              </p:ext>
            </p:extLst>
          </p:nvPr>
        </p:nvGraphicFramePr>
        <p:xfrm>
          <a:off x="539496" y="1295191"/>
          <a:ext cx="11112603" cy="3917888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4903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良好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端：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社会主义基本制度已经在我国建立起来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分析了当时国内的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主要矛盾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指出党和人民的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主要任务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集中力量把我国尽快地从落后的农业国变成先进的工业国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开始全面的大规模的社会主义建设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4c8cb86f9?colgroup=1,1,25&amp;vcp=1&amp;pid=a48731b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53553"/>
              </p:ext>
            </p:extLst>
          </p:nvPr>
        </p:nvGraphicFramePr>
        <p:xfrm>
          <a:off x="539496" y="1292574"/>
          <a:ext cx="11112603" cy="4977448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774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误：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1958年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中共八大二次会议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“鼓足干劲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力争上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多快好省地建设社会主义”的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总路线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全国掀起了“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大跃进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表现：虚报产量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大炼钢铁）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和人民公社化运动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（特点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：“一大二公”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即公社规模大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公有化程度高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vtp=1&amp;vaab=1&amp;bt=1&amp;bbb=1">
            <a:extLst>
              <a:ext uri="{FF2B5EF4-FFF2-40B4-BE49-F238E27FC236}">
                <a16:creationId xmlns:a16="http://schemas.microsoft.com/office/drawing/2014/main" id="{EBD099CB-A396-4867-68B2-EB16425D3BDB}"/>
              </a:ext>
            </a:extLst>
          </p:cNvPr>
          <p:cNvSpPr txBox="1"/>
          <p:nvPr/>
        </p:nvSpPr>
        <p:spPr>
          <a:xfrm>
            <a:off x="10933954" y="584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4c8cb86f9?colgroup=1,1,25&amp;vcp=1&amp;pid=a48731b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815839"/>
              </p:ext>
            </p:extLst>
          </p:nvPr>
        </p:nvGraphicFramePr>
        <p:xfrm>
          <a:off x="539496" y="1279112"/>
          <a:ext cx="11112603" cy="5004372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误：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反映了人民群众迫切要求改变我国经济落后状况的愿望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急于求成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忽视了客观的经济规律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当时自然灾害严重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1959—1961年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我国的国民经济发生严重困难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19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“调整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的八字方针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工农业生产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得到恢复和发展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mp=1&amp;vtp=1&amp;vaab=1&amp;bt=1&amp;bbb=1">
            <a:extLst>
              <a:ext uri="{FF2B5EF4-FFF2-40B4-BE49-F238E27FC236}">
                <a16:creationId xmlns:a16="http://schemas.microsoft.com/office/drawing/2014/main" id="{57C80F17-D9A3-4690-7E48-B8E49DBF353D}"/>
              </a:ext>
            </a:extLst>
          </p:cNvPr>
          <p:cNvSpPr txBox="1"/>
          <p:nvPr/>
        </p:nvSpPr>
        <p:spPr>
          <a:xfrm>
            <a:off x="10933954" y="5707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4c8cb86f9?colgroup=1,1,25&amp;vcp=1&amp;pid=a48731b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913447"/>
              </p:ext>
            </p:extLst>
          </p:nvPr>
        </p:nvGraphicFramePr>
        <p:xfrm>
          <a:off x="539496" y="1822100"/>
          <a:ext cx="11112603" cy="3918396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折：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1966—1976年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20世纪60年代中期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认为党和国家面临着资本主义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复辟的危险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他强调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以阶级斗争为纲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想通过发动“文化大革命”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来防止资本主义复辟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1966年夏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全面发动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反革命集团被粉碎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（“九一三事件”）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1976年10月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江青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反革命集团被粉碎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“文化大革命”结束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vtp=1&amp;vaab=1&amp;bt=1&amp;bbb=1">
            <a:extLst>
              <a:ext uri="{FF2B5EF4-FFF2-40B4-BE49-F238E27FC236}">
                <a16:creationId xmlns:a16="http://schemas.microsoft.com/office/drawing/2014/main" id="{BFFEBC91-4F0A-483C-C466-1EA7E848E2A2}"/>
              </a:ext>
            </a:extLst>
          </p:cNvPr>
          <p:cNvSpPr txBox="1"/>
          <p:nvPr/>
        </p:nvSpPr>
        <p:spPr>
          <a:xfrm>
            <a:off x="10933954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4c8cb86f9?colgroup=1,1,25&amp;vcp=1&amp;pid=a48731b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815364"/>
              </p:ext>
            </p:extLst>
          </p:nvPr>
        </p:nvGraphicFramePr>
        <p:xfrm>
          <a:off x="539496" y="2115185"/>
          <a:ext cx="11112603" cy="3332226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3222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折：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民主与法制受到践踏（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最大的冤案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：国家主席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刘少奇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遭受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残酷迫害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社会和生产秩序陷于混乱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国家和各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族人民带来新中国成立后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最严重的挫折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造成了巨大的损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mp=1&amp;vtp=1&amp;vaab=1&amp;bt=1&amp;bbb=1">
            <a:extLst>
              <a:ext uri="{FF2B5EF4-FFF2-40B4-BE49-F238E27FC236}">
                <a16:creationId xmlns:a16="http://schemas.microsoft.com/office/drawing/2014/main" id="{75B9E9B3-533E-0F54-3F94-159C763AAA03}"/>
              </a:ext>
            </a:extLst>
          </p:cNvPr>
          <p:cNvSpPr txBox="1"/>
          <p:nvPr/>
        </p:nvSpPr>
        <p:spPr>
          <a:xfrm>
            <a:off x="10933954" y="140677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4c8cb86f9?colgroup=1,1,25&amp;vcp=1&amp;pid=a48731b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563765"/>
              </p:ext>
            </p:extLst>
          </p:nvPr>
        </p:nvGraphicFramePr>
        <p:xfrm>
          <a:off x="539496" y="2388584"/>
          <a:ext cx="11112603" cy="2785428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（1）重工业：建成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两大钢铁基地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大庆油田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胜利油田和大港油田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初步形成了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独立的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比较完整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的工业体系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和国民经济体系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（2）新兴工业：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电子工业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原子能工业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航天工业从无到有地发展起来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）交通运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输业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：修建了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兰新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兰青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mp=1&amp;vtp=1&amp;vaab=1&amp;bt=1&amp;bbb=1">
            <a:extLst>
              <a:ext uri="{FF2B5EF4-FFF2-40B4-BE49-F238E27FC236}">
                <a16:creationId xmlns:a16="http://schemas.microsoft.com/office/drawing/2014/main" id="{331FEEC2-D7C2-2B9B-5D87-C60E8E7CE627}"/>
              </a:ext>
            </a:extLst>
          </p:cNvPr>
          <p:cNvSpPr txBox="1"/>
          <p:nvPr/>
        </p:nvSpPr>
        <p:spPr>
          <a:xfrm>
            <a:off x="10933954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4c8cb86f9?colgroup=1,1,25&amp;vcp=1&amp;pid=a48731b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107372"/>
              </p:ext>
            </p:extLst>
          </p:nvPr>
        </p:nvGraphicFramePr>
        <p:xfrm>
          <a:off x="539496" y="2388584"/>
          <a:ext cx="11112603" cy="2785428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（1）全面建设社会主义时期：我国首先完成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人工合成结晶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牛胰岛素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国防尖端技术取得巨大进展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文化大革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我国成功爆炸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第一颗氢弹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我国成功发射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第一颗人造地球卫星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世界上首次培育成功强优势的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籼型杂交水稻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mp=1&amp;vtp=1&amp;vaab=1&amp;bt=1&amp;bbb=1">
            <a:extLst>
              <a:ext uri="{FF2B5EF4-FFF2-40B4-BE49-F238E27FC236}">
                <a16:creationId xmlns:a16="http://schemas.microsoft.com/office/drawing/2014/main" id="{636F2713-87F0-0252-42AE-353351DF43A3}"/>
              </a:ext>
            </a:extLst>
          </p:cNvPr>
          <p:cNvSpPr txBox="1"/>
          <p:nvPr/>
        </p:nvSpPr>
        <p:spPr>
          <a:xfrm>
            <a:off x="10933954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4c8cb86f9?colgroup=1,1,12,12&amp;vcp=1&amp;pid=a48731b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351256"/>
              </p:ext>
            </p:extLst>
          </p:nvPr>
        </p:nvGraphicFramePr>
        <p:xfrm>
          <a:off x="539496" y="2345944"/>
          <a:ext cx="11064240" cy="3060700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70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大庆石油工人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“铁人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”王进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党的好干部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焦裕禄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放军好战士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雷锋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100"/>
                        </a:lnSpc>
                      </a:pPr>
                      <a:r>
                        <a:rPr lang="en-US" altLang="zh-CN" sz="13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4c8cb86f9.table_image?iti=6&amp;tii=7&amp;vcp=1&amp;pid=a48731b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0708" y="2423890"/>
            <a:ext cx="264261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4c8cb86f9.table_image?iti=6&amp;tii=8&amp;vcp=1&amp;pid=a48731b46&amp;color=0,0,0&amp;vtp=1&amp;vaab=1&amp;bbb=1"/>
          <p:cNvSpPr/>
          <p:nvPr/>
        </p:nvSpPr>
        <p:spPr>
          <a:xfrm>
            <a:off x="7453535" y="4635722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王进喜（1923—1970）</a:t>
            </a:r>
            <a:endParaRPr lang="en-US" altLang="zh-CN" sz="2800" dirty="0"/>
          </a:p>
        </p:txBody>
      </p:sp>
      <p:sp>
        <p:nvSpPr>
          <p:cNvPr id="2" name="P_7_BD#4c8cb86f9?colgroup=1,1,12,12&amp;vcp=1&amp;pid=a48731b46&amp;color=0,0,0&amp;vtp=1&amp;vaab=1&amp;bt=1&amp;bbb=1">
            <a:extLst>
              <a:ext uri="{FF2B5EF4-FFF2-40B4-BE49-F238E27FC236}">
                <a16:creationId xmlns:a16="http://schemas.microsoft.com/office/drawing/2014/main" id="{38839207-84DE-85D0-0CBC-2CC3E87A11E7}"/>
              </a:ext>
            </a:extLst>
          </p:cNvPr>
          <p:cNvSpPr txBox="1"/>
          <p:nvPr/>
        </p:nvSpPr>
        <p:spPr>
          <a:xfrm>
            <a:off x="10885591" y="16375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8d3fa17?vcp=1&amp;pid=5b49089f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18af4b247?iti=7&amp;vcp=1&amp;pid=c98d3fa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035" y="1614088"/>
            <a:ext cx="5038344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8af4b247?iti=7&amp;vcp=1&amp;pid=c98d3fa17&amp;color=0,0,0&amp;vtp=1&amp;vaab=1&amp;bbb=1"/>
          <p:cNvSpPr/>
          <p:nvPr/>
        </p:nvSpPr>
        <p:spPr>
          <a:xfrm>
            <a:off x="1016763" y="4045376"/>
            <a:ext cx="43068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大跃进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时期全民大炼钢铁</a:t>
            </a:r>
            <a:endParaRPr lang="en-US" altLang="zh-CN" sz="2800" dirty="0"/>
          </a:p>
        </p:txBody>
      </p:sp>
      <p:pic>
        <p:nvPicPr>
          <p:cNvPr id="5" name="P_7_BD#18af4b247?iti=8&amp;vcp=1&amp;pid=c98d3fa17&amp;color=0,0,0&amp;mp=1&amp;tib=255,255,255&amp;vtp=1&amp;vaab=1&amp;bt=1" descr="preencoded.png">
            <a:extLst>
              <a:ext uri="{FF2B5EF4-FFF2-40B4-BE49-F238E27FC236}">
                <a16:creationId xmlns:a16="http://schemas.microsoft.com/office/drawing/2014/main" id="{90D35455-FF6E-4985-A3D1-99FCF46A388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6748" y="1595800"/>
            <a:ext cx="5202936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18af4b247?iti=8&amp;vcp=1&amp;pid=c98d3fa17&amp;color=0,0,0&amp;mp=1&amp;vtp=1&amp;vaab=1&amp;bbb=1">
            <a:extLst>
              <a:ext uri="{FF2B5EF4-FFF2-40B4-BE49-F238E27FC236}">
                <a16:creationId xmlns:a16="http://schemas.microsoft.com/office/drawing/2014/main" id="{5E50F24E-DD49-4B42-BEC2-C735E1F4E4DA}"/>
              </a:ext>
            </a:extLst>
          </p:cNvPr>
          <p:cNvSpPr/>
          <p:nvPr/>
        </p:nvSpPr>
        <p:spPr>
          <a:xfrm>
            <a:off x="7379735" y="4045376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焦裕禄（1922—1964）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bbb22fdb?vcp=1&amp;pid=5b49089f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89da1432?sp=1&amp;vcp=1&amp;pid=bbbb22fdb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中共八大是探索中国社会主义建设道路的良好开端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这是因为它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客观分析了当时的国内形势与主要矛盾的变化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八字方针中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调整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是指调整国民经济各方面的比例关系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当控制重工业生产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尽可能提高农业和轻工业的发展速度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精简职工和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城镇人口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3.1956—1966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年是我国全面建设社会主义时期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其历史阶段特征是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正确与失误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成就与挫折交织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6c4584ba.fixed?vcp=1&amp;pid=c66c4225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900" dirty="0"/>
          </a:p>
        </p:txBody>
      </p:sp>
      <p:sp>
        <p:nvSpPr>
          <p:cNvPr id="3" name="C_4_BD#d6c4584ba.fixed?vcp=1&amp;pid=c66c4225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7281b5089?sp=1&amp;vaa=1&amp;vcp=1&amp;vis=1&amp;pid=d6c4584ba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【一题多变】1.折线图能直观、形象地反映历史现象。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图是1953—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1978年我国国内生产总值增速图，其中AB段呈下降趋势的主要原因是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5_BD.1_2#7281b5089?htil=2&amp;vaa=1&amp;vcp=1&amp;vis=1&amp;pid=d6c4584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3930" y="2954199"/>
            <a:ext cx="4718870" cy="266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7281b5089.choices?htil=2&amp;vaa=1&amp;vcp=1&amp;vis=1&amp;pid=d6c4584ba&amp;color=0,0,0&amp;vtp=1&amp;vaab=1&amp;bbb=1"/>
          <p:cNvSpPr/>
          <p:nvPr/>
        </p:nvSpPr>
        <p:spPr>
          <a:xfrm>
            <a:off x="539496" y="3128200"/>
            <a:ext cx="666597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A.第一个五年计划的实施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B.三大改造的完成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大跃进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和人民公社化运动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D.改革开放的实行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AS.1_1#7281b5089?htil=3&amp;vaa=1&amp;vcp=1&amp;vis=1&amp;pid=d6c4584ba&amp;color=0,0,0&amp;vtp=1&amp;vaab=1&amp;bt=1&amp;bbb=1&amp;hb=1&amp;hs=1"/>
          <p:cNvSpPr/>
          <p:nvPr/>
        </p:nvSpPr>
        <p:spPr>
          <a:xfrm>
            <a:off x="764085" y="1533493"/>
            <a:ext cx="1041780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本题为图表类选择题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解题时分析折线图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找到与A、B两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点对应的时间和国内生产总值情况，AB段为1958—1961年。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该时期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我国国民经济发生严重困难，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这与“大跃进”和人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民公社化运动有关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项符合题意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4" name="QC_5_AN.2_1#7281b5089?vaa=1&amp;vcp=1&amp;vis=1&amp;pid=d6c4584ba&amp;color=0,0,0&amp;vtp=1&amp;vaab=1&amp;bbb=1&amp;hs=1"/>
          <p:cNvSpPr/>
          <p:nvPr/>
        </p:nvSpPr>
        <p:spPr>
          <a:xfrm>
            <a:off x="764085" y="403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4e217a20.fixed?vcp=1&amp;pid=c66c4225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900" dirty="0"/>
          </a:p>
        </p:txBody>
      </p:sp>
      <p:sp>
        <p:nvSpPr>
          <p:cNvPr id="3" name="C_4_BD#94e217a20.fixed?vcp=1&amp;pid=c66c4225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bdc29e8ab?vaa=1&amp;vcp=1&amp;vis=1&amp;pid=d6c4584ba&amp;color=0,0,0&amp;vtp=1&amp;vaab=1&amp;bt=1&amp;bbb=1&amp;hb=1"/>
          <p:cNvSpPr/>
          <p:nvPr/>
        </p:nvSpPr>
        <p:spPr>
          <a:xfrm>
            <a:off x="539496" y="8933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【变考查点】2.上图中，我国国内生产总值在BC段呈显著上升的主要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7_1#bdc29e8ab.bracket?vaa=1&amp;vcp=1&amp;vis=1&amp;pid=d6c4584ba&amp;color=0,0,0&amp;vpa=2&amp;vtp=1&amp;vaab=1"/>
          <p:cNvSpPr/>
          <p:nvPr/>
        </p:nvSpPr>
        <p:spPr>
          <a:xfrm>
            <a:off x="1883314" y="15276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5_2#bdc29e8ab.choices?vaa=1&amp;vcp=1&amp;vis=1&amp;pid=d6c4584ba&amp;color=0,0,0&amp;vtp=1&amp;vaab=1&amp;bbb=1"/>
          <p:cNvSpPr/>
          <p:nvPr/>
        </p:nvSpPr>
        <p:spPr>
          <a:xfrm>
            <a:off x="539496" y="217633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A.第一个五年计划的实施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B.三大改造的完成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大跃进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和人民公社化运动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D.国民经济的调整</a:t>
            </a:r>
            <a:endParaRPr lang="en-US" altLang="zh-CN" sz="2800" dirty="0"/>
          </a:p>
        </p:txBody>
      </p:sp>
      <p:sp>
        <p:nvSpPr>
          <p:cNvPr id="5" name="QC_5_AS.1_1#bdc29e8ab?vaa=1&amp;vcp=1&amp;vis=1&amp;pid=d6c4584ba&amp;color=0,0,0&amp;vtp=1&amp;vaab=1&amp;bbb=1&amp;hb=1"/>
          <p:cNvSpPr/>
          <p:nvPr/>
        </p:nvSpPr>
        <p:spPr>
          <a:xfrm>
            <a:off x="539496" y="345332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本题为变式题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解题时分析折线图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找到与B、C两点对应的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时间和国内生产总值情况，BC段为1961—1965年。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该时期，中共中央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提出八字方针，调整国民经济；1965年，国民经济调整的任务基本完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成，工农业生产得到恢复和发展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。故D项符合题意。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d999fa65b?vcp=1&amp;pid=d6c4584ba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请完成第253—255页［备考练习］习题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da452b0c.fixed?vcp=1&amp;pid=c66c4225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3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300" dirty="0"/>
          </a:p>
        </p:txBody>
      </p:sp>
      <p:sp>
        <p:nvSpPr>
          <p:cNvPr id="3" name="C_4_BD#0da452b0c.fixed?vcp=1&amp;pid=c66c4225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3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d9de968?vcp=1&amp;pid=0da452b0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829e3bfd2?sp=1&amp;vaa=1&amp;vcp=1&amp;vis=1&amp;pid=a4d9de96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1.下表为20世纪50年代广西工业企业生产总值比重变化表。出现这些变化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是因为广西进行了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5" name="QC_6_BD.9_2#829e3bfd2?colgroup=4,6,6,6,4&amp;vaa=1&amp;vcp=1&amp;vis=1&amp;pid=a4d9de9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358554"/>
              </p:ext>
            </p:extLst>
          </p:nvPr>
        </p:nvGraphicFramePr>
        <p:xfrm>
          <a:off x="539496" y="2604561"/>
          <a:ext cx="11064240" cy="1681798"/>
        </p:xfrm>
        <a:graphic>
          <a:graphicData uri="http://schemas.openxmlformats.org/drawingml/2006/table">
            <a:tbl>
              <a:tblPr/>
              <a:tblGrid>
                <a:gridCol w="1901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53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国营工业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公私合营工业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合作社工业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私营工业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1952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60.3%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8.8%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0.5%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30.4%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1957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74.2%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23.3%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2.5%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0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C_6_AN.10_1#829e3bfd2.bracket?vaa=1&amp;vcp=1&amp;vis=1&amp;pid=a4d9de968&amp;color=0,0,0&amp;vpa=3&amp;vtp=1&amp;vaab=1"/>
          <p:cNvSpPr/>
          <p:nvPr/>
        </p:nvSpPr>
        <p:spPr>
          <a:xfrm>
            <a:off x="3639822" y="19679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9_3#829e3bfd2.choices?vaa=1&amp;vcp=1&amp;vis=1&amp;pid=a4d9de968&amp;color=0,0,0&amp;vtp=1&amp;vaab=1&amp;bbb=1"/>
          <p:cNvSpPr/>
          <p:nvPr/>
        </p:nvSpPr>
        <p:spPr>
          <a:xfrm>
            <a:off x="539496" y="44206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A.土地改革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B.第一个五年计划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C.三大改造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大跃进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b15b0e92d?vaa=1&amp;vcp=1&amp;vis=1&amp;pid=a4d9de968&amp;color=0,0,0&amp;vtp=1&amp;vaab=1&amp;bt=1&amp;bbb=1&amp;hb=1"/>
          <p:cNvSpPr/>
          <p:nvPr/>
        </p:nvSpPr>
        <p:spPr>
          <a:xfrm>
            <a:off x="539496" y="226375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2.（2024·广西梧州·模拟）1953年12月，新中国进行了全国规模的基层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选举，选举地区的人口为5.7亿。全国各地共选出500多万名基层人大代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表，选举产生了地方各级人民代表大会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这些举措有利于建立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15b0e92d.bracket?vaa=1&amp;vcp=1&amp;vis=1&amp;pid=a4d9de968&amp;color=0,0,0&amp;vpa=4&amp;vtp=1&amp;vaab=1"/>
          <p:cNvSpPr/>
          <p:nvPr/>
        </p:nvSpPr>
        <p:spPr>
          <a:xfrm>
            <a:off x="10417714" y="349729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1_2#b15b0e92d.choices?vaa=1&amp;vcp=1&amp;vis=1&amp;pid=a4d9de968&amp;color=0,0,0&amp;vtp=1&amp;vaab=1&amp;bbb=1"/>
          <p:cNvSpPr/>
          <p:nvPr/>
        </p:nvSpPr>
        <p:spPr>
          <a:xfrm>
            <a:off x="539496" y="401748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A.政治协商制度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B.独立自主外交政策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C.人民代表大会制度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D.基层居民自治制度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c38a7359d?vaa=1&amp;vcp=1&amp;vis=1&amp;pid=a4d9de968&amp;color=0,0,0&amp;vtp=1&amp;vaab=1&amp;bbb=1&amp;hb=1"/>
          <p:cNvSpPr/>
          <p:nvPr/>
        </p:nvSpPr>
        <p:spPr>
          <a:xfrm>
            <a:off x="539496" y="1766807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3.（2024·甘肃兰州·中考）从1956年到1966年的十年里，我国社会主义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建设的各条战线上涌现出一大批英雄模范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正是他们的艰苦奋斗和激情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创业，成就了我国社会主义建设的艰辛伟业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其中就有被称为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的大庆石油工人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c38a7359d.bracket?vaa=1&amp;vcp=1&amp;vis=1&amp;pid=a4d9de968&amp;color=0,0,0&amp;vpa=5&amp;vtp=1&amp;vaab=1"/>
          <p:cNvSpPr/>
          <p:nvPr/>
        </p:nvSpPr>
        <p:spPr>
          <a:xfrm>
            <a:off x="3197764" y="355287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7" name="QC_6_BD.13_2#c38a7359d.choices?vaa=1&amp;vcp=1&amp;vis=1&amp;pid=a4d9de968&amp;color=0,0,0&amp;vtp=1&amp;vaab=1&amp;bbb=1"/>
          <p:cNvSpPr/>
          <p:nvPr/>
        </p:nvSpPr>
        <p:spPr>
          <a:xfrm>
            <a:off x="539496" y="407306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A.邓稼先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B.王进喜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C.焦裕禄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D.袁隆平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766b26c?vcp=1&amp;pid=0da452b0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4" name="QC_6_BD.15_2#c4ccbbff2?iti=9&amp;htil=4&amp;vaa=1&amp;vcp=1&amp;vis=1&amp;pid=0b766b26c&amp;color=0,0,0&amp;vtp=1&amp;vaab=1&amp;bbb=1&amp;hb=1"/>
          <p:cNvSpPr/>
          <p:nvPr/>
        </p:nvSpPr>
        <p:spPr>
          <a:xfrm>
            <a:off x="8159500" y="3817400"/>
            <a:ext cx="3429000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《提高技术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，争取更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大的节约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！》</a:t>
            </a:r>
            <a:endParaRPr lang="en-US" altLang="zh-CN" sz="2800" dirty="0"/>
          </a:p>
        </p:txBody>
      </p:sp>
      <p:sp>
        <p:nvSpPr>
          <p:cNvPr id="5" name="QC_6_BD.15_3#c4ccbbff2?htil=4&amp;sp=1&amp;vaa=1&amp;vcp=1&amp;vis=1&amp;pid=0b766b26c&amp;color=0,0,0&amp;vtp=1&amp;vaab=1&amp;bbb=1&amp;hb=1"/>
          <p:cNvSpPr/>
          <p:nvPr/>
        </p:nvSpPr>
        <p:spPr>
          <a:xfrm>
            <a:off x="539496" y="1267240"/>
            <a:ext cx="758952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4.（2024·安徽·中考，有改动）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图是1956年的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一幅宣传画，描绘了纺织工人生产的场景。该作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6_1#c4ccbbff2.bracket?vaa=1&amp;vcp=1&amp;vis=1&amp;pid=0b766b26c&amp;color=0,0,0&amp;vpa=6&amp;vtp=1&amp;vaab=1"/>
          <p:cNvSpPr/>
          <p:nvPr/>
        </p:nvSpPr>
        <p:spPr>
          <a:xfrm>
            <a:off x="11721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_4#c4ccbbff2.choices?htil=4&amp;vaa=1&amp;vcp=1&amp;vis=1&amp;pid=0b766b26c&amp;color=0,0,0&amp;vtp=1&amp;vaab=1&amp;bbb=1"/>
          <p:cNvSpPr/>
          <p:nvPr/>
        </p:nvSpPr>
        <p:spPr>
          <a:xfrm>
            <a:off x="539496" y="3191364"/>
            <a:ext cx="758952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A.宣传了土地改革的必要性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.表达了人民对工业建设的热情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.展现了农业合作化的成就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.揭示了科教兴国战略的意义</a:t>
            </a:r>
            <a:endParaRPr lang="en-US" altLang="zh-CN" sz="2800" dirty="0"/>
          </a:p>
        </p:txBody>
      </p:sp>
      <p:pic>
        <p:nvPicPr>
          <p:cNvPr id="8" name="图片 7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29016" y="1363206"/>
            <a:ext cx="3392424" cy="237219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84600b1de?vaa=1&amp;vcp=1&amp;vis=1&amp;pid=0b766b26c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5.（2024·广东广州·中考）新中国成立后，人民政府用于水利建设的经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费，与民国时期水利经费最多的一年相比，1950年为18倍，1951年为42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倍，1952年相当于52倍，三年中完成的土石方量相当于挖掘23条苏伊士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这三年的水利建设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84600b1de.bracket?vaa=1&amp;vcp=1&amp;vis=1&amp;pid=0b766b26c&amp;color=0,0,0&amp;vpa=7&amp;vtp=1&amp;vaab=1"/>
          <p:cNvSpPr/>
          <p:nvPr/>
        </p:nvSpPr>
        <p:spPr>
          <a:xfrm>
            <a:off x="4728115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7_2#84600b1de.choices?vaa=1&amp;vcp=1&amp;vis=1&amp;pid=0b766b26c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.打击了国民党反动统治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.扩大了对外贸易的规模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C.促进了国民经济的恢复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.掀起了农业合作化高潮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9cd9cf6ac?vaa=1&amp;vcp=1&amp;vis=1&amp;pid=0b766b26c&amp;color=0,0,0&amp;vtp=1&amp;vaab=1&amp;bt=1&amp;bbb=1&amp;hb=1"/>
          <p:cNvSpPr/>
          <p:nvPr/>
        </p:nvSpPr>
        <p:spPr>
          <a:xfrm>
            <a:off x="539496" y="1707528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6.（2024·广西南宁·模拟）1954年，全国选举产生1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226名出席全国人民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代表大会的代表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代表中有无产阶级和民主党派代表人物，工农业劳动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模范，武装部队英雄人物，著名文学、艺术、科学、教育工作者，工商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界、宗教界代表人物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这反映全国人民代表大会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cd9cf6ac.bracket?vaa=1&amp;vcp=1&amp;vis=1&amp;pid=0b766b26c&amp;color=0,0,0&amp;vpa=8&amp;vtp=1&amp;vaab=1"/>
          <p:cNvSpPr/>
          <p:nvPr/>
        </p:nvSpPr>
        <p:spPr>
          <a:xfrm>
            <a:off x="8284114" y="351477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9_2#9cd9cf6ac.choices?vaa=1&amp;vcp=1&amp;vis=1&amp;pid=0b766b26c&amp;color=0,0,0&amp;vtp=1&amp;vaab=1&amp;bbb=1"/>
          <p:cNvSpPr/>
          <p:nvPr/>
        </p:nvSpPr>
        <p:spPr>
          <a:xfrm>
            <a:off x="539496" y="403496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A.提高决策科学性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B.强调制度稳定性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C.权力具有至上性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D.具有广泛代表性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1_1#74ecceae7?vaa=1&amp;vcp=1&amp;vis=1&amp;pid=0b766b26c&amp;color=0,0,0&amp;vtp=1&amp;vaab=1&amp;bbb=1&amp;hb=1"/>
          <p:cNvSpPr/>
          <p:nvPr/>
        </p:nvSpPr>
        <p:spPr>
          <a:xfrm>
            <a:off x="539496" y="1952786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7.（2024·广西南宁·模拟）土地改革以后，分散、落后的农民个体经济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发展缓慢，不能满足国家工业化对农业的需要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这段文字介绍的是国家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对农业进行社会主义改造的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2_1#74ecceae7.bracket?vaa=1&amp;vcp=1&amp;vis=1&amp;pid=0b766b26c&amp;color=0,0,0&amp;vpa=9&amp;vtp=1&amp;vaab=1"/>
          <p:cNvSpPr/>
          <p:nvPr/>
        </p:nvSpPr>
        <p:spPr>
          <a:xfrm>
            <a:off x="5083715" y="31419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1_2#74ecceae7.choices?vaa=1&amp;vcp=1&amp;vis=1&amp;pid=0b766b26c&amp;color=0,0,0&amp;vtp=1&amp;vaab=1&amp;bbb=1"/>
          <p:cNvSpPr/>
          <p:nvPr/>
        </p:nvSpPr>
        <p:spPr>
          <a:xfrm>
            <a:off x="539496" y="366214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A.背景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B.过程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C.局限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D.意义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33917705?vcp=1&amp;pid=94e217a2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2f5f87b9?vcp=1&amp;pid=d3391770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4cba865bc?vaa=1&amp;vcp=1&amp;vis=1&amp;pid=0b766b26c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8.（2024·江苏连云港·中考）社会主义建设时期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涌现出了一批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感动中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的英雄模范人物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王进喜、焦裕禄、雷锋、邓稼先成为这个时代的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典型和象征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他们身上共同体现了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4cba865bc.bracket?vaa=1&amp;vcp=1&amp;vis=1&amp;pid=0b766b26c&amp;color=0,0,0&amp;vpa=10&amp;vtp=1&amp;vaab=1"/>
          <p:cNvSpPr/>
          <p:nvPr/>
        </p:nvSpPr>
        <p:spPr>
          <a:xfrm>
            <a:off x="6194828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3_2#4cba865bc.choices?vaa=1&amp;vcp=1&amp;vis=1&amp;pid=0b766b26c&amp;color=0,0,0&amp;vtp=1&amp;vaab=1&amp;bbb=1"/>
          <p:cNvSpPr/>
          <p:nvPr/>
        </p:nvSpPr>
        <p:spPr>
          <a:xfrm>
            <a:off x="539496" y="37071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A.开天辟地、立党为公的精神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B.不怕牺牲、乐观主义的精神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C.保家卫国、英雄主义的精神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D.艰苦创业、无私奉献的精神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4f24638?vcp=1&amp;pid=0da452b0c&amp;color=199,134,85&amp;vtp=1&amp;vaab=1&amp;bt=1&amp;bbb=1"/>
          <p:cNvSpPr/>
          <p:nvPr/>
        </p:nvSpPr>
        <p:spPr>
          <a:xfrm>
            <a:off x="539496" y="226306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5_1#fb8717997?sp=1&amp;vaa=1&amp;vcp=1&amp;vis=1&amp;pid=c34f24638&amp;color=0,0,0&amp;vtp=1&amp;vaab=1&amp;bbb=1&amp;hb=1"/>
          <p:cNvSpPr/>
          <p:nvPr/>
        </p:nvSpPr>
        <p:spPr>
          <a:xfrm>
            <a:off x="539496" y="67659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（2024·广西桂林·模拟，有改动）中国特色国家制度体系是在中国的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历史土壤和社会土壤中生长起来的。同学们围绕中国制度的变化，展开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了探究性学习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25_2#fb8717997?vaa=1&amp;vcp=1&amp;vis=1&amp;pid=c34f24638&amp;color=0,0,0&amp;vtp=1&amp;vaab=1&amp;bt=1&amp;bbb=1&amp;hb=1">
            <a:extLst>
              <a:ext uri="{FF2B5EF4-FFF2-40B4-BE49-F238E27FC236}">
                <a16:creationId xmlns:a16="http://schemas.microsoft.com/office/drawing/2014/main" id="{9A23F80B-D4FE-4F16-998F-FA3032BDF1B2}"/>
              </a:ext>
            </a:extLst>
          </p:cNvPr>
          <p:cNvSpPr/>
          <p:nvPr/>
        </p:nvSpPr>
        <p:spPr>
          <a:xfrm>
            <a:off x="539496" y="2364829"/>
            <a:ext cx="11109960" cy="409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认识近代探索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近代以来的中国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多种政治力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量都进行过努力和探索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农民起义建立了太平天国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戊戌变法试图推行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君主立宪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孙中山领导的辛亥革命推翻了帝制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创立了民国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民国政府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移植过议会制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总统制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多党制等制度和治理方式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十月革命一声炮响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给中国送来了马克思列宁主义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社会主义是中国近现代社会发展的历史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是人民的选择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摘编自杨宗科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制度自信的历史逻辑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26_1#1cc755248?vaa=1&amp;vcp=1&amp;vis=1&amp;pid=fb8717997&amp;color=0,0,0&amp;vtp=1&amp;vaab=1&amp;bbb=1&amp;hb=1"/>
          <p:cNvSpPr/>
          <p:nvPr/>
        </p:nvSpPr>
        <p:spPr>
          <a:xfrm>
            <a:off x="648138" y="243665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（1）根据材料一并结合所学知识，指出参与了中国近代探索的三种阶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1cc755248?vaa=1&amp;vcp=1&amp;vis=1&amp;pid=fb8717997&amp;color=0,0,0&amp;vtp=1&amp;vaab=1&amp;bbb=1"/>
          <p:cNvSpPr/>
          <p:nvPr/>
        </p:nvSpPr>
        <p:spPr>
          <a:xfrm>
            <a:off x="648138" y="382396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阶级力量：农民阶级、资产阶级、无产阶级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0219d7d5?vcp=1&amp;vis=1&amp;pid=fb8717997&amp;color=0,0,0&amp;vtp=1&amp;vaab=1&amp;bt=1&amp;bbb=1&amp;hb=1"/>
          <p:cNvSpPr/>
          <p:nvPr/>
        </p:nvSpPr>
        <p:spPr>
          <a:xfrm>
            <a:off x="539496" y="147233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关注现代制度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我们党开创的人民代表大会制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政治协商制度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与中华文明的民本思想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天下共治理念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共和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“商量”的施政传统，“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兼容并包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求同存异”的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政治智慧都有深刻关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我们没有搞联邦制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邦联制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确立了单一制国家形式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实行民族区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域自治制度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就是顺应向内凝聚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多元一体的中华民族发展大趋势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习近平在文化传承发展座谈会上的讲话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3f191a3ce?vaa=1&amp;vcp=1&amp;vis=1&amp;pid=fb8717997&amp;color=0,0,0&amp;vtp=1&amp;vaab=1&amp;bt=1&amp;bbb=1&amp;hb=1"/>
          <p:cNvSpPr/>
          <p:nvPr/>
        </p:nvSpPr>
        <p:spPr>
          <a:xfrm>
            <a:off x="539496" y="323438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举措：实行休养生息政策，轻徭薄赋，减轻刑罚，重视农业，整顿吏治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安定民心，等等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新发展：保障人民的政治权利，人民参政议政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O_7_BD.28_1#3f191a3ce?vaa=1&amp;vcp=1&amp;vis=1&amp;pid=fb8717997&amp;color=0,0,0&amp;vtp=1&amp;vaab=1&amp;bbb=1&amp;hb=1"/>
          <p:cNvSpPr/>
          <p:nvPr/>
        </p:nvSpPr>
        <p:spPr>
          <a:xfrm>
            <a:off x="539496" y="16813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（2）结合所学知识，介绍中国古代体现民本思想的两个举措。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料二并结合所学知识，分析民本思想在中国现代制度体系中的新发展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87e061a6?sp=1&amp;vcp=1&amp;vis=1&amp;pid=fb8717997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论述个人观点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</p:txBody>
      </p:sp>
      <p:sp>
        <p:nvSpPr>
          <p:cNvPr id="3" name="QO_7_BD.30_1#00150d00c?vaa=1&amp;vcp=1&amp;vis=1&amp;pid=fb8717997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（3）根据上述两则材料并结合所学知识，以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中国制度建设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出观点，结合近现代史的相关史实进行阐述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7_AN.1_1#00150d00c?vaa=1&amp;vcp=1&amp;vis=1&amp;pid=fb8717997&amp;color=0,0,0&amp;vtp=1&amp;vaab=1&amp;bbb=1&amp;hb=1"/>
          <p:cNvSpPr/>
          <p:nvPr/>
        </p:nvSpPr>
        <p:spPr>
          <a:xfrm>
            <a:off x="539496" y="311249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观点：中国制度建设在实践中发展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论述：近代中国的资产阶级革命派通过辛亥革命推动民主共和制的发展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在中华人民共和国的成立和建设进程中，中国共产党领导的多党合作和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政治协商制度发挥了重要作用，其自身也在不断发展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结论：中国不断推动制度建设，我们要注重在实践中总结经验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00150d00c?vaa=1&amp;vcp=1&amp;vis=1&amp;pid=fb8717997&amp;color=0,0,0&amp;mp=1&amp;vtp=1&amp;vaab=1&amp;bt=1&amp;bbb=1&amp;hb=1"/>
          <p:cNvSpPr/>
          <p:nvPr/>
        </p:nvSpPr>
        <p:spPr>
          <a:xfrm>
            <a:off x="539496" y="144134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观点：中国制度建设具有中国特色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论述：近代早期的太平天国运动和辛亥革命虽然都失败了，但中国人民的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持续探索为中国制度建设提供了经验和借鉴；在中国共产党领导下，中国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开创了人民代表大会制度，不仅体现了中华文明的民本思想，而且与中国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的社会主义建设相适应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结论：中国制度建设符合国情，我们要坚持实事求是的原则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spc="-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00150d00c?vaa=1&amp;vcp=1&amp;vis=1&amp;pid=fb8717997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示例三】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观点：中国制度建设需要持续推进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论述：在近代中国的政治探索中，马克思列宁主义传入中国并与中国实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际相结合，指导中国革命取得成功；中国共产党领导中国人民进行社会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主义建设，根据现实的需要，创立了人民代表大会制度、中国共产党领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导的多党合作和政治协商制度，并在实践中发展和完善了这些制度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结论：我们要坚持改革创新，不断推进制度建设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b59344fd?vcp=1&amp;pid=94e217a2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918610b12?colgroup=3,26&amp;vcp=1&amp;pid=9b59344f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997635"/>
              </p:ext>
            </p:extLst>
          </p:nvPr>
        </p:nvGraphicFramePr>
        <p:xfrm>
          <a:off x="539496" y="1295191"/>
          <a:ext cx="11091672" cy="503961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社会主义基本制度确立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社会主义民主法制建设起步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大革命”期间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民主法制遭到破坏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“一五”计划完成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奠定了社会主义工业化的基础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三大改造完成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中国进入社会主义初级阶段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社会主义建设在探索中曲折发展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成就与失误并存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提出“双百”方针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左”倾错误发展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艺术百花凋零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科学研究受到很大影响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中苏关系恶化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中美处于敌对状态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中国外交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出现新局面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2d1f19c3.fixed?vcp=1&amp;pid=c66c4225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900" dirty="0"/>
          </a:p>
        </p:txBody>
      </p:sp>
      <p:sp>
        <p:nvSpPr>
          <p:cNvPr id="3" name="C_4_BD#72d1f19c3.fixed?vcp=1&amp;pid=c66c4225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4b4b07d?vcp=1&amp;pid=72d1f19c3&amp;color=199,134,85&amp;vtp=1&amp;vaab=1&amp;bt=1&amp;bbb=1&amp;hb=1"/>
          <p:cNvSpPr/>
          <p:nvPr/>
        </p:nvSpPr>
        <p:spPr>
          <a:xfrm>
            <a:off x="539496" y="554400"/>
            <a:ext cx="11109960" cy="152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新中国工业化的起步和人民代表大会制度的确立</a:t>
            </a:r>
            <a:r>
              <a:rPr lang="en-US" altLang="zh-CN" sz="3200" b="1" i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三大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改造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9f58e5205?vcp=1&amp;pid=ff4b4b07d&amp;color=0,0,0&amp;vtp=1&amp;vaab=1&amp;bbb=1"/>
          <p:cNvSpPr/>
          <p:nvPr/>
        </p:nvSpPr>
        <p:spPr>
          <a:xfrm>
            <a:off x="539496" y="200812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87eb7f7f?vcp=1&amp;pid=9f58e5205&amp;color=0,0,0&amp;vtp=1&amp;vaab=1&amp;bbb=1&amp;hb=1"/>
          <p:cNvSpPr/>
          <p:nvPr/>
        </p:nvSpPr>
        <p:spPr>
          <a:xfrm>
            <a:off x="539496" y="26806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计划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三大改造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理解建立社会主义制度的重要意义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中华人民共和国宪法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的制定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以及人民代表大会制度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代中国政治制度的内涵及意义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了解毛泽东对中国社会主义革命和社会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主义建设的贡献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认识毛泽东思想的重要指导意义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9b598865?vcp=1&amp;pid=ff4b4b07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486f8aa25?colgroup=1,2,11,13&amp;vcp=1&amp;pid=89b5988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229560"/>
              </p:ext>
            </p:extLst>
          </p:nvPr>
        </p:nvGraphicFramePr>
        <p:xfrm>
          <a:off x="539496" y="1295191"/>
          <a:ext cx="11115901" cy="4064000"/>
        </p:xfrm>
        <a:graphic>
          <a:graphicData uri="http://schemas.openxmlformats.org/drawingml/2006/table">
            <a:tbl>
              <a:tblPr/>
              <a:tblGrid>
                <a:gridCol w="503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01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750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1953—1957年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有计划地进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行社会主义建设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2000"/>
                        </a:lnSpc>
                      </a:pPr>
                      <a:r>
                        <a:rPr lang="en-US" altLang="zh-CN" sz="20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国民经济得到根本好转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是我国还是一个落后的农业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工业水平很低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486f8aa25.table_image?iti=1&amp;htil=1&amp;tii=1&amp;vcp=1&amp;pid=89b5988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9221" y="1433494"/>
            <a:ext cx="177393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7_BD#486f8aa25.table_image?iti=2&amp;htil=1&amp;tii=2&amp;vcp=1&amp;pid=89b59886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0377" y="1424350"/>
            <a:ext cx="156362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486f8aa25.table_image?iti=1&amp;htil=1&amp;tii=3&amp;vcp=1&amp;pid=89b598865&amp;color=0,0,0&amp;vtp=1&amp;vaab=1&amp;bbb=1&amp;hb=1"/>
          <p:cNvSpPr/>
          <p:nvPr/>
        </p:nvSpPr>
        <p:spPr>
          <a:xfrm>
            <a:off x="6769473" y="3499022"/>
            <a:ext cx="2313432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中国制造的第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一批喷气式歼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击机</a:t>
            </a:r>
            <a:endParaRPr lang="en-US" altLang="zh-CN" sz="2800" dirty="0"/>
          </a:p>
        </p:txBody>
      </p:sp>
      <p:sp>
        <p:nvSpPr>
          <p:cNvPr id="7" name="P_7_BD#486f8aa25.table_image?iti=2&amp;htil=1&amp;tii=4&amp;vcp=1&amp;pid=89b598865&amp;color=0,0,0&amp;vtp=1&amp;vaab=1&amp;bbb=1&amp;hb=1"/>
          <p:cNvSpPr/>
          <p:nvPr/>
        </p:nvSpPr>
        <p:spPr>
          <a:xfrm>
            <a:off x="9055473" y="3484572"/>
            <a:ext cx="231343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鞍山大型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轧钢厂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486f8aa25?colgroup=1,2,26&amp;vcp=1&amp;pid=89b5988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879114"/>
              </p:ext>
            </p:extLst>
          </p:nvPr>
        </p:nvGraphicFramePr>
        <p:xfrm>
          <a:off x="539496" y="1267364"/>
          <a:ext cx="11114233" cy="5027868"/>
        </p:xfrm>
        <a:graphic>
          <a:graphicData uri="http://schemas.openxmlformats.org/drawingml/2006/table">
            <a:tbl>
              <a:tblPr/>
              <a:tblGrid>
                <a:gridCol w="505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143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（1）集中主要力量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发展重工业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建立国家工业化和国防现代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化的初步基础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（2）相应地发展交通运输业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和商业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（3）相应地培养建设人才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（1）重工业：鞍山钢铁公司无缝钢管厂等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三大工程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长春第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一汽车制造厂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沈阳第一机床厂和飞机制造厂等建成投产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2）交通运输业：新建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宝成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鹰厦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等铁路30余条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川藏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新藏公路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相继通车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密切了祖国内地与边疆地区的联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武汉长江大桥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连接了长江南北的交通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开始改变工业落后的面貌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向社会主义工业化迈进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86f8aa25?colgroup=1,2,26&amp;vcp=1&amp;pid=89b598865&amp;color=0,0,0&amp;vtp=1&amp;vaab=1&amp;bt=1&amp;bbb=1">
            <a:extLst>
              <a:ext uri="{FF2B5EF4-FFF2-40B4-BE49-F238E27FC236}">
                <a16:creationId xmlns:a16="http://schemas.microsoft.com/office/drawing/2014/main" id="{76E01326-5DD4-3C27-95FE-9CC0F0ED6A57}"/>
              </a:ext>
            </a:extLst>
          </p:cNvPr>
          <p:cNvSpPr txBox="1"/>
          <p:nvPr/>
        </p:nvSpPr>
        <p:spPr>
          <a:xfrm>
            <a:off x="10935584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1722</Words>
  <Application>Microsoft Office PowerPoint</Application>
  <PresentationFormat>宽屏</PresentationFormat>
  <Paragraphs>485</Paragraphs>
  <Slides>47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8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15</cp:revision>
  <dcterms:created xsi:type="dcterms:W3CDTF">2024-11-29T16:01:34Z</dcterms:created>
  <dcterms:modified xsi:type="dcterms:W3CDTF">2025-07-28T01:02:46Z</dcterms:modified>
  <cp:category/>
  <cp:contentStatus/>
</cp:coreProperties>
</file>