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702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1351f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133D7D8-A9DB-4C70-BE2D-F7D534B1B5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句子的种类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1351f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1E51D19-AB87-435E-B7FE-3DADC0784C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9410c31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d65f7e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9eff38b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a8d0b15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9410c314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d65f7e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9eff38b9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da8d0b15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句子的种类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1351f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C46EF5-50DB-4654-964A-F4F0C022FA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9410c31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d65f7e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9eff38b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a8d0b15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9410c314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d65f7e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9eff38b9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da8d0b15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句子的种类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FC80972-6471-2E57-4269-4148803FF3C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C48C6D6-BA70-4A0D-8B60-A41958131BA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83CE596-A618-4E64-B898-688A09CB4B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9410c31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d65f7e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9eff38b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a8d0b15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9410c314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d65f7e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9eff38b9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da8d0b15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62492EA-F3EB-4E76-B169-44910864728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9410c31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d65f7e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9eff38b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a8d0b15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9410c314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1d65f7e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9eff38b9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da8d0b15f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6_BD#33790340a?colgroup=3,13,12&amp;vcp=1&amp;pid=9c81ec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514693"/>
              </p:ext>
            </p:extLst>
          </p:nvPr>
        </p:nvGraphicFramePr>
        <p:xfrm>
          <a:off x="539496" y="2396172"/>
          <a:ext cx="11091672" cy="2770252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有些词本身表示否定意义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：nobody,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nothing,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none,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790340a?colgroup=3,13,12&amp;vcp=1&amp;pid=9c81ec619&amp;color=0,0,0&amp;mp=1&amp;vtp=1&amp;vaab=1&amp;bt=1&amp;bbb=1">
            <a:extLst>
              <a:ext uri="{FF2B5EF4-FFF2-40B4-BE49-F238E27FC236}">
                <a16:creationId xmlns:a16="http://schemas.microsoft.com/office/drawing/2014/main" id="{490C318F-809B-4AFC-B7B4-90D6B9524BA1}"/>
              </a:ext>
            </a:extLst>
          </p:cNvPr>
          <p:cNvSpPr txBox="1"/>
          <p:nvPr/>
        </p:nvSpPr>
        <p:spPr>
          <a:xfrm>
            <a:off x="10913023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6_BD#33790340a?colgroup=3,13,12&amp;vcp=1&amp;pid=9c81ec61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046559"/>
              </p:ext>
            </p:extLst>
          </p:nvPr>
        </p:nvGraphicFramePr>
        <p:xfrm>
          <a:off x="539496" y="2116487"/>
          <a:ext cx="11091672" cy="3329623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006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有些情态动词的否定形式较为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：may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的否定式可以是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mustn’t;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否定式可以是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mustn’t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composition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today?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needn’t.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790340a?colgroup=3,13,12&amp;vcp=1&amp;pid=9c81ec619&amp;color=0,0,0&amp;vtp=1&amp;vaab=1&amp;bt=1&amp;bbb=1">
            <a:extLst>
              <a:ext uri="{FF2B5EF4-FFF2-40B4-BE49-F238E27FC236}">
                <a16:creationId xmlns:a16="http://schemas.microsoft.com/office/drawing/2014/main" id="{8E0B684A-731B-2AF1-69BE-E947EAE2A4BB}"/>
              </a:ext>
            </a:extLst>
          </p:cNvPr>
          <p:cNvSpPr txBox="1"/>
          <p:nvPr/>
        </p:nvSpPr>
        <p:spPr>
          <a:xfrm>
            <a:off x="10913023" y="14080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33790340a?colgroup=3,13,12&amp;vcp=1&amp;pid=9c81ec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554938"/>
              </p:ext>
            </p:extLst>
          </p:nvPr>
        </p:nvGraphicFramePr>
        <p:xfrm>
          <a:off x="539496" y="2390298"/>
          <a:ext cx="11091672" cy="2782000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否定式可以在其后直接加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=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的否定形式是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hamburgers.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3790340a?colgroup=3,13,12&amp;vcp=1&amp;pid=9c81ec619&amp;color=0,0,0&amp;mp=1&amp;vtp=1&amp;vaab=1&amp;bt=1&amp;bbb=1">
            <a:extLst>
              <a:ext uri="{FF2B5EF4-FFF2-40B4-BE49-F238E27FC236}">
                <a16:creationId xmlns:a16="http://schemas.microsoft.com/office/drawing/2014/main" id="{F24EE47C-2E50-6546-9573-D7654B44708D}"/>
              </a:ext>
            </a:extLst>
          </p:cNvPr>
          <p:cNvSpPr txBox="1"/>
          <p:nvPr/>
        </p:nvSpPr>
        <p:spPr>
          <a:xfrm>
            <a:off x="10913023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33790340a?colgroup=3,13,12&amp;vcp=1&amp;pid=9c81ec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169030"/>
              </p:ext>
            </p:extLst>
          </p:nvPr>
        </p:nvGraphicFramePr>
        <p:xfrm>
          <a:off x="539496" y="1835562"/>
          <a:ext cx="11091672" cy="3891472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如果主句是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其后的宾语从句表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示否定时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常将否定词提到主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即在主句否定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himself.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复合句的否定一般是否定主句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3790340a?colgroup=3,13,12&amp;vcp=1&amp;pid=9c81ec619&amp;color=0,0,0&amp;mp=1&amp;vtp=1&amp;vaab=1&amp;bt=1&amp;bbb=1">
            <a:extLst>
              <a:ext uri="{FF2B5EF4-FFF2-40B4-BE49-F238E27FC236}">
                <a16:creationId xmlns:a16="http://schemas.microsoft.com/office/drawing/2014/main" id="{4E5E82ED-C9FF-0F60-707E-3BB996E08B45}"/>
              </a:ext>
            </a:extLst>
          </p:cNvPr>
          <p:cNvSpPr txBox="1"/>
          <p:nvPr/>
        </p:nvSpPr>
        <p:spPr>
          <a:xfrm>
            <a:off x="10913023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3b8e3df?sp=1&amp;vcp=1&amp;pid=b1d65f7e4&amp;color=0,0,0&amp;vtp=1&amp;vaab=1&amp;bt=1&amp;bbb=1"/>
          <p:cNvSpPr/>
          <p:nvPr/>
        </p:nvSpPr>
        <p:spPr>
          <a:xfrm>
            <a:off x="539496" y="554400"/>
            <a:ext cx="11109960" cy="53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二、疑问句</a:t>
            </a:r>
            <a:endParaRPr lang="en-US" altLang="zh-CN" sz="3200" dirty="0"/>
          </a:p>
        </p:txBody>
      </p:sp>
      <p:graphicFrame>
        <p:nvGraphicFramePr>
          <p:cNvPr id="15" name="P_6_BD#086a5cf5a?colgroup=3,2,14,8&amp;vcp=1&amp;pid=073b8e3d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223609"/>
              </p:ext>
            </p:extLst>
          </p:nvPr>
        </p:nvGraphicFramePr>
        <p:xfrm>
          <a:off x="539496" y="1218228"/>
          <a:ext cx="11082528" cy="5048696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79143">
                <a:tc rowSpan="3">
                  <a:txBody>
                    <a:bodyPr/>
                    <a:lstStyle/>
                    <a:p>
                      <a:pPr marL="0" indent="0"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一般疑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情态动词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doctor?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56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情态动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56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情态动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6_BD#086a5cf5a?colgroup=3,2,14,8&amp;vcp=1&amp;pid=073b8e3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615220"/>
              </p:ext>
            </p:extLst>
          </p:nvPr>
        </p:nvGraphicFramePr>
        <p:xfrm>
          <a:off x="539496" y="1535589"/>
          <a:ext cx="11082528" cy="4491419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5855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特殊疑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特殊疑问词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作主语或修饰主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特殊疑问词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作宾语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）+be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情态动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night?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question?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vtp=1&amp;vaab=1&amp;bt=1&amp;bbb=1">
            <a:extLst>
              <a:ext uri="{FF2B5EF4-FFF2-40B4-BE49-F238E27FC236}">
                <a16:creationId xmlns:a16="http://schemas.microsoft.com/office/drawing/2014/main" id="{DCA47820-250B-D51B-2BCE-A58B7FEDE9BA}"/>
              </a:ext>
            </a:extLst>
          </p:cNvPr>
          <p:cNvSpPr txBox="1"/>
          <p:nvPr/>
        </p:nvSpPr>
        <p:spPr>
          <a:xfrm>
            <a:off x="10903879" y="82718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6_BD#086a5cf5a?colgroup=3,2,14,8&amp;vcp=1&amp;pid=073b8e3d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643851"/>
              </p:ext>
            </p:extLst>
          </p:nvPr>
        </p:nvGraphicFramePr>
        <p:xfrm>
          <a:off x="539496" y="2089849"/>
          <a:ext cx="11082528" cy="3382899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8289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特殊疑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根据实际情况作出相应的回答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bike.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mp=1&amp;vtp=1&amp;vaab=1&amp;bt=1&amp;bbb=1">
            <a:extLst>
              <a:ext uri="{FF2B5EF4-FFF2-40B4-BE49-F238E27FC236}">
                <a16:creationId xmlns:a16="http://schemas.microsoft.com/office/drawing/2014/main" id="{6635635F-0698-E356-FEAE-C3C0809C700C}"/>
              </a:ext>
            </a:extLst>
          </p:cNvPr>
          <p:cNvSpPr txBox="1"/>
          <p:nvPr/>
        </p:nvSpPr>
        <p:spPr>
          <a:xfrm>
            <a:off x="10903879" y="138144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086a5cf5a?colgroup=3,2,14,8&amp;vcp=1&amp;pid=073b8e3d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777160"/>
              </p:ext>
            </p:extLst>
          </p:nvPr>
        </p:nvGraphicFramePr>
        <p:xfrm>
          <a:off x="539496" y="2660078"/>
          <a:ext cx="11082528" cy="2242440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肯定式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肯定式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mp=1&amp;vtp=1&amp;vaab=1&amp;bt=1&amp;bbb=1">
            <a:extLst>
              <a:ext uri="{FF2B5EF4-FFF2-40B4-BE49-F238E27FC236}">
                <a16:creationId xmlns:a16="http://schemas.microsoft.com/office/drawing/2014/main" id="{B29621DD-E657-026D-88D0-6EAAEBB8244D}"/>
              </a:ext>
            </a:extLst>
          </p:cNvPr>
          <p:cNvSpPr txBox="1"/>
          <p:nvPr/>
        </p:nvSpPr>
        <p:spPr>
          <a:xfrm>
            <a:off x="1090387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086a5cf5a?colgroup=3,2,14,8&amp;vcp=1&amp;pid=073b8e3d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04564"/>
              </p:ext>
            </p:extLst>
          </p:nvPr>
        </p:nvGraphicFramePr>
        <p:xfrm>
          <a:off x="539496" y="1821148"/>
          <a:ext cx="11082528" cy="3920300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03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与一般疑问句的答语相同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意在回答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前否后肯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的反意疑问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在意义上的变化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的意思是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的意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did.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我去了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didn’t.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我没去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mp=1&amp;vtp=1&amp;vaab=1&amp;bt=1&amp;bbb=1">
            <a:extLst>
              <a:ext uri="{FF2B5EF4-FFF2-40B4-BE49-F238E27FC236}">
                <a16:creationId xmlns:a16="http://schemas.microsoft.com/office/drawing/2014/main" id="{D9A3BB30-E806-A154-489E-A3DC308F75D9}"/>
              </a:ext>
            </a:extLst>
          </p:cNvPr>
          <p:cNvSpPr txBox="1"/>
          <p:nvPr/>
        </p:nvSpPr>
        <p:spPr>
          <a:xfrm>
            <a:off x="10903879" y="11127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086a5cf5a?colgroup=3,2,14,8&amp;vcp=1&amp;pid=073b8e3d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035063"/>
              </p:ext>
            </p:extLst>
          </p:nvPr>
        </p:nvGraphicFramePr>
        <p:xfrm>
          <a:off x="539496" y="1833848"/>
          <a:ext cx="11082528" cy="3894900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附加疑问句部分的主语一般为人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称代词主格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但必须和陈述句部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分的主语保持一致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doesn’t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问句部分用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“be（+not）+there?”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desk,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mp=1&amp;vtp=1&amp;vaab=1&amp;bt=1&amp;bbb=1">
            <a:extLst>
              <a:ext uri="{FF2B5EF4-FFF2-40B4-BE49-F238E27FC236}">
                <a16:creationId xmlns:a16="http://schemas.microsoft.com/office/drawing/2014/main" id="{BB01C7FD-3771-9E02-0A7B-AD2E58F02F71}"/>
              </a:ext>
            </a:extLst>
          </p:cNvPr>
          <p:cNvSpPr txBox="1"/>
          <p:nvPr/>
        </p:nvSpPr>
        <p:spPr>
          <a:xfrm>
            <a:off x="10903879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f126acc7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ef126acc7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f126acc7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086a5cf5a?colgroup=3,2,14,8&amp;vcp=1&amp;pid=073b8e3d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291601"/>
              </p:ext>
            </p:extLst>
          </p:nvPr>
        </p:nvGraphicFramePr>
        <p:xfrm>
          <a:off x="539496" y="1821148"/>
          <a:ext cx="11082528" cy="3920300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03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陈述句的主语是指示代词单数形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表示物的不定代词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形式或从句时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附加疑问句部分的主语用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果指示代词是复数形式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Drinking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mp=1&amp;vtp=1&amp;vaab=1&amp;bt=1&amp;bbb=1">
            <a:extLst>
              <a:ext uri="{FF2B5EF4-FFF2-40B4-BE49-F238E27FC236}">
                <a16:creationId xmlns:a16="http://schemas.microsoft.com/office/drawing/2014/main" id="{6B0C0A30-62A6-3BB8-4F3B-7060EE6816ED}"/>
              </a:ext>
            </a:extLst>
          </p:cNvPr>
          <p:cNvSpPr txBox="1"/>
          <p:nvPr/>
        </p:nvSpPr>
        <p:spPr>
          <a:xfrm>
            <a:off x="10903879" y="11127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086a5cf5a?colgroup=3,2,14,8&amp;vcp=1&amp;pid=073b8e3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957735"/>
              </p:ext>
            </p:extLst>
          </p:nvPr>
        </p:nvGraphicFramePr>
        <p:xfrm>
          <a:off x="539496" y="1273238"/>
          <a:ext cx="11082528" cy="5016120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陈述句的主语是表示人的不定代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附加疑问句部分的主语一般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也可以是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陈述句为复合句时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部分的主语与主句的主语保持一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如果复合句是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句部分的主语与从句的主语保持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vtp=1&amp;vaab=1&amp;bt=1&amp;bbb=1">
            <a:extLst>
              <a:ext uri="{FF2B5EF4-FFF2-40B4-BE49-F238E27FC236}">
                <a16:creationId xmlns:a16="http://schemas.microsoft.com/office/drawing/2014/main" id="{E9844F95-08BC-7E8D-C5BE-874E109749B3}"/>
              </a:ext>
            </a:extLst>
          </p:cNvPr>
          <p:cNvSpPr txBox="1"/>
          <p:nvPr/>
        </p:nvSpPr>
        <p:spPr>
          <a:xfrm>
            <a:off x="10903879" y="5648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086a5cf5a?colgroup=3,2,14,8&amp;vcp=1&amp;pid=073b8e3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663945"/>
              </p:ext>
            </p:extLst>
          </p:nvPr>
        </p:nvGraphicFramePr>
        <p:xfrm>
          <a:off x="539496" y="1833848"/>
          <a:ext cx="11082528" cy="3894900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陈述句是并列句时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部分的主语与后一个分句的主语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保持一致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谓语也与后一个分句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保持一致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vtp=1&amp;vaab=1&amp;bt=1&amp;bbb=1">
            <a:extLst>
              <a:ext uri="{FF2B5EF4-FFF2-40B4-BE49-F238E27FC236}">
                <a16:creationId xmlns:a16="http://schemas.microsoft.com/office/drawing/2014/main" id="{247B4EFC-B2AA-B79E-59B1-B12750D940F2}"/>
              </a:ext>
            </a:extLst>
          </p:cNvPr>
          <p:cNvSpPr txBox="1"/>
          <p:nvPr/>
        </p:nvSpPr>
        <p:spPr>
          <a:xfrm>
            <a:off x="10903879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086a5cf5a?colgroup=3,2,14,8&amp;vcp=1&amp;pid=073b8e3d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919181"/>
              </p:ext>
            </p:extLst>
          </p:nvPr>
        </p:nvGraphicFramePr>
        <p:xfrm>
          <a:off x="539496" y="1543780"/>
          <a:ext cx="11082528" cy="4475036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7503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“do/be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肯定祈使句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附加疑问句部分用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如果是否定祈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noise,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/won’t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careful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/won’t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mp=1&amp;vtp=1&amp;vaab=1&amp;bt=1&amp;bbb=1">
            <a:extLst>
              <a:ext uri="{FF2B5EF4-FFF2-40B4-BE49-F238E27FC236}">
                <a16:creationId xmlns:a16="http://schemas.microsoft.com/office/drawing/2014/main" id="{0FEDE4E8-D9FF-FC4D-4935-24E3FFEEF68C}"/>
              </a:ext>
            </a:extLst>
          </p:cNvPr>
          <p:cNvSpPr txBox="1"/>
          <p:nvPr/>
        </p:nvSpPr>
        <p:spPr>
          <a:xfrm>
            <a:off x="10903879" y="8353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086a5cf5a?colgroup=3,2,14,8&amp;vcp=1&amp;pid=073b8e3d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505892"/>
              </p:ext>
            </p:extLst>
          </p:nvPr>
        </p:nvGraphicFramePr>
        <p:xfrm>
          <a:off x="539496" y="1833848"/>
          <a:ext cx="11082528" cy="3894900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肯定祈使句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附加疑问句部分用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陈述句是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肯定祈使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附加疑问句部分用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box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vtp=1&amp;vaab=1&amp;bt=1&amp;bbb=1">
            <a:extLst>
              <a:ext uri="{FF2B5EF4-FFF2-40B4-BE49-F238E27FC236}">
                <a16:creationId xmlns:a16="http://schemas.microsoft.com/office/drawing/2014/main" id="{A56340C7-3DA9-810F-81A7-EF85952A5F88}"/>
              </a:ext>
            </a:extLst>
          </p:cNvPr>
          <p:cNvSpPr txBox="1"/>
          <p:nvPr/>
        </p:nvSpPr>
        <p:spPr>
          <a:xfrm>
            <a:off x="10903879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086a5cf5a?colgroup=3,2,14,8&amp;vcp=1&amp;pid=073b8e3d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739909"/>
              </p:ext>
            </p:extLst>
          </p:nvPr>
        </p:nvGraphicFramePr>
        <p:xfrm>
          <a:off x="539496" y="1550606"/>
          <a:ext cx="11082528" cy="4461384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若陈述句中含有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none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等否定词时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部分用肯定结构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room,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如果陈述句中的否定词不是否定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中心成分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则仍视为肯定句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加疑问句部分用否定结构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computer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games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mp=1&amp;vtp=1&amp;vaab=1&amp;bt=1&amp;bbb=1">
            <a:extLst>
              <a:ext uri="{FF2B5EF4-FFF2-40B4-BE49-F238E27FC236}">
                <a16:creationId xmlns:a16="http://schemas.microsoft.com/office/drawing/2014/main" id="{163D2B68-6199-14CB-663A-8FE755C5638A}"/>
              </a:ext>
            </a:extLst>
          </p:cNvPr>
          <p:cNvSpPr txBox="1"/>
          <p:nvPr/>
        </p:nvSpPr>
        <p:spPr>
          <a:xfrm>
            <a:off x="10903879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6_BD#086a5cf5a?colgroup=3,2,14,8&amp;vcp=1&amp;pid=073b8e3d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179654"/>
              </p:ext>
            </p:extLst>
          </p:nvPr>
        </p:nvGraphicFramePr>
        <p:xfrm>
          <a:off x="539496" y="1265047"/>
          <a:ext cx="11082528" cy="5032503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3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反意疑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疑问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句部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分主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若陈述句部分含有否定前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un-,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dis-,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等构成的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该陈述句仍然视为肯定句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附加疑问句部分用否定结构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unhappy,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bike,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086a5cf5a?colgroup=3,2,14,8&amp;vcp=1&amp;pid=073b8e3df&amp;color=0,0,0&amp;mp=1&amp;vtp=1&amp;vaab=1&amp;bt=1&amp;bbb=1">
            <a:extLst>
              <a:ext uri="{FF2B5EF4-FFF2-40B4-BE49-F238E27FC236}">
                <a16:creationId xmlns:a16="http://schemas.microsoft.com/office/drawing/2014/main" id="{00709973-A774-B603-3E09-4973D101684E}"/>
              </a:ext>
            </a:extLst>
          </p:cNvPr>
          <p:cNvSpPr txBox="1"/>
          <p:nvPr/>
        </p:nvSpPr>
        <p:spPr>
          <a:xfrm>
            <a:off x="10903879" y="5566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2147a62c?sp=1&amp;vcp=1&amp;pid=b1d65f7e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三、祈使句</a:t>
            </a:r>
            <a:endParaRPr lang="en-US" altLang="zh-CN" sz="3200" dirty="0"/>
          </a:p>
        </p:txBody>
      </p:sp>
      <p:graphicFrame>
        <p:nvGraphicFramePr>
          <p:cNvPr id="28" name="P_6_BD#536524917?colgroup=3,10,15&amp;vcp=1&amp;pid=e2147a62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992779"/>
              </p:ext>
            </p:extLst>
          </p:nvPr>
        </p:nvGraphicFramePr>
        <p:xfrm>
          <a:off x="539496" y="1324401"/>
          <a:ext cx="11082528" cy="4496056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5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3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light,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light.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careful!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afraid!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宾语补足语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补足语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alone.Let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4f3ccd5?sp=1&amp;vcp=1&amp;pid=b1d65f7e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四、感叹句</a:t>
            </a:r>
            <a:endParaRPr lang="en-US" altLang="zh-CN" sz="3200" dirty="0"/>
          </a:p>
        </p:txBody>
      </p:sp>
      <p:graphicFrame>
        <p:nvGraphicFramePr>
          <p:cNvPr id="29" name="P_6_BD#b3dd38d5b?colgroup=3,12,13&amp;vcp=1&amp;pid=f64f3ccd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30034"/>
              </p:ext>
            </p:extLst>
          </p:nvPr>
        </p:nvGraphicFramePr>
        <p:xfrm>
          <a:off x="539496" y="1324401"/>
          <a:ext cx="11073384" cy="3349436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4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5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+a/an+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honest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复数可数名词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不可数名词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beautiful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flowers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6_BD#b3dd38d5b?colgroup=3,12,13&amp;vcp=1&amp;pid=f64f3cc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511429"/>
              </p:ext>
            </p:extLst>
          </p:nvPr>
        </p:nvGraphicFramePr>
        <p:xfrm>
          <a:off x="539496" y="1816988"/>
          <a:ext cx="11073384" cy="392862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4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5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flies!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副词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runs!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+a/an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单数可数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is!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b3dd38d5b?colgroup=3,12,13&amp;vcp=1&amp;pid=f64f3ccd5&amp;color=0,0,0&amp;mp=1&amp;vtp=1&amp;vaab=1&amp;bt=1&amp;bbb=1">
            <a:extLst>
              <a:ext uri="{FF2B5EF4-FFF2-40B4-BE49-F238E27FC236}">
                <a16:creationId xmlns:a16="http://schemas.microsoft.com/office/drawing/2014/main" id="{09142E4E-4E6C-5771-3905-6B117EBBD095}"/>
              </a:ext>
            </a:extLst>
          </p:cNvPr>
          <p:cNvSpPr txBox="1"/>
          <p:nvPr/>
        </p:nvSpPr>
        <p:spPr>
          <a:xfrm>
            <a:off x="10894735" y="11085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9410c314.fixed?vcp=1&amp;pid=d1351fd1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句子的种类</a:t>
            </a:r>
            <a:endParaRPr lang="en-US" altLang="zh-CN" sz="4000" dirty="0"/>
          </a:p>
        </p:txBody>
      </p:sp>
      <p:sp>
        <p:nvSpPr>
          <p:cNvPr id="3" name="C_4_BD#09410c314.fixed?vcp=1&amp;pid=d1351fd1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b94bce9?vcp=1&amp;pid=b1d65f7e4&amp;color=0,0,0&amp;vtp=1&amp;vaab=1&amp;bt=1&amp;bbb=1"/>
          <p:cNvSpPr/>
          <p:nvPr/>
        </p:nvSpPr>
        <p:spPr>
          <a:xfrm>
            <a:off x="539496" y="554400"/>
            <a:ext cx="11109960" cy="53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五、倒装句</a:t>
            </a:r>
            <a:endParaRPr lang="en-US" altLang="zh-CN" sz="3200" dirty="0"/>
          </a:p>
        </p:txBody>
      </p:sp>
      <p:graphicFrame>
        <p:nvGraphicFramePr>
          <p:cNvPr id="31" name="P_6_BD#aa8e5a9ef?colgroup=18,10&amp;vcp=1&amp;pid=9cb94bce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939559"/>
              </p:ext>
            </p:extLst>
          </p:nvPr>
        </p:nvGraphicFramePr>
        <p:xfrm>
          <a:off x="539496" y="1218228"/>
          <a:ext cx="11082528" cy="5085372"/>
        </p:xfrm>
        <a:graphic>
          <a:graphicData uri="http://schemas.openxmlformats.org/drawingml/2006/table">
            <a:tbl>
              <a:tblPr/>
              <a:tblGrid>
                <a:gridCol w="6958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3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102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474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情态动词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意思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后面的情况与前面的一样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肯定式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474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情态动词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后面的情况与前面的一样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Neither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Jenny.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012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情态动词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意思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主语确实如此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和前面的情况相符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—Li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474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Here/There+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/There+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代词主语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9eff38b9.fixed?vcp=1&amp;pid=d1351fd1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句子的种类</a:t>
            </a:r>
            <a:endParaRPr lang="en-US" altLang="zh-CN" sz="4000" dirty="0"/>
          </a:p>
        </p:txBody>
      </p:sp>
      <p:sp>
        <p:nvSpPr>
          <p:cNvPr id="3" name="C_4_BD#39eff38b9.fixed?vcp=1&amp;pid=d1351fd1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5787b696b?sp=1&amp;vaa=1&amp;vcp=1&amp;pid=39eff38b9&amp;color=0,0,0&amp;vtp=1&amp;vaab=1&amp;bt=1&amp;bbb=1"/>
          <p:cNvSpPr/>
          <p:nvPr/>
        </p:nvSpPr>
        <p:spPr>
          <a:xfrm>
            <a:off x="539496" y="12402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（2024·广西·中考）—Henry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policeman.</a:t>
            </a:r>
            <a:endParaRPr lang="en-US" altLang="zh-CN" sz="2800" dirty="0"/>
          </a:p>
        </p:txBody>
      </p:sp>
      <p:sp>
        <p:nvSpPr>
          <p:cNvPr id="3" name="QC_5_AN.3_1#5787b696b.blank?vaa=1&amp;vcp=1&amp;pid=39eff38b9&amp;color=0,0,0&amp;vpa=1&amp;vtp=1&amp;vaab=1"/>
          <p:cNvSpPr/>
          <p:nvPr/>
        </p:nvSpPr>
        <p:spPr>
          <a:xfrm>
            <a:off x="5809900" y="120980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5787b696b.choices?vaa=1&amp;vcp=1&amp;pid=39eff38b9&amp;color=0,0,0&amp;vtp=1&amp;vaab=1&amp;bbb=1"/>
          <p:cNvSpPr/>
          <p:nvPr/>
        </p:nvSpPr>
        <p:spPr>
          <a:xfrm>
            <a:off x="539496" y="25073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7920" algn="l"/>
                <a:tab pos="7584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5" name="QC_5_AS.1_1#5787b696b?vaa=1&amp;vcp=1&amp;pid=39eff38b9&amp;color=0,0,0&amp;vtp=1&amp;vaab=1&amp;bbb=1&amp;hb=1"/>
          <p:cNvSpPr/>
          <p:nvPr/>
        </p:nvSpPr>
        <p:spPr>
          <a:xfrm>
            <a:off x="539496" y="313683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本题考查特殊疑问词的辨析。how“怎么样”，询问程度、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状况等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；where“哪里”，询问地点；what“什么”，询问职业等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。根据答语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policeman.”可知，此处询问职业,应用疑问词what。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句意：——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亨利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，你的工作是什么？——我是一名警察。故答案为C。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cb13d5e92?sp=1&amp;vaa=1&amp;vcp=1&amp;pid=39eff38b9&amp;color=0,0,0&amp;vtp=1&amp;vaab=1&amp;bt=1&amp;bbb=1"/>
          <p:cNvSpPr/>
          <p:nvPr/>
        </p:nvSpPr>
        <p:spPr>
          <a:xfrm>
            <a:off x="539496" y="77266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中考）—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</a:t>
            </a:r>
            <a:endParaRPr lang="en-US" altLang="zh-CN" sz="2800" dirty="0"/>
          </a:p>
        </p:txBody>
      </p:sp>
      <p:sp>
        <p:nvSpPr>
          <p:cNvPr id="3" name="QC_5_AN.7_1#cb13d5e92.blank?vaa=1&amp;vcp=1&amp;pid=39eff38b9&amp;color=0,0,0&amp;vpa=2&amp;vtp=1&amp;vaab=1"/>
          <p:cNvSpPr/>
          <p:nvPr/>
        </p:nvSpPr>
        <p:spPr>
          <a:xfrm>
            <a:off x="5388515" y="74676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cb13d5e92.choices?vaa=1&amp;vcp=1&amp;pid=39eff38b9&amp;color=0,0,0&amp;vtp=1&amp;vaab=1&amp;bbb=1"/>
          <p:cNvSpPr/>
          <p:nvPr/>
        </p:nvSpPr>
        <p:spPr>
          <a:xfrm>
            <a:off x="539496" y="198196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838787" algn="l"/>
                <a:tab pos="7741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endParaRPr lang="en-US" altLang="zh-CN" sz="2800" dirty="0"/>
          </a:p>
        </p:txBody>
      </p:sp>
      <p:sp>
        <p:nvSpPr>
          <p:cNvPr id="5" name="QC_5_AS.1_1#cb13d5e92?vaa=1&amp;vcp=1&amp;pid=39eff38b9&amp;color=0,0,0&amp;vtp=1&amp;vaab=1&amp;bbb=1&amp;hb=1"/>
          <p:cNvSpPr/>
          <p:nvPr/>
        </p:nvSpPr>
        <p:spPr>
          <a:xfrm>
            <a:off x="539496" y="2578798"/>
            <a:ext cx="11109960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本题考查由how构成的疑问词的辨析。how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long“多久；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多长”，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用来提问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“for+一段时间”或长度；how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often意为“多久一次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”，用来提问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频率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“多远”，用来提问距离。根据答语“Usually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（通常每月两次）”可知，此处对频率提问，用疑问词组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。句意：——你多久看望一次你的祖父母？——通常每月两次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cd8380475?vaa=1&amp;vcp=1&amp;pid=39eff38b9&amp;color=0,0,0&amp;vtp=1&amp;vaab=1&amp;bt=1&amp;bbb=1&amp;hb=1"/>
          <p:cNvSpPr/>
          <p:nvPr/>
        </p:nvSpPr>
        <p:spPr>
          <a:xfrm>
            <a:off x="539496" y="77901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park.</a:t>
            </a:r>
            <a:endParaRPr lang="en-US" altLang="zh-CN" sz="2800" dirty="0"/>
          </a:p>
        </p:txBody>
      </p:sp>
      <p:sp>
        <p:nvSpPr>
          <p:cNvPr id="3" name="QC_5_AN.11_1#cd8380475.blank?vaa=1&amp;vcp=1&amp;pid=39eff38b9&amp;color=0,0,0&amp;vpa=3&amp;vtp=1&amp;vaab=1"/>
          <p:cNvSpPr/>
          <p:nvPr/>
        </p:nvSpPr>
        <p:spPr>
          <a:xfrm>
            <a:off x="4321715" y="75311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cd8380475.choices?vaa=1&amp;vcp=1&amp;pid=39eff38b9&amp;color=0,0,0&amp;vtp=1&amp;vaab=1&amp;bbb=1"/>
          <p:cNvSpPr/>
          <p:nvPr/>
        </p:nvSpPr>
        <p:spPr>
          <a:xfrm>
            <a:off x="539496" y="198831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2574290" algn="l"/>
                <a:tab pos="5199380" algn="l"/>
                <a:tab pos="81546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5" name="QC_5_AS.1_1#cd8380475?vaa=1&amp;vcp=1&amp;pid=39eff38b9&amp;color=0,0,0&amp;vtp=1&amp;vaab=1&amp;bbb=1&amp;hb=1"/>
          <p:cNvSpPr/>
          <p:nvPr/>
        </p:nvSpPr>
        <p:spPr>
          <a:xfrm>
            <a:off x="539496" y="2585148"/>
            <a:ext cx="11109960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本题考查感叹句的用法。英语中的感叹句要由what和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how来引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，常用句型是“How+形容词/副词+主语+谓语+其他!”或“What+（a/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an）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形容词+可数名词/不可数名词+主语+谓语+其他！”。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题干的中心词day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是名词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，meaningful修饰day，所以应用what引导感叹句；又因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day是可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数名词单数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，meaningful以辅音音素开头，要加不定冠词a。句意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：多么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有意义的一天啊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！我们志愿打扫了我们的城市公园。故答案为C。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4c771f4f8?vaa=1&amp;vcp=1&amp;pid=39eff38b9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（2024·黑龙江绥化·中考）“Li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mum.</a:t>
            </a:r>
            <a:endParaRPr lang="en-US" altLang="zh-CN" sz="2800" dirty="0"/>
          </a:p>
        </p:txBody>
      </p:sp>
      <p:sp>
        <p:nvSpPr>
          <p:cNvPr id="3" name="QC_5_AN.15_1#4c771f4f8.blank?vaa=1&amp;vcp=1&amp;pid=39eff38b9&amp;color=0,0,0&amp;vpa=4&amp;vtp=1&amp;vaab=1"/>
          <p:cNvSpPr/>
          <p:nvPr/>
        </p:nvSpPr>
        <p:spPr>
          <a:xfrm>
            <a:off x="7076028" y="12161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_2#4c771f4f8.choices?vaa=1&amp;vcp=1&amp;pid=39eff38b9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57320" algn="l"/>
                <a:tab pos="7686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</a:t>
            </a:r>
            <a:endParaRPr lang="en-US" altLang="zh-CN" sz="2800" dirty="0"/>
          </a:p>
        </p:txBody>
      </p:sp>
      <p:sp>
        <p:nvSpPr>
          <p:cNvPr id="5" name="QC_5_AS.1_1#4c771f4f8?vaa=1&amp;vcp=1&amp;pid=39eff38b9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本题考查祈使句的用法。根据题干和选项可知，本句是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“祈使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+陈述句”固定结构。祈使句省略主语you，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直接以动词原形开头。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：“李明，先做作业，然后你可以看30分钟电视。”他的妈妈说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5ca45a992?sp=1&amp;vaa=1&amp;vcp=1&amp;pid=39eff38b9&amp;color=0,0,0&amp;vtp=1&amp;vaab=1&amp;bt=1&amp;bbb=1&amp;hb=1"/>
          <p:cNvSpPr/>
          <p:nvPr/>
        </p:nvSpPr>
        <p:spPr>
          <a:xfrm>
            <a:off x="539496" y="7964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（2024·黑龙江齐齐哈尔·中考）—Tom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9_1#5ca45a992.blank?vaa=1&amp;vcp=1&amp;pid=39eff38b9&amp;color=0,0,0&amp;vpa=5&amp;vtp=1&amp;vaab=1"/>
          <p:cNvSpPr/>
          <p:nvPr/>
        </p:nvSpPr>
        <p:spPr>
          <a:xfrm>
            <a:off x="2629439" y="1939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7_2#5ca45a992.choices?vaa=1&amp;vcp=1&amp;pid=39eff38b9&amp;color=0,0,0&amp;vtp=1&amp;vaab=1&amp;bbb=1"/>
          <p:cNvSpPr/>
          <p:nvPr/>
        </p:nvSpPr>
        <p:spPr>
          <a:xfrm>
            <a:off x="539496" y="257270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572087" algn="l"/>
                <a:tab pos="7106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5" name="QC_5_AS.1_1#5ca45a992?vaa=1&amp;vcp=1&amp;pid=39eff38b9&amp;color=0,0,0&amp;vtp=1&amp;vaab=1&amp;bbb=1&amp;hb=1"/>
          <p:cNvSpPr/>
          <p:nvPr/>
        </p:nvSpPr>
        <p:spPr>
          <a:xfrm>
            <a:off x="539496" y="3151505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本题考查倒装句。“so+助动词/情态动词/be动词+主语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”表示后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面的情况与前面的一样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，用于肯定式。而“neither+助动词/情态动词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/be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+主语”也表示后面的情况与前面的一样，用于否定式。根据“If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”可知，第二个说话者也去，应用so引起倒装。句意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：——汤姆下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星期天将举行生日聚会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。你想去吗？——如果你去，我也去。故答案为B。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e8bbf1615?sp=1&amp;vaa=1&amp;vcp=1&amp;pid=39eff38b9&amp;color=0,0,0&amp;vtp=1&amp;vaab=1&amp;bt=1&amp;bbb=1&amp;hb=1"/>
          <p:cNvSpPr/>
          <p:nvPr/>
        </p:nvSpPr>
        <p:spPr>
          <a:xfrm>
            <a:off x="539496" y="75387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endParaRPr lang="en-US" altLang="zh-CN" sz="2800" dirty="0"/>
          </a:p>
        </p:txBody>
      </p:sp>
      <p:sp>
        <p:nvSpPr>
          <p:cNvPr id="3" name="QC_5_AN.23_1#e8bbf1615.blank?vaa=1&amp;vcp=1&amp;pid=39eff38b9&amp;color=0,0,0&amp;vpa=6&amp;vtp=1&amp;vaab=1"/>
          <p:cNvSpPr/>
          <p:nvPr/>
        </p:nvSpPr>
        <p:spPr>
          <a:xfrm>
            <a:off x="511715" y="133756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1_2#e8bbf1615.choices?vaa=1&amp;vcp=1&amp;pid=39eff38b9&amp;color=0,0,0&amp;vtp=1&amp;vaab=1&amp;bbb=1"/>
          <p:cNvSpPr/>
          <p:nvPr/>
        </p:nvSpPr>
        <p:spPr>
          <a:xfrm>
            <a:off x="539496" y="256006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605953" algn="l"/>
                <a:tab pos="7351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endParaRPr lang="en-US" altLang="zh-CN" sz="2800" dirty="0"/>
          </a:p>
        </p:txBody>
      </p:sp>
      <p:sp>
        <p:nvSpPr>
          <p:cNvPr id="5" name="QC_5_AS.1_1#e8bbf1615?vaa=1&amp;vcp=1&amp;pid=39eff38b9&amp;color=0,0,0&amp;vtp=1&amp;vaab=1&amp;bbb=1&amp;hb=1"/>
          <p:cNvSpPr/>
          <p:nvPr/>
        </p:nvSpPr>
        <p:spPr>
          <a:xfrm>
            <a:off x="539496" y="3156902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本题考查反意疑问句的用法。若陈述句中含有never,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seldom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hardly等表示否定的词时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，附加疑问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句部分用肯定结构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。题目句中含有否定意义的词never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，因此反意疑问部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分用肯定形式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，排除B、C两项。句意：——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这位老人从不感到孤独，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？——是的，因为他有很多朋友。故答案为A。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3653baa5?vcp=1&amp;pid=39eff38b9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学习至此，请完成第35讲备考练习（第277页）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a8d0b15f.fixed?vcp=1&amp;pid=d1351fd1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句子的种类</a:t>
            </a:r>
            <a:endParaRPr lang="en-US" altLang="zh-CN" sz="4000" dirty="0"/>
          </a:p>
        </p:txBody>
      </p:sp>
      <p:sp>
        <p:nvSpPr>
          <p:cNvPr id="3" name="C_4_BD#da8d0b15f.fixed?vcp=1&amp;pid=d1351fd15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第35讲备考练习（句子的种类）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26adf224?vcp=1&amp;pid=09410c31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740664"/>
            <a:ext cx="11073384" cy="537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5_1#79331cf57?vaa=1&amp;vcp=1&amp;pid=a4caed322&amp;color=0,0,0&amp;vtp=1&amp;vaab=1&amp;bbb=1&amp;hb=1"/>
          <p:cNvSpPr/>
          <p:nvPr/>
        </p:nvSpPr>
        <p:spPr>
          <a:xfrm>
            <a:off x="539496" y="1170786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scarf?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79331cf57.bracket?vaa=1&amp;vcp=1&amp;pid=a4caed322&amp;color=0,0,0&amp;vpa=7&amp;vtp=1&amp;vaab=1"/>
          <p:cNvSpPr/>
          <p:nvPr/>
        </p:nvSpPr>
        <p:spPr>
          <a:xfrm>
            <a:off x="3204115" y="1691486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5_2#79331cf57.choices?vaa=1&amp;vcp=1&amp;pid=a4caed322&amp;color=0,0,0&amp;vtp=1&amp;vaab=1&amp;bbb=1"/>
          <p:cNvSpPr/>
          <p:nvPr/>
        </p:nvSpPr>
        <p:spPr>
          <a:xfrm>
            <a:off x="539496" y="224305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6" name="QC_6_BD.27_1#429ca62bd?sp=1&amp;vaa=1&amp;vcp=1&amp;pid=a4caed322&amp;color=0,0,0&amp;vtp=1&amp;vaab=1&amp;bbb=1&amp;hb=1"/>
          <p:cNvSpPr/>
          <p:nvPr/>
        </p:nvSpPr>
        <p:spPr>
          <a:xfrm>
            <a:off x="539496" y="2755435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（2024·北京·中考改编）—Lily,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pretty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429ca62bd.bracket?vaa=1&amp;vcp=1&amp;pid=a4caed322&amp;color=0,0,0&amp;vpa=8&amp;vtp=1&amp;vaab=1"/>
          <p:cNvSpPr/>
          <p:nvPr/>
        </p:nvSpPr>
        <p:spPr>
          <a:xfrm>
            <a:off x="5326602" y="380953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27_2#429ca62bd.choices?vaa=1&amp;vcp=1&amp;pid=a4caed322&amp;color=0,0,0&amp;vtp=1&amp;vaab=1&amp;bbb=1"/>
          <p:cNvSpPr/>
          <p:nvPr/>
        </p:nvSpPr>
        <p:spPr>
          <a:xfrm>
            <a:off x="539496" y="435125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endParaRPr lang="en-US" altLang="zh-CN" sz="2800" dirty="0"/>
          </a:p>
        </p:txBody>
      </p:sp>
      <p:sp>
        <p:nvSpPr>
          <p:cNvPr id="9" name="QC_6_BD.29_1#95e9ae3b7?sp=1&amp;vaa=1&amp;vcp=1&amp;pid=a4caed322&amp;color=0,0,0&amp;vtp=1&amp;vaab=1&amp;bbb=1"/>
          <p:cNvSpPr/>
          <p:nvPr/>
        </p:nvSpPr>
        <p:spPr>
          <a:xfrm>
            <a:off x="539496" y="4863635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zipper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1893.(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30_1#95e9ae3b7.bracket?vaa=1&amp;vcp=1&amp;pid=a4caed322&amp;color=0,0,0&amp;vpa=9&amp;vtp=1&amp;vaab=1"/>
          <p:cNvSpPr/>
          <p:nvPr/>
        </p:nvSpPr>
        <p:spPr>
          <a:xfrm>
            <a:off x="2446878" y="538433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6_BD.29_2#95e9ae3b7.choices?vaa=1&amp;vcp=1&amp;pid=a4caed322&amp;color=0,0,0&amp;vtp=1&amp;vaab=1&amp;bbb=1"/>
          <p:cNvSpPr/>
          <p:nvPr/>
        </p:nvSpPr>
        <p:spPr>
          <a:xfrm>
            <a:off x="539496" y="593456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79670e02f?sp=1&amp;vaa=1&amp;vcp=1&amp;pid=a4caed322&amp;color=0,0,0&amp;vtp=1&amp;vaab=1&amp;bt=1&amp;bbb=1&amp;hb=1"/>
          <p:cNvSpPr/>
          <p:nvPr/>
        </p:nvSpPr>
        <p:spPr>
          <a:xfrm>
            <a:off x="539496" y="554400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9670e02f.bracket?vaa=1&amp;vcp=1&amp;pid=a4caed322&amp;color=0,0,0&amp;vpa=10&amp;vtp=1&amp;vaab=1"/>
          <p:cNvSpPr/>
          <p:nvPr/>
        </p:nvSpPr>
        <p:spPr>
          <a:xfrm>
            <a:off x="5078634" y="161167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1_2#79670e02f.choices?vaa=1&amp;vcp=1&amp;pid=a4caed322&amp;color=0,0,0&amp;vtp=1&amp;vaab=1&amp;bbb=1"/>
          <p:cNvSpPr/>
          <p:nvPr/>
        </p:nvSpPr>
        <p:spPr>
          <a:xfrm>
            <a:off x="539496" y="21732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endParaRPr lang="en-US" altLang="zh-CN" sz="2800" dirty="0"/>
          </a:p>
        </p:txBody>
      </p:sp>
      <p:sp>
        <p:nvSpPr>
          <p:cNvPr id="5" name="QC_6_BD.33_1#8f131e733?sp=1&amp;vaa=1&amp;vcp=1&amp;pid=a4caed322&amp;color=0,0,0&amp;vtp=1&amp;vaab=1&amp;bbb=1"/>
          <p:cNvSpPr/>
          <p:nvPr/>
        </p:nvSpPr>
        <p:spPr>
          <a:xfrm>
            <a:off x="539496" y="2703684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8f131e733.bracket?vaa=1&amp;vcp=1&amp;pid=a4caed322&amp;color=0,0,0&amp;vpa=11&amp;vtp=1&amp;vaab=1"/>
          <p:cNvSpPr/>
          <p:nvPr/>
        </p:nvSpPr>
        <p:spPr>
          <a:xfrm>
            <a:off x="3272377" y="322755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3_2#8f131e733.choices?vaa=1&amp;vcp=1&amp;pid=a4caed322&amp;color=0,0,0&amp;vtp=1&amp;vaab=1&amp;bbb=1"/>
          <p:cNvSpPr/>
          <p:nvPr/>
        </p:nvSpPr>
        <p:spPr>
          <a:xfrm>
            <a:off x="539496" y="37925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endParaRPr lang="en-US" altLang="zh-CN" sz="2800" dirty="0"/>
          </a:p>
        </p:txBody>
      </p:sp>
      <p:sp>
        <p:nvSpPr>
          <p:cNvPr id="8" name="QC_6_BD.35_1#ea7ded557?sp=1&amp;vaa=1&amp;vcp=1&amp;pid=a4caed322&amp;color=0,0,0&amp;vtp=1&amp;vaab=1&amp;bbb=1&amp;hb=1"/>
          <p:cNvSpPr/>
          <p:nvPr/>
        </p:nvSpPr>
        <p:spPr>
          <a:xfrm>
            <a:off x="539496" y="4322934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36_1#ea7ded557.bracket?vaa=1&amp;vcp=1&amp;pid=a4caed322&amp;color=0,0,0&amp;vpa=12&amp;vtp=1&amp;vaab=1"/>
          <p:cNvSpPr/>
          <p:nvPr/>
        </p:nvSpPr>
        <p:spPr>
          <a:xfrm>
            <a:off x="3114644" y="538020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35_2#ea7ded557.choices?vaa=1&amp;vcp=1&amp;pid=a4caed322&amp;color=0,0,0&amp;vtp=1&amp;vaab=1&amp;bbb=1"/>
          <p:cNvSpPr/>
          <p:nvPr/>
        </p:nvSpPr>
        <p:spPr>
          <a:xfrm>
            <a:off x="539496" y="59324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f7658eafb?sp=1&amp;vaa=1&amp;vcp=1&amp;pid=a4caed322&amp;color=0,0,0&amp;vtp=1&amp;vaab=1&amp;bt=1&amp;bbb=1"/>
          <p:cNvSpPr/>
          <p:nvPr/>
        </p:nvSpPr>
        <p:spPr>
          <a:xfrm>
            <a:off x="539496" y="554400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whale?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181,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7658eafb.bracket?vaa=1&amp;vcp=1&amp;pid=a4caed322&amp;color=0,0,0&amp;vpa=13&amp;vtp=1&amp;vaab=1"/>
          <p:cNvSpPr/>
          <p:nvPr/>
        </p:nvSpPr>
        <p:spPr>
          <a:xfrm>
            <a:off x="7892700" y="107827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7_2#f7658eafb.choices?vaa=1&amp;vcp=1&amp;pid=a4caed322&amp;color=0,0,0&amp;vtp=1&amp;vaab=1&amp;bbb=1"/>
          <p:cNvSpPr/>
          <p:nvPr/>
        </p:nvSpPr>
        <p:spPr>
          <a:xfrm>
            <a:off x="539496" y="16398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</a:t>
            </a:r>
            <a:endParaRPr lang="en-US" altLang="zh-CN" sz="2800" dirty="0"/>
          </a:p>
        </p:txBody>
      </p:sp>
      <p:sp>
        <p:nvSpPr>
          <p:cNvPr id="5" name="QC_6_BD.39_1#abb2575f1?sp=1&amp;vaa=1&amp;vcp=1&amp;pid=a4caed322&amp;color=0,0,0&amp;vtp=1&amp;vaab=1&amp;bbb=1&amp;hb=1"/>
          <p:cNvSpPr/>
          <p:nvPr/>
        </p:nvSpPr>
        <p:spPr>
          <a:xfrm>
            <a:off x="539496" y="2170284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abb2575f1.bracket?vaa=1&amp;vcp=1&amp;pid=a4caed322&amp;color=0,0,0&amp;vpa=14&amp;vtp=1&amp;vaab=1"/>
          <p:cNvSpPr/>
          <p:nvPr/>
        </p:nvSpPr>
        <p:spPr>
          <a:xfrm>
            <a:off x="3039014" y="322755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9_2#abb2575f1.choices?vaa=1&amp;vcp=1&amp;pid=a4caed322&amp;color=0,0,0&amp;vtp=1&amp;vaab=1&amp;bbb=1"/>
          <p:cNvSpPr/>
          <p:nvPr/>
        </p:nvSpPr>
        <p:spPr>
          <a:xfrm>
            <a:off x="539496" y="37925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endParaRPr lang="en-US" altLang="zh-CN" sz="2800" dirty="0"/>
          </a:p>
        </p:txBody>
      </p:sp>
      <p:sp>
        <p:nvSpPr>
          <p:cNvPr id="8" name="QC_6_BD.41_1#e1181e7dc?sp=1&amp;vaa=1&amp;vcp=1&amp;pid=a4caed322&amp;color=0,0,0&amp;vtp=1&amp;vaab=1&amp;bbb=1&amp;hb=1"/>
          <p:cNvSpPr/>
          <p:nvPr/>
        </p:nvSpPr>
        <p:spPr>
          <a:xfrm>
            <a:off x="539496" y="4322934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（2024·江苏常州·中考改编）—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42_1#e1181e7dc.bracket?vaa=1&amp;vcp=1&amp;pid=a4caed322&amp;color=0,0,0&amp;vpa=15&amp;vtp=1&amp;vaab=1"/>
          <p:cNvSpPr/>
          <p:nvPr/>
        </p:nvSpPr>
        <p:spPr>
          <a:xfrm>
            <a:off x="8547639" y="538020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41_2#e1181e7dc.choices?vaa=1&amp;vcp=1&amp;pid=a4caed322&amp;color=0,0,0&amp;vtp=1&amp;vaab=1&amp;bbb=1"/>
          <p:cNvSpPr/>
          <p:nvPr/>
        </p:nvSpPr>
        <p:spPr>
          <a:xfrm>
            <a:off x="539496" y="59324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753b3949f?sp=1&amp;vaa=1&amp;vcp=1&amp;pid=a4caed322&amp;color=0,0,0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（2024·四川雅安·中考改编）—Mike,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53b3949f.bracket?vaa=1&amp;vcp=1&amp;pid=a4caed322&amp;color=0,0,0&amp;vpa=16&amp;vtp=1&amp;vaab=1"/>
          <p:cNvSpPr/>
          <p:nvPr/>
        </p:nvSpPr>
        <p:spPr>
          <a:xfrm>
            <a:off x="7941342" y="21719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3_2#753b3949f.choices?vaa=1&amp;vcp=1&amp;pid=a4caed322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5" name="QC_6_BD.45_1#7cc253aed?sp=1&amp;vaa=1&amp;vcp=1&amp;pid=a4caed322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6_1#7cc253aed.bracket?vaa=1&amp;vcp=1&amp;pid=a4caed322&amp;color=0,0,0&amp;vpa=17&amp;vtp=1&amp;vaab=1"/>
          <p:cNvSpPr/>
          <p:nvPr/>
        </p:nvSpPr>
        <p:spPr>
          <a:xfrm>
            <a:off x="8106442" y="4721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5_2#7cc253aed.choices?vaa=1&amp;vcp=1&amp;pid=a4caed322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7_1#713e8ed80?sp=1&amp;vaa=1&amp;vcp=1&amp;pid=a4caed322&amp;color=0,0,0&amp;mp=1&amp;vtp=1&amp;vaab=1&amp;bt=1&amp;bbb=1"/>
          <p:cNvSpPr/>
          <p:nvPr/>
        </p:nvSpPr>
        <p:spPr>
          <a:xfrm>
            <a:off x="539496" y="8962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socks?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13e8ed80.bracket?vaa=1&amp;vcp=1&amp;pid=a4caed322&amp;color=0,0,0&amp;mp=1&amp;vpa=18&amp;vtp=1&amp;vaab=1"/>
          <p:cNvSpPr/>
          <p:nvPr/>
        </p:nvSpPr>
        <p:spPr>
          <a:xfrm>
            <a:off x="4302665" y="15305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7_2#713e8ed80.choices?vaa=1&amp;vcp=1&amp;pid=a4caed322&amp;color=0,0,0&amp;vtp=1&amp;vaab=1&amp;bbb=1"/>
          <p:cNvSpPr/>
          <p:nvPr/>
        </p:nvSpPr>
        <p:spPr>
          <a:xfrm>
            <a:off x="539496" y="21632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endParaRPr lang="en-US" altLang="zh-CN" sz="2800" dirty="0"/>
          </a:p>
        </p:txBody>
      </p:sp>
      <p:sp>
        <p:nvSpPr>
          <p:cNvPr id="5" name="QC_6_BD.49_1#83ee36262?sp=1&amp;vaa=1&amp;vcp=1&amp;pid=a4caed322&amp;color=0,0,0&amp;vtp=1&amp;vaab=1&amp;bbb=1&amp;hb=1"/>
          <p:cNvSpPr/>
          <p:nvPr/>
        </p:nvSpPr>
        <p:spPr>
          <a:xfrm>
            <a:off x="539496" y="279276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（2024·江苏宿迁·中考改编）—Fanfan,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50_1#83ee36262.bracket?vaa=1&amp;vcp=1&amp;pid=a4caed322&amp;color=0,0,0&amp;vpa=19&amp;vtp=1&amp;vaab=1"/>
          <p:cNvSpPr/>
          <p:nvPr/>
        </p:nvSpPr>
        <p:spPr>
          <a:xfrm>
            <a:off x="1970628" y="47225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9_2#83ee36262.choices?vaa=1&amp;vcp=1&amp;pid=a4caed322&amp;color=0,0,0&amp;vtp=1&amp;vaab=1&amp;bbb=1"/>
          <p:cNvSpPr/>
          <p:nvPr/>
        </p:nvSpPr>
        <p:spPr>
          <a:xfrm>
            <a:off x="539496" y="535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030b84a9b?sp=1&amp;vaa=1&amp;vcp=1&amp;pid=a4caed322&amp;color=0,0,0&amp;vtp=1&amp;vaab=1&amp;bt=1&amp;bbb=1&amp;hb=1"/>
          <p:cNvSpPr/>
          <p:nvPr/>
        </p:nvSpPr>
        <p:spPr>
          <a:xfrm>
            <a:off x="539496" y="15374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（2024·黑龙江龙东地区·中考）—Li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3_1#030b84a9b.bracket?vaa=1&amp;vcp=1&amp;pid=a4caed322&amp;color=0,0,0&amp;vpa=20&amp;vtp=1&amp;vaab=1"/>
          <p:cNvSpPr/>
          <p:nvPr/>
        </p:nvSpPr>
        <p:spPr>
          <a:xfrm>
            <a:off x="5756117" y="28195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1_2#030b84a9b.choices?vaa=1&amp;vcp=1&amp;pid=a4caed322&amp;color=0,0,0&amp;vtp=1&amp;vaab=1&amp;bbb=1"/>
          <p:cNvSpPr/>
          <p:nvPr/>
        </p:nvSpPr>
        <p:spPr>
          <a:xfrm>
            <a:off x="539496" y="34579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7120" algn="l"/>
                <a:tab pos="7635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5" name="QC_6_AS.1_1#030b84a9b?vaa=1&amp;vcp=1&amp;pid=a4caed322&amp;color=0,0,0&amp;vtp=1&amp;vaab=1&amp;bbb=1&amp;hb=1"/>
          <p:cNvSpPr/>
          <p:nvPr/>
        </p:nvSpPr>
        <p:spPr>
          <a:xfrm>
            <a:off x="539496" y="40874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news为不可数名词，应用感叹句结构“What+形容词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+不可数名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+主谓!”。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d38cba6b5?sp=1&amp;vaa=1&amp;vcp=1&amp;pid=a4caed322&amp;color=0,0,0&amp;vtp=1&amp;vaab=1&amp;bt=1&amp;bbb=1&amp;hb=1"/>
          <p:cNvSpPr/>
          <p:nvPr/>
        </p:nvSpPr>
        <p:spPr>
          <a:xfrm>
            <a:off x="539496" y="15374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Mogao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Caves!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7_1#d38cba6b5.bracket?vaa=1&amp;vcp=1&amp;pid=a4caed322&amp;color=0,0,0&amp;vpa=21&amp;vtp=1&amp;vaab=1"/>
          <p:cNvSpPr/>
          <p:nvPr/>
        </p:nvSpPr>
        <p:spPr>
          <a:xfrm>
            <a:off x="5998115" y="28195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5_2#d38cba6b5.choices?vaa=1&amp;vcp=1&amp;pid=a4caed322&amp;color=0,0,0&amp;vtp=1&amp;vaab=1&amp;bbb=1"/>
          <p:cNvSpPr/>
          <p:nvPr/>
        </p:nvSpPr>
        <p:spPr>
          <a:xfrm>
            <a:off x="539496" y="34579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03320" algn="l"/>
                <a:tab pos="7305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AS.1_1#d38cba6b5?vaa=1&amp;vcp=1&amp;pid=a4caed322&amp;color=0,0,0&amp;vtp=1&amp;vaab=1&amp;bbb=1&amp;hb=1"/>
          <p:cNvSpPr/>
          <p:nvPr/>
        </p:nvSpPr>
        <p:spPr>
          <a:xfrm>
            <a:off x="539496" y="40874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experience在此处表示“经历”，是可数名词，用what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引导感叹句，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是以辅音音素开头的单词，用不定冠词a修饰。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9_1#9a0e02eb2?vaa=1&amp;vcp=1&amp;pid=a4caed322&amp;color=0,0,0&amp;vtp=1&amp;vaab=1&amp;bt=1&amp;bbb=1&amp;hb=1"/>
          <p:cNvSpPr/>
          <p:nvPr/>
        </p:nvSpPr>
        <p:spPr>
          <a:xfrm>
            <a:off x="539496" y="21916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1_1#9a0e02eb2.bracket?vaa=1&amp;vcp=1&amp;pid=a4caed322&amp;color=0,0,0&amp;vpa=22&amp;vtp=1&amp;vaab=1"/>
          <p:cNvSpPr/>
          <p:nvPr/>
        </p:nvSpPr>
        <p:spPr>
          <a:xfrm>
            <a:off x="5222525" y="28259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9_2#9a0e02eb2.choices?vaa=1&amp;vcp=1&amp;pid=a4caed322&amp;color=0,0,0&amp;vtp=1&amp;vaab=1&amp;bbb=1"/>
          <p:cNvSpPr/>
          <p:nvPr/>
        </p:nvSpPr>
        <p:spPr>
          <a:xfrm>
            <a:off x="539496" y="34586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03320" algn="l"/>
                <a:tab pos="7711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endParaRPr lang="en-US" altLang="zh-CN" sz="2800" dirty="0"/>
          </a:p>
        </p:txBody>
      </p:sp>
      <p:sp>
        <p:nvSpPr>
          <p:cNvPr id="5" name="QC_6_AS.1_1#9a0e02eb2?vaa=1&amp;vcp=1&amp;pid=a4caed322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中心词是形容词helpful，用how引导感叹句。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3_1#d7f73c910?sp=1&amp;vaa=1&amp;vcp=1&amp;pid=a4caed322&amp;color=0,0,0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（2024·四川遂宁·中考改编）—Hi,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guys!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7f73c910.bracket?vaa=1&amp;vcp=1&amp;pid=a4caed322&amp;color=0,0,0&amp;vpa=23&amp;vtp=1&amp;vaab=1"/>
          <p:cNvSpPr/>
          <p:nvPr/>
        </p:nvSpPr>
        <p:spPr>
          <a:xfrm>
            <a:off x="9954292" y="21742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3_2#d7f73c910.choices?vaa=1&amp;vcp=1&amp;pid=a4caed322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endParaRPr lang="en-US" altLang="zh-CN" sz="2800" dirty="0"/>
          </a:p>
        </p:txBody>
      </p:sp>
      <p:sp>
        <p:nvSpPr>
          <p:cNvPr id="5" name="QC_6_BD.65_1#9d913e7f7?sp=1&amp;vaa=1&amp;vcp=1&amp;pid=a4caed322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（2024·黑龙江绥化·中考）—It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6_1#9d913e7f7.bracket?vaa=1&amp;vcp=1&amp;pid=a4caed322&amp;color=0,0,0&amp;vpa=24&amp;vtp=1&amp;vaab=1"/>
          <p:cNvSpPr/>
          <p:nvPr/>
        </p:nvSpPr>
        <p:spPr>
          <a:xfrm>
            <a:off x="6434613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5_2#9d913e7f7.choices?vaa=1&amp;vcp=1&amp;pid=a4caed322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7_1#e077d1051?sp=1&amp;vaa=1&amp;vcp=1&amp;pid=a4caed322&amp;color=0,0,0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077d1051.bracket?vaa=1&amp;vcp=1&amp;pid=a4caed322&amp;color=0,0,0&amp;vpa=25&amp;vtp=1&amp;vaab=1"/>
          <p:cNvSpPr/>
          <p:nvPr/>
        </p:nvSpPr>
        <p:spPr>
          <a:xfrm>
            <a:off x="5552662" y="2171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7_2#e077d1051.choices?vaa=1&amp;vcp=1&amp;pid=a4caed322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69_1#fb3dc92df?sp=1&amp;vaa=1&amp;vcp=1&amp;pid=a4caed322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（2023·黑龙江龙东地区·中考）—It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Thursday.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70_1#fb3dc92df.bracket?vaa=1&amp;vcp=1&amp;pid=a4caed322&amp;color=0,0,0&amp;vpa=26&amp;vtp=1&amp;vaab=1"/>
          <p:cNvSpPr/>
          <p:nvPr/>
        </p:nvSpPr>
        <p:spPr>
          <a:xfrm>
            <a:off x="6950552" y="47218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9_2#fb3dc92df.choices?vaa=1&amp;vcp=1&amp;pid=a4caed322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26adf224?vcp=1&amp;pid=09410c314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891540"/>
            <a:ext cx="11073384" cy="507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1_1#49f7fb614?vaa=1&amp;vcp=1&amp;pid=a4caed322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（2023·吉林长春·中考改编）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73_1#49f7fb614.bracket?vaa=1&amp;vcp=1&amp;pid=a4caed322&amp;color=0,0,0&amp;vpa=27&amp;vtp=1&amp;vaab=1"/>
          <p:cNvSpPr/>
          <p:nvPr/>
        </p:nvSpPr>
        <p:spPr>
          <a:xfrm>
            <a:off x="7744364" y="25020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1_2#49f7fb614.choices?vaa=1&amp;vcp=1&amp;pid=a4caed322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78953" algn="l"/>
                <a:tab pos="73770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B.Spending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endParaRPr lang="en-US" altLang="zh-CN" sz="2800" dirty="0"/>
          </a:p>
        </p:txBody>
      </p:sp>
      <p:sp>
        <p:nvSpPr>
          <p:cNvPr id="5" name="QC_6_AS.1_1#49f7fb614?vaa=1&amp;vcp=1&amp;pid=a4caed322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根据题干和选项可知，本句是“祈使句+or+陈述句”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固定结构。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祈使句省略主语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you，直接以动词原形开头。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5_1#6bd5a3131?sp=1&amp;vaa=1&amp;vcp=1&amp;pid=a4caed322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（2023·辽宁丹东·中考改编）—Can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bd5a3131.bracket?vaa=1&amp;vcp=1&amp;pid=a4caed322&amp;color=0,0,0&amp;vpa=28&amp;vtp=1&amp;vaab=1"/>
          <p:cNvSpPr/>
          <p:nvPr/>
        </p:nvSpPr>
        <p:spPr>
          <a:xfrm>
            <a:off x="5586380" y="11414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5_2#6bd5a3131.choices?vaa=1&amp;vcp=1&amp;pid=a4caed322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may.</a:t>
            </a:r>
            <a:endParaRPr lang="en-US" altLang="zh-CN" sz="2800" dirty="0"/>
          </a:p>
        </p:txBody>
      </p:sp>
      <p:sp>
        <p:nvSpPr>
          <p:cNvPr id="5" name="QC_6_BD.77_1#8e911c6fa?vaa=1&amp;vcp=1&amp;pid=a4caed322&amp;color=0,0,0&amp;vtp=1&amp;vaab=1&amp;bbb=1&amp;hb=1"/>
          <p:cNvSpPr/>
          <p:nvPr/>
        </p:nvSpPr>
        <p:spPr>
          <a:xfrm>
            <a:off x="539496" y="231468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（2023·甘肃白银·中考改编）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8e911c6fa.bracket?vaa=1&amp;vcp=1&amp;pid=a4caed322&amp;color=0,0,0&amp;vpa=29&amp;vtp=1&amp;vaab=1"/>
          <p:cNvSpPr/>
          <p:nvPr/>
        </p:nvSpPr>
        <p:spPr>
          <a:xfrm>
            <a:off x="1476915" y="290174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77_2#8e911c6fa.choices?vaa=1&amp;vcp=1&amp;pid=a4caed322&amp;color=0,0,0&amp;vtp=1&amp;vaab=1&amp;bbb=1"/>
          <p:cNvSpPr/>
          <p:nvPr/>
        </p:nvSpPr>
        <p:spPr>
          <a:xfrm>
            <a:off x="539496" y="35018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B.Keeping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endParaRPr lang="en-US" altLang="zh-CN" sz="2800" dirty="0"/>
          </a:p>
        </p:txBody>
      </p:sp>
      <p:sp>
        <p:nvSpPr>
          <p:cNvPr id="8" name="QC_6_BD.79_1#ff731b7af?sp=1&amp;vaa=1&amp;vcp=1&amp;pid=a4caed322&amp;color=0,0,0&amp;vtp=1&amp;vaab=1&amp;bbb=1&amp;hb=1"/>
          <p:cNvSpPr/>
          <p:nvPr/>
        </p:nvSpPr>
        <p:spPr>
          <a:xfrm>
            <a:off x="539496" y="4082842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（2023·黑龙江绥化·中考）—Attention,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0_1#ff731b7af.bracket?vaa=1&amp;vcp=1&amp;pid=a4caed322&amp;color=0,0,0&amp;vpa=30&amp;vtp=1&amp;vaab=1"/>
          <p:cNvSpPr/>
          <p:nvPr/>
        </p:nvSpPr>
        <p:spPr>
          <a:xfrm>
            <a:off x="3719608" y="52668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79_2#ff731b7af.choices?vaa=1&amp;vcp=1&amp;pid=a4caed322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1_1#bcb7fa421?vaa=1&amp;vcp=1&amp;pid=a4caed322&amp;color=0,0,0&amp;vtp=1&amp;vaab=1&amp;bt=1&amp;bbb=1&amp;hb=1"/>
          <p:cNvSpPr/>
          <p:nvPr/>
        </p:nvSpPr>
        <p:spPr>
          <a:xfrm>
            <a:off x="539496" y="21875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（2022·黑龙江绥化·中考）Jean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83_1#bcb7fa421.bracket?vaa=1&amp;vcp=1&amp;pid=a4caed322&amp;color=0,0,0&amp;vpa=31&amp;vtp=1&amp;vaab=1"/>
          <p:cNvSpPr/>
          <p:nvPr/>
        </p:nvSpPr>
        <p:spPr>
          <a:xfrm>
            <a:off x="5253640" y="28219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81_2#bcb7fa421.choices?vaa=1&amp;vcp=1&amp;pid=a4caed322&amp;color=0,0,0&amp;vtp=1&amp;vaab=1&amp;bbb=1"/>
          <p:cNvSpPr/>
          <p:nvPr/>
        </p:nvSpPr>
        <p:spPr>
          <a:xfrm>
            <a:off x="539496" y="346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68420" algn="l"/>
                <a:tab pos="73177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Jean</a:t>
            </a:r>
            <a:endParaRPr lang="en-US" altLang="zh-CN" sz="2800" dirty="0"/>
          </a:p>
        </p:txBody>
      </p:sp>
      <p:sp>
        <p:nvSpPr>
          <p:cNvPr id="5" name="QC_6_AS.1_1#bcb7fa421?vaa=1&amp;vcp=1&amp;pid=a4caed322&amp;color=0,0,0&amp;vtp=1&amp;vaab=1&amp;bbb=1"/>
          <p:cNvSpPr/>
          <p:nvPr/>
        </p:nvSpPr>
        <p:spPr>
          <a:xfrm>
            <a:off x="539496" y="4084415"/>
            <a:ext cx="11574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句中含有否定意义的词nothing，所以反意疑问部分用肯定形式。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1d65f7e4.fixed?vcp=1&amp;pid=d1351fd1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句子的种类</a:t>
            </a:r>
            <a:endParaRPr lang="en-US" altLang="zh-CN" sz="4000" dirty="0"/>
          </a:p>
        </p:txBody>
      </p:sp>
      <p:sp>
        <p:nvSpPr>
          <p:cNvPr id="3" name="C_4_BD#b1d65f7e4.fixed?vcp=1&amp;pid=d1351fd1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81ec619?sp=1&amp;vcp=1&amp;pid=b1d65f7e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一、陈述句</a:t>
            </a:r>
            <a:endParaRPr lang="en-US" altLang="zh-CN" sz="3200" dirty="0"/>
          </a:p>
        </p:txBody>
      </p:sp>
      <p:graphicFrame>
        <p:nvGraphicFramePr>
          <p:cNvPr id="8" name="P_6_BD#33790340a?colgroup=3,13,12&amp;vcp=1&amp;pid=9c81ec61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967198"/>
              </p:ext>
            </p:extLst>
          </p:nvPr>
        </p:nvGraphicFramePr>
        <p:xfrm>
          <a:off x="539496" y="1324401"/>
          <a:ext cx="11091672" cy="4486087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5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肯定句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不及物动词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running.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bought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连系动词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间接宾语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Jack,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及物动词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宾语补足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maths.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6_BD#33790340a?colgroup=3,13,12&amp;vcp=1&amp;pid=9c81ec61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954526"/>
              </p:ext>
            </p:extLst>
          </p:nvPr>
        </p:nvGraphicFramePr>
        <p:xfrm>
          <a:off x="539496" y="2103787"/>
          <a:ext cx="11091672" cy="3355023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546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如果谓语动词中含有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情态动词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则在这些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词后面直接加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构成否定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可缩写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meeting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790340a?colgroup=3,13,12&amp;vcp=1&amp;pid=9c81ec619&amp;color=0,0,0&amp;vtp=1&amp;vaab=1&amp;bt=1&amp;bbb=1">
            <a:extLst>
              <a:ext uri="{FF2B5EF4-FFF2-40B4-BE49-F238E27FC236}">
                <a16:creationId xmlns:a16="http://schemas.microsoft.com/office/drawing/2014/main" id="{A0BBF1F0-291F-893D-1EC2-3D6309416844}"/>
              </a:ext>
            </a:extLst>
          </p:cNvPr>
          <p:cNvSpPr txBox="1"/>
          <p:nvPr/>
        </p:nvSpPr>
        <p:spPr>
          <a:xfrm>
            <a:off x="10913023" y="13953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6_BD#33790340a?colgroup=3,13,12&amp;vcp=1&amp;pid=9c81ec61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60073"/>
              </p:ext>
            </p:extLst>
          </p:nvPr>
        </p:nvGraphicFramePr>
        <p:xfrm>
          <a:off x="539496" y="1828736"/>
          <a:ext cx="11091672" cy="3905124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否定句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如果谓语动词只由行为动词构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则在行为动词原形前加上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/doesn’t/didn’t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构成否定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TV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doesn’t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didn’t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rain.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790340a?colgroup=3,13,12&amp;vcp=1&amp;pid=9c81ec619&amp;color=0,0,0&amp;mp=1&amp;vtp=1&amp;vaab=1&amp;bt=1&amp;bbb=1">
            <a:extLst>
              <a:ext uri="{FF2B5EF4-FFF2-40B4-BE49-F238E27FC236}">
                <a16:creationId xmlns:a16="http://schemas.microsoft.com/office/drawing/2014/main" id="{81564054-7BD7-F378-6F05-8149E153C40B}"/>
              </a:ext>
            </a:extLst>
          </p:cNvPr>
          <p:cNvSpPr txBox="1"/>
          <p:nvPr/>
        </p:nvSpPr>
        <p:spPr>
          <a:xfrm>
            <a:off x="10913023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3220</Words>
  <Application>Microsoft Office PowerPoint</Application>
  <PresentationFormat>宽屏</PresentationFormat>
  <Paragraphs>663</Paragraphs>
  <Slides>52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9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2024-11-19T11:47:57Z</dcterms:created>
  <dcterms:modified xsi:type="dcterms:W3CDTF">2025-07-25T08:38:50Z</dcterms:modified>
  <cp:category/>
  <cp:contentStatus/>
</cp:coreProperties>
</file>