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305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4" r:id="rId38"/>
    <p:sldId id="295" r:id="rId39"/>
    <p:sldId id="296" r:id="rId40"/>
    <p:sldId id="297" r:id="rId41"/>
    <p:sldId id="306" r:id="rId42"/>
    <p:sldId id="298" r:id="rId43"/>
    <p:sldId id="299" r:id="rId44"/>
    <p:sldId id="300" r:id="rId45"/>
    <p:sldId id="301" r:id="rId46"/>
    <p:sldId id="302" r:id="rId47"/>
  </p:sldIdLst>
  <p:sldSz cx="12192000" cy="6858000"/>
  <p:notesSz cx="6858000" cy="12192000"/>
  <p:custDataLst>
    <p:tags r:id="rId4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7ca127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0B56F54-C897-4437-A716-29AC19F84E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7ca127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413BA16-3071-4979-9D79-F7513F167F2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7ff3330000905b2c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466D61-322A-0994-ACB6-10B0AF212D0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025C82F-FA6F-4D0B-8A87-D372D93F2976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29D729E-3013-40D6-A231-B8AAE58960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EC3DDB3-C2DD-4806-A36B-95C47B0D8B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F2FFE23-ABF8-68BE-262A-CEA4474BBCD3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676bcddd?sp=1&amp;vcp=1&amp;pid=551b61bee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（3）中低纬度的临海地带是世界上人口稠密的地区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，如亚洲东部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和南部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、欧洲西部、北美洲和南美洲的东部等。在这些地方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，自然界为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人类的生产生活提供了较为优越的发展环境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。干旱的荒漠、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寒冷的极地、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空气稀薄的高山高原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、原始的热带雨林，由于自然环境条件的限制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不适宜大量人口长期居住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676bcddd?sp=1&amp;vcp=1&amp;pid=551b61bee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（4）世界人口问题。人口增长过快带来的问题：生态方面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，森林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、草原退化、水土流失、土地荒漠化等；社会经济方面，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粮食不足、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医疗卫生和教育条件差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、就业困难、住房拥挤、交通堵塞等；资源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境方面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，资源短缺、植被和耕地减少、环境污染严重等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。人口增长过慢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带来的问题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：劳动力短缺、国防兵源不足、人口老龄化等。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676bcddd?sp=1&amp;vcp=1&amp;pid=551b61bee&amp;color=0,0,0&amp;vtp=1&amp;vaab=1&amp;bt=1&amp;bbb=1"/>
          <p:cNvSpPr/>
          <p:nvPr/>
        </p:nvSpPr>
        <p:spPr>
          <a:xfrm>
            <a:off x="539496" y="69223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世界的人种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（1）根据人类体质方面的特征，世界上的居民可分为黄色人种、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白色人种和黑色人种。除了上述三大人种，因人种间的通婚，还形成了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混血人种。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（2）人种的分布</a:t>
            </a:r>
            <a:endParaRPr lang="en-US" altLang="zh-CN" sz="2800" dirty="0"/>
          </a:p>
        </p:txBody>
      </p:sp>
      <p:pic>
        <p:nvPicPr>
          <p:cNvPr id="5" name="P_5_BD#c676bcddd?vcp=1&amp;pid=551b61b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9271" y="2921122"/>
            <a:ext cx="4794680" cy="324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f677110f?sp=1&amp;vcp=1&amp;pid=28516ac01&amp;color=197,144,191&amp;vtp=1&amp;vaab=1&amp;bt=1&amp;bbb=1"/>
          <p:cNvSpPr/>
          <p:nvPr/>
        </p:nvSpPr>
        <p:spPr>
          <a:xfrm>
            <a:off x="539496" y="407328"/>
            <a:ext cx="11109960" cy="6500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五、世界的语言与宗教</a:t>
            </a:r>
            <a:endParaRPr lang="en-US" altLang="zh-CN" sz="3200" dirty="0"/>
          </a:p>
        </p:txBody>
      </p:sp>
      <p:sp>
        <p:nvSpPr>
          <p:cNvPr id="3" name="P_5_BD#3ca7dbae7?sp=1&amp;vcp=1&amp;pid=1f677110f&amp;color=0,0,0&amp;vtp=1&amp;vaab=1&amp;bbb=1"/>
          <p:cNvSpPr/>
          <p:nvPr/>
        </p:nvSpPr>
        <p:spPr>
          <a:xfrm>
            <a:off x="539496" y="985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世界的语言</a:t>
            </a:r>
            <a:endParaRPr lang="en-US" altLang="zh-CN" sz="2800" dirty="0"/>
          </a:p>
        </p:txBody>
      </p:sp>
      <p:pic>
        <p:nvPicPr>
          <p:cNvPr id="4" name="P_5_BD#3ca7dbae7?vcp=1&amp;pid=1f677110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2464" y="1527523"/>
            <a:ext cx="4773168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5_BD#3ca7dbae7?vcp=1&amp;pid=1f677110f&amp;color=0,0,0&amp;vtp=1&amp;vaab=1&amp;bbb=1&amp;hb=1"/>
          <p:cNvSpPr/>
          <p:nvPr/>
        </p:nvSpPr>
        <p:spPr>
          <a:xfrm>
            <a:off x="539496" y="5038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联合国的工作语言：汉语、英语、法语、俄语、西班牙语、阿拉伯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语。汉语是世界上使用人数最多的语言；英语是世界上流传最广的语言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ca7dbae7?sp=1&amp;vcp=1&amp;pid=1f677110f&amp;color=0,0,0&amp;vtp=1&amp;vaab=1&amp;bt=1&amp;bbb=1"/>
          <p:cNvSpPr/>
          <p:nvPr/>
        </p:nvSpPr>
        <p:spPr>
          <a:xfrm>
            <a:off x="539496" y="8523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世界三大宗教</a:t>
            </a:r>
            <a:endParaRPr lang="en-US" altLang="zh-CN" sz="2800" dirty="0"/>
          </a:p>
        </p:txBody>
      </p:sp>
      <p:pic>
        <p:nvPicPr>
          <p:cNvPr id="3" name="P_5_BD#3ca7dbae7?vcp=1&amp;pid=1f677110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3320" y="1534001"/>
            <a:ext cx="4791456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3ca7dbae7?vcp=1&amp;pid=1f677110f&amp;color=0,0,0&amp;vtp=1&amp;vaab=1&amp;bbb=1&amp;hb=1"/>
          <p:cNvSpPr/>
          <p:nvPr/>
        </p:nvSpPr>
        <p:spPr>
          <a:xfrm>
            <a:off x="539496" y="47852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世界三大宗教包括基督教（世界上信徒最多和流传最广的宗教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伊斯兰教、佛教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7158be16?sp=1&amp;vcp=1&amp;pid=28516ac0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六、世界的聚落</a:t>
            </a:r>
            <a:endParaRPr lang="en-US" altLang="zh-CN" sz="3200" dirty="0"/>
          </a:p>
        </p:txBody>
      </p:sp>
      <p:sp>
        <p:nvSpPr>
          <p:cNvPr id="3" name="P_5_BD#16a753d3c?sp=1&amp;vcp=1&amp;pid=97158be16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聚落的主要形式包括城市和乡村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。城市：规模大，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建筑以高楼为主，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居民主要从事非农业产业活动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，人口密集，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汇集了大量的社会经济活动。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乡村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：规模较小，居民的居住地相对分散，房屋一般都不是很高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，居民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主要从事农业产业活动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6a753d3c?sp=1&amp;vcp=1&amp;pid=97158be16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聚落形态与自然环境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：聚落规模较大，多呈团块状。山地、丘陵地区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：聚落主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要位于山谷地带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，呈条带状分布。河湖附近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：聚落多沿河流两岸和湖泊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周围分布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，呈条带状或环状分布。沙漠地区：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聚落主要分布在绿洲上，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呈点状或条带状分布。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世界文化遗产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我国的世界文化遗产有福建土楼、云南丽江古城、山西平遥古城、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皖南古村落等。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492603b9?sp=1&amp;vcp=1&amp;pid=28516ac0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七、世界的气候</a:t>
            </a:r>
            <a:endParaRPr lang="en-US" altLang="zh-CN" sz="3200" dirty="0"/>
          </a:p>
        </p:txBody>
      </p:sp>
      <p:sp>
        <p:nvSpPr>
          <p:cNvPr id="3" name="P_5_BD#ecd1ac86f?sp=1&amp;vcp=1&amp;pid=3492603b9&amp;color=0,0,0&amp;vtp=1&amp;vaab=1&amp;bb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天气和气候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（1）天气是指某个地方距离地表较近的大气层在短时段内的具体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状态。突出特点是时间短、多变。如晴、雨、气温高、风力大等。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（2）气候是指一个地方多年的天气平均状况。特点是时间长、具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有相对的稳定性。如四季如春、冬冷夏凉等。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cd1ac86f?sp=1&amp;vcp=1&amp;pid=3492603b9&amp;color=0,0,0&amp;vtp=1&amp;vaab=1&amp;bt=1&amp;bbb=1"/>
          <p:cNvSpPr/>
          <p:nvPr/>
        </p:nvSpPr>
        <p:spPr>
          <a:xfrm>
            <a:off x="539496" y="14150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（3）常用的天气符号</a:t>
            </a:r>
            <a:endParaRPr lang="en-US" altLang="zh-CN" sz="2800" dirty="0"/>
          </a:p>
        </p:txBody>
      </p:sp>
      <p:pic>
        <p:nvPicPr>
          <p:cNvPr id="3" name="P_5_BD#ecd1ac86f?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5899" y="2101215"/>
            <a:ext cx="6284243" cy="406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cd1ac86f?sp=1&amp;vcp=1&amp;pid=3492603b9&amp;color=0,0,0&amp;vtp=1&amp;vaab=1&amp;bt=1&amp;bbb=1"/>
          <p:cNvSpPr/>
          <p:nvPr/>
        </p:nvSpPr>
        <p:spPr>
          <a:xfrm>
            <a:off x="539496" y="13670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气温和降水</a:t>
            </a:r>
            <a:endParaRPr lang="en-US" altLang="zh-CN" sz="2800" dirty="0"/>
          </a:p>
        </p:txBody>
      </p:sp>
      <p:pic>
        <p:nvPicPr>
          <p:cNvPr id="3" name="P_5_BD#ecd1ac86f?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3589" y="1971903"/>
            <a:ext cx="6150042" cy="409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7ca127de.fixed?vcp=1&amp;pid=1de1e3db7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27ca127de.fixed?vcp=1&amp;pid=1de1e3db7&amp;color=86,186,157&amp;vtp=1&amp;vaab=1&amp;bbb=1"/>
          <p:cNvSpPr/>
          <p:nvPr/>
        </p:nvSpPr>
        <p:spPr>
          <a:xfrm>
            <a:off x="265176" y="26974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27ca127de.fixed?vcp=1&amp;pid=1de1e3db7&amp;color=0,0,0&amp;vtp=1&amp;vaab=1&amp;bbb=1"/>
          <p:cNvSpPr/>
          <p:nvPr/>
        </p:nvSpPr>
        <p:spPr>
          <a:xfrm>
            <a:off x="265176" y="39959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要点速记</a:t>
            </a:r>
            <a:r>
              <a:rPr lang="en-US" altLang="zh-CN" sz="4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cd1ac86f?htil=3&amp;vcp=1&amp;pid=3492603b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691560"/>
            <a:ext cx="4873752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5_BD#ecd1ac86f?htil=3&amp;sp=1&amp;vcp=1&amp;pid=3492603b9&amp;color=0,0,0&amp;vtp=1&amp;vaab=1&amp;bt=1&amp;bbb=1&amp;hb=1&amp;hs=1"/>
          <p:cNvSpPr/>
          <p:nvPr/>
        </p:nvSpPr>
        <p:spPr>
          <a:xfrm>
            <a:off x="539496" y="554400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（1）气温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。世界年平均气温的分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布规律：气温大致从低纬度向高纬度逐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渐降低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；同纬度地区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，陆地和海洋气温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；在山地和丘陵地区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，气温随海拔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的升高而降低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。一天之中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，最高气温出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现在午后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2时（即14时）左右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，最低气</a:t>
            </a:r>
            <a:endParaRPr lang="en-US" altLang="zh-CN" sz="2800" dirty="0"/>
          </a:p>
        </p:txBody>
      </p:sp>
      <p:sp>
        <p:nvSpPr>
          <p:cNvPr id="4" name="P_5_BD#ecd1ac86f?htil=3&amp;sp=1&amp;vcp=1&amp;pid=3492603b9&amp;color=0,0,0&amp;vtp=1&amp;vaab=1&amp;bt=1&amp;bbb=1&amp;hb=1&amp;hs=1"/>
          <p:cNvSpPr/>
          <p:nvPr/>
        </p:nvSpPr>
        <p:spPr>
          <a:xfrm>
            <a:off x="539995" y="4505116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温出现在日出前后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。一年之中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，北半球陆地最高气温出现在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气温出现在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1月；海洋最高气温出现在8月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，最低气温出现在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。南半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球情况刚好相反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cd1ac86f?sp=1&amp;vcp=1&amp;pid=3492603b9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（2）降水。世界年降水量的分布规律：赤道附近地区降水多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极地区降水少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；南、北回归线附近，大陆东岸降水多，西岸降水少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纬度地带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，沿海地区降水多，内陆地区降水少。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cd1ac86f?sp=1&amp;vcp=1&amp;pid=3492603b9&amp;color=0,0,0&amp;vtp=1&amp;vaab=1&amp;bt=1&amp;bbb=1"/>
          <p:cNvSpPr/>
          <p:nvPr/>
        </p:nvSpPr>
        <p:spPr>
          <a:xfrm>
            <a:off x="539496" y="121335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影响气候的主要因素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影响气候的主要因素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：纬度位置、海陆分布、地形地势、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人类活动等。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（1）纬度位置：纬度低的地方，获得的太阳光热较多；纬度高的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地方，获得的太阳光热较少。</a:t>
            </a:r>
            <a:endParaRPr lang="en-US" altLang="zh-CN" sz="2800" spc="-100" dirty="0"/>
          </a:p>
        </p:txBody>
      </p:sp>
      <p:pic>
        <p:nvPicPr>
          <p:cNvPr id="4" name="P_5_BD#ecd1ac86f?htil=4&amp;vcp=1&amp;pid=3492603b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0" y="3838702"/>
            <a:ext cx="4773168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5_BD#ecd1ac86f?htil=4&amp;sp=1&amp;vcp=1&amp;pid=3492603b9&amp;color=0,0,0&amp;vtp=1&amp;vaab=1&amp;bbb=1&amp;hb=1"/>
          <p:cNvSpPr/>
          <p:nvPr/>
        </p:nvSpPr>
        <p:spPr>
          <a:xfrm>
            <a:off x="539496" y="3784790"/>
            <a:ext cx="61996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（2）海陆分布：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纬度相同的地方，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夏季陆地气温高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，海洋气温低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；冬季则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ecd1ac86f?sp=1&amp;vcp=1&amp;pid=3492603b9&amp;color=0,0,0&amp;mp=1&amp;vtp=1&amp;vaab=1&amp;bt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（3）地形地势：气温随着地势的增高而降低。一般情况下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，海拔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每增高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100米，气温约下降0.6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。山地迎风坡降水多，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背风坡降水少。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（4）人类活动：人类活动对气候状况的影响较大，如通过改变地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面状况，影响局部地区的气候等。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ecd1ac86f?sp=1&amp;vcp=1&amp;pid=3492603b9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602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cd1ac86f?sp=1&amp;vcp=1&amp;pid=3492603b9&amp;color=0,0,0&amp;mp=1&amp;vtp=1&amp;vaab=1&amp;bt=1&amp;bbb=1"/>
          <p:cNvSpPr/>
          <p:nvPr/>
        </p:nvSpPr>
        <p:spPr>
          <a:xfrm>
            <a:off x="539496" y="7269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世界主要气候类型</a:t>
            </a:r>
            <a:endParaRPr lang="en-US" altLang="zh-CN" sz="2800" dirty="0"/>
          </a:p>
        </p:txBody>
      </p:sp>
      <p:pic>
        <p:nvPicPr>
          <p:cNvPr id="3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1408557"/>
            <a:ext cx="3163824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76" y="1728597"/>
            <a:ext cx="1490472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0760" y="1728597"/>
            <a:ext cx="1490472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1856" y="1737741"/>
            <a:ext cx="1536192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9528" y="1728597"/>
            <a:ext cx="1499616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4042029"/>
            <a:ext cx="1956816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4640" y="3968877"/>
            <a:ext cx="181051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3752" y="3968877"/>
            <a:ext cx="149047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2824" y="3968877"/>
            <a:ext cx="149047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1040" y="3968877"/>
            <a:ext cx="149047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3" name="P_5_BD#ecd1ac86f?htil=1&amp;vcp=1&amp;pid=3492603b9&amp;color=0,0,0&amp;tib=255,255,255&amp;vtp=1&amp;vaab=1" descr="preencoded.png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40112" y="3968877"/>
            <a:ext cx="149047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f03a16dd?sp=1&amp;vcp=1&amp;pid=28516ac0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八、世界的发展差异</a:t>
            </a:r>
            <a:endParaRPr lang="en-US" altLang="zh-CN" sz="3200" dirty="0"/>
          </a:p>
        </p:txBody>
      </p:sp>
      <p:sp>
        <p:nvSpPr>
          <p:cNvPr id="3" name="P_5_BD#6c6c937d6?sp=1&amp;vcp=1&amp;pid=8f03a16dd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发展中国家与发达国家</a:t>
            </a:r>
            <a:endParaRPr lang="en-US" altLang="zh-CN" sz="2800" dirty="0"/>
          </a:p>
        </p:txBody>
      </p:sp>
      <p:graphicFrame>
        <p:nvGraphicFramePr>
          <p:cNvPr id="28" name="P_5_BD#6c6c937d6?colgroup=3,12,12&amp;vcp=1&amp;pid=8f03a16dd&amp;color=0,0,0&amp;vtp=1&amp;vaab=1&amp;bbb=1&amp;hb=1"/>
          <p:cNvGraphicFramePr>
            <a:graphicFrameLocks noGrp="1"/>
          </p:cNvGraphicFramePr>
          <p:nvPr/>
        </p:nvGraphicFramePr>
        <p:xfrm>
          <a:off x="539496" y="1961941"/>
          <a:ext cx="11082528" cy="390322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发展中国家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划分依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经济发展水平的高低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约占世界人口的4/5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约占世界人口的1/5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主要分布在南半球和北半球的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（以亚洲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非洲和拉丁美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洲的国家为主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主要分布在北半球的北部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北美洲）和大洋洲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5_BD#6c6c937d6?colgroup=3,12,12&amp;vcp=1&amp;pid=8f03a16dd&amp;color=0,0,0&amp;vtp=1&amp;vaab=1&amp;bt=1&amp;bbb=1&amp;hb=1"/>
          <p:cNvGraphicFramePr>
            <a:graphicFrameLocks noGrp="1"/>
          </p:cNvGraphicFramePr>
          <p:nvPr/>
        </p:nvGraphicFramePr>
        <p:xfrm>
          <a:off x="539496" y="815789"/>
          <a:ext cx="11082528" cy="5238435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18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发展中国家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3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（世界上最大的发展中国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加拿大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意大利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澳大利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新西兰等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18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产业结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以第一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二产业为主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以第三产业为主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3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工业发展迅速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以出口初级产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品为主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从中获得的利润较低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科技水平高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加工制造业发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进口原料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大量出口高附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加值的工业制成品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9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大多为半机械化或手工生产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以大规模机械化生产为主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5_BD#6c6c937d6?colgroup=3,12,12&amp;vcp=1&amp;pid=8f03a16dd&amp;color=0,0,0&amp;vtp=1&amp;vaab=1&amp;bt=1&amp;bbb=1"/>
          <p:cNvSpPr txBox="1"/>
          <p:nvPr/>
        </p:nvSpPr>
        <p:spPr>
          <a:xfrm>
            <a:off x="10903879" y="2346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6c6c937d6?colgroup=3,12,12&amp;vcp=1&amp;pid=8f03a16dd&amp;color=0,0,0&amp;vtp=1&amp;vaab=1&amp;bt=1&amp;bbb=1&amp;hb=1"/>
          <p:cNvGraphicFramePr>
            <a:graphicFrameLocks noGrp="1"/>
          </p:cNvGraphicFramePr>
          <p:nvPr/>
        </p:nvGraphicFramePr>
        <p:xfrm>
          <a:off x="539496" y="2978000"/>
          <a:ext cx="11082528" cy="158610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发展中国家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服务业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房地产等发展迅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市场充满活力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现代服务业发达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市场繁荣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5_BD#6c6c937d6?colgroup=3,12,12&amp;vcp=1&amp;pid=8f03a16dd&amp;color=0,0,0&amp;vtp=1&amp;vaab=1&amp;bt=1&amp;bbb=1&amp;hb=1"/>
          <p:cNvSpPr txBox="1"/>
          <p:nvPr/>
        </p:nvSpPr>
        <p:spPr>
          <a:xfrm>
            <a:off x="9082024" y="227891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c6c937d6?sp=1&amp;vcp=1&amp;pid=8f03a16dd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国际经济合作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（1）经济全球化。随着知识经济和信息时代的来临，经济全球化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成为当今世界经济发展的重要特征。在经济全球化的浪潮中，资源、技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术、人才、信息等逐渐成为全球共享的财富，各国各地区的经济联系越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来越紧密，产品生产的分工和协作越来越显著，也使各国之间的竞争更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加激烈。因此，需要在合作交往中建立必要的国际规划和经济秩序。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（2）重要的国际组织：联合国（UN）、世界贸易组织（WTO）、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国际货币基金组织（IMF）、欧洲联盟（EU）等。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faec1422?sp=1&amp;vcp=1&amp;pid=28516ac01&amp;color=197,144,191&amp;vtp=1&amp;vaab=1&amp;bt=1&amp;bbb=1"/>
          <p:cNvSpPr/>
          <p:nvPr/>
        </p:nvSpPr>
        <p:spPr>
          <a:xfrm>
            <a:off x="539496" y="554400"/>
            <a:ext cx="11109960" cy="5732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九、认识大洲</a:t>
            </a:r>
            <a:endParaRPr lang="en-US" altLang="zh-CN" sz="3200" dirty="0"/>
          </a:p>
        </p:txBody>
      </p:sp>
      <p:graphicFrame>
        <p:nvGraphicFramePr>
          <p:cNvPr id="31" name="P_5_BD#432305a1d?colgroup=2,8,6,4,6&amp;vcp=1&amp;pid=afaec1422&amp;color=0,0,0&amp;vtp=1&amp;vaab=1&amp;bbb=1&amp;hb=1"/>
          <p:cNvGraphicFramePr>
            <a:graphicFrameLocks noGrp="1"/>
          </p:cNvGraphicFramePr>
          <p:nvPr/>
        </p:nvGraphicFramePr>
        <p:xfrm>
          <a:off x="539496" y="1255632"/>
          <a:ext cx="11055096" cy="4267200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34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968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大部分位于北半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东半球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少部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分位于南半球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极圈穿过亚洲北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赤道穿过亚洲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地跨寒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热三带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南临印度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北临北冰洋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均海拔高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面起伏大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低悬殊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气候复杂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多样;大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陆性特征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显著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风气候显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河流大多发源于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顺地势呈辐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射状向四周奔流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入海;河流流程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内流流域面积广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8516ac01?sp=1&amp;vcp=1&amp;pid=27ca127de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世界地理</a:t>
            </a:r>
            <a:endParaRPr lang="en-US" altLang="zh-CN" sz="3200" dirty="0"/>
          </a:p>
        </p:txBody>
      </p:sp>
      <p:sp>
        <p:nvSpPr>
          <p:cNvPr id="3" name="C_4_BD#c0bb67888?sp=1&amp;vcp=1&amp;pid=28516ac01&amp;color=197,144,191&amp;vtp=1&amp;vaab=1&amp;bbb=1"/>
          <p:cNvSpPr/>
          <p:nvPr/>
        </p:nvSpPr>
        <p:spPr>
          <a:xfrm>
            <a:off x="539496" y="126585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一、世界的海陆分布</a:t>
            </a:r>
            <a:endParaRPr lang="en-US" altLang="zh-CN" sz="3200" dirty="0"/>
          </a:p>
        </p:txBody>
      </p:sp>
      <p:sp>
        <p:nvSpPr>
          <p:cNvPr id="4" name="P_5_BD#cb263a2a0?sp=1&amp;vcp=1&amp;pid=c0bb67888&amp;color=0,0,0&amp;vtp=1&amp;vaab=1&amp;bbb=1&amp;hb=1"/>
          <p:cNvSpPr/>
          <p:nvPr/>
        </p:nvSpPr>
        <p:spPr>
          <a:xfrm>
            <a:off x="539496" y="19759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海洋与陆地：海洋占70.8%，陆地占29.2%（“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七分海洋，三分陆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地”）。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七大洲和四大洋</a:t>
            </a:r>
            <a:endParaRPr lang="en-US" altLang="zh-CN" sz="2800" dirty="0"/>
          </a:p>
        </p:txBody>
      </p:sp>
      <p:pic>
        <p:nvPicPr>
          <p:cNvPr id="6" name="P_5_BD#cb263a2a0?vcp=1&amp;pid=c0bb6788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2484" y="3010523"/>
            <a:ext cx="7095460" cy="312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5_BD#432305a1d?colgroup=2,8,6,4,6&amp;vcp=1&amp;pid=afaec1422&amp;color=0,0,0&amp;vtp=1&amp;vaab=1&amp;bt=1&amp;bbb=1&amp;hb=1"/>
          <p:cNvGraphicFramePr>
            <a:graphicFrameLocks noGrp="1"/>
          </p:cNvGraphicFramePr>
          <p:nvPr/>
        </p:nvGraphicFramePr>
        <p:xfrm>
          <a:off x="539496" y="1841436"/>
          <a:ext cx="11055096" cy="3879724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34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全部位于北半球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大部分地区位于北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三面分别濒临北冰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地形以平原为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平均海拔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地面起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伏较小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海洋性特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征显著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以温带海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洋性气候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和地中海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河流流程短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水流平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多瑙河是世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界上流经国家最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多的河流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432305a1d?colgroup=2,8,6,4,6&amp;vcp=1&amp;pid=afaec1422&amp;color=0,0,0&amp;vtp=1&amp;vaab=1&amp;bt=1&amp;bbb=1"/>
          <p:cNvSpPr txBox="1"/>
          <p:nvPr/>
        </p:nvSpPr>
        <p:spPr>
          <a:xfrm>
            <a:off x="10876447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5_BD#432305a1d?colgroup=2,8,4,8,4&amp;vcp=1&amp;pid=afaec1422&amp;color=0,0,0&amp;vtp=1&amp;vaab=1&amp;bt=1&amp;bbb=1&amp;hb=1"/>
          <p:cNvGraphicFramePr>
            <a:graphicFrameLocks noGrp="1"/>
          </p:cNvGraphicFramePr>
          <p:nvPr/>
        </p:nvGraphicFramePr>
        <p:xfrm>
          <a:off x="539496" y="1183939"/>
          <a:ext cx="11045952" cy="4267200"/>
        </p:xfrm>
        <a:graphic>
          <a:graphicData uri="http://schemas.openxmlformats.org/drawingml/2006/table">
            <a:tbl>
              <a:tblPr/>
              <a:tblGrid>
                <a:gridCol w="1225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73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1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73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位于东半球的西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赤道从其中部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穿过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北回归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线分别穿过其南部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区位于热带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红海和印度洋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临大西洋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非洲地形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以高原为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为“高原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地势东南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3/4的面积在南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回归线之间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普遍炎热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因而被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热带大陆”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非洲是世界上干旱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区面积最大的大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气候类型以赤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道为轴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大致呈南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北对称分布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有尼罗河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最长的河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刚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果河等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432305a1d?colgroup=2,8,4,8,4&amp;vcp=1&amp;pid=afaec1422&amp;color=0,0,0&amp;vtp=1&amp;vaab=1&amp;bt=1&amp;bbb=1"/>
          <p:cNvSpPr txBox="1"/>
          <p:nvPr/>
        </p:nvSpPr>
        <p:spPr>
          <a:xfrm>
            <a:off x="1086730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5_BD#432305a1d?colgroup=4,8,7,4,3&amp;vcp=1&amp;pid=afaec1422&amp;color=0,0,0&amp;vtp=1&amp;vaab=1&amp;bt=1&amp;bbb=1&amp;hb=1"/>
          <p:cNvGraphicFramePr>
            <a:graphicFrameLocks noGrp="1"/>
          </p:cNvGraphicFramePr>
          <p:nvPr/>
        </p:nvGraphicFramePr>
        <p:xfrm>
          <a:off x="539496" y="1564068"/>
          <a:ext cx="11064240" cy="4434460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1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大部分位于北半球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回归线分别穿过其北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于北温带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西三面分别濒临大西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北冰洋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平均海拔较高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势起伏较大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分为三大南北纵列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带：西部是高大的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中部是广阔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东部是低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缓的山地和高原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气候复杂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部分地区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位于北温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带大陆性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流有密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西西比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劳伦斯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432305a1d?colgroup=4,8,7,4,3&amp;vcp=1&amp;pid=afaec1422&amp;color=0,0,0&amp;vtp=1&amp;vaab=1&amp;bt=1&amp;bbb=1"/>
          <p:cNvSpPr txBox="1"/>
          <p:nvPr/>
        </p:nvSpPr>
        <p:spPr>
          <a:xfrm>
            <a:off x="10885591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5_BD#432305a1d?colgroup=3,7,4,7,5&amp;vcp=1&amp;pid=afaec1422&amp;color=0,0,0&amp;vtp=1&amp;vaab=1&amp;bt=1&amp;bbb=1&amp;hb=1"/>
          <p:cNvGraphicFramePr>
            <a:graphicFrameLocks noGrp="1"/>
          </p:cNvGraphicFramePr>
          <p:nvPr/>
        </p:nvGraphicFramePr>
        <p:xfrm>
          <a:off x="539496" y="1286700"/>
          <a:ext cx="11064240" cy="4989196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2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07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大部分位于南半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西半球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道穿过其北部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南回归线穿过其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地处热带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和南温带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西部是高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大的山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域广阔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原相间分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热带范围广阔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温带面积不大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寒带缺失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类型以热带草原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气候和热带雨林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界上最湿润的大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主要河流有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流量最大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流域面积最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广的河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那河等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432305a1d?colgroup=3,7,4,7,5&amp;vcp=1&amp;pid=afaec1422&amp;color=0,0,0&amp;vtp=1&amp;vaab=1&amp;bt=1&amp;bbb=1"/>
          <p:cNvSpPr txBox="1"/>
          <p:nvPr/>
        </p:nvSpPr>
        <p:spPr>
          <a:xfrm>
            <a:off x="10885591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7506e148?vcp=1&amp;pid=28516ac0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十、世界主要地区</a:t>
            </a:r>
            <a:endParaRPr lang="en-US" altLang="zh-CN" sz="3200" dirty="0"/>
          </a:p>
        </p:txBody>
      </p:sp>
      <p:graphicFrame>
        <p:nvGraphicFramePr>
          <p:cNvPr id="36" name="P_5_BD#6f5c73e96?colgroup=3,8,4,3,4,3&amp;vcp=1&amp;pid=f7506e148&amp;color=0,0,0&amp;vtp=1&amp;vaab=1&amp;bbb=1&amp;hb=1"/>
          <p:cNvGraphicFramePr>
            <a:graphicFrameLocks noGrp="1"/>
          </p:cNvGraphicFramePr>
          <p:nvPr/>
        </p:nvGraphicFramePr>
        <p:xfrm>
          <a:off x="539497" y="1327576"/>
          <a:ext cx="11149439" cy="4754880"/>
        </p:xfrm>
        <a:graphic>
          <a:graphicData uri="http://schemas.openxmlformats.org/drawingml/2006/table">
            <a:tbl>
              <a:tblPr/>
              <a:tblGrid>
                <a:gridCol w="1453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0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9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7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67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21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223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世界主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要地区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地理位置和范围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物产和经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国家和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29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位于亚洲的东南部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包括中南半岛和马来群岛的大部分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东南亚地处亚洲和大洋洲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印度洋和太平洋的“十字路口”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马六甲海峡是沟通太平洋和印度洋的天然水道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也是联结非洲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印度洋沿岸港口与太平洋西岸港口的重要航道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中南半岛：山河相间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纵列分布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马来群岛：地势崎岖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山岭居多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平原较少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中南半岛大部分地区为热带季风气候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马来群岛大部分地区为热带雨林气候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东南亚是世界上天然橡胶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油棕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蕉麻等热带经济作物的重要产地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泰国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越南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缅甸是东南亚著名的稻米出口国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东南亚国家较多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人口稠密的地区之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也是世界上华人华侨最集中的地区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5_BD#6f5c73e96?colgroup=3,5,4,4,5,4&amp;vcp=1&amp;pid=f7506e14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322103"/>
              </p:ext>
            </p:extLst>
          </p:nvPr>
        </p:nvGraphicFramePr>
        <p:xfrm>
          <a:off x="539496" y="1262806"/>
          <a:ext cx="11143182" cy="4998720"/>
        </p:xfrm>
        <a:graphic>
          <a:graphicData uri="http://schemas.openxmlformats.org/drawingml/2006/table">
            <a:tbl>
              <a:tblPr/>
              <a:tblGrid>
                <a:gridCol w="1441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78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3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93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062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46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世界主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要地区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地理位置和范围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物产和经济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国家和居民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位于亚洲南部喜马拉雅山脉中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西段与印度洋之间的广大地区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东濒孟加拉湾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西滨阿拉伯海</a:t>
                      </a: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三大地形区：北部是喜马拉雅山脉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中部是印度河平原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和恒河平原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南部是德干高原</a:t>
                      </a: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大部分地区为热带季风气候（巴基斯坦大部分地区为热带沙漠气候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经济以农业为主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粮食作物以水稻和小麦为主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印度是南亚经济发展最快的国家</a:t>
                      </a: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南亚是世界上人口分布密集的地区之一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印度人口总数居世界第2位</a:t>
                      </a: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f5c73e96?colgroup=3,5,4,4,5,4&amp;vcp=1&amp;pid=f7506e148&amp;color=0,0,0&amp;vtp=1&amp;vaab=1&amp;bt=1&amp;bbb=1"/>
          <p:cNvSpPr txBox="1"/>
          <p:nvPr/>
        </p:nvSpPr>
        <p:spPr>
          <a:xfrm>
            <a:off x="1096453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5_BD#6f5c73e96?colgroup=3,7,2,3,6,4&amp;vcp=1&amp;pid=f7506e14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330690"/>
              </p:ext>
            </p:extLst>
          </p:nvPr>
        </p:nvGraphicFramePr>
        <p:xfrm>
          <a:off x="509775" y="809594"/>
          <a:ext cx="11142729" cy="5306505"/>
        </p:xfrm>
        <a:graphic>
          <a:graphicData uri="http://schemas.openxmlformats.org/drawingml/2006/table">
            <a:tbl>
              <a:tblPr/>
              <a:tblGrid>
                <a:gridCol w="1449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82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9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6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906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237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地理位置和范围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物产和经济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国家和居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74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</a:t>
                      </a:r>
                      <a:endParaRPr lang="en-US" altLang="zh-CN" sz="1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地处亚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欧三大洲的交界地带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介于阿拉伯海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红海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黑海和里海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just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之间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被称为“五海三洲之地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zh-CN" altLang="en-US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土耳其海峡、霍尔木兹海峡、苏伊士运河是该地区的交通要道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以高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原为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  <a:endParaRPr lang="en-US" altLang="zh-CN" sz="1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气候炎热干燥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沙漠面积广大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很多地区年降水量不足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200毫米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以热带沙漠气候为主</a:t>
                      </a:r>
                      <a:endParaRPr lang="en-US" altLang="zh-CN" sz="1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西亚是世界上石油储量最为丰富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石油产量和输出量最多的地区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石油主要分布在波斯湾及其沿岸地区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zh-CN" altLang="en-US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西亚主要产油国有沙特阿拉伯、伊朗、科威特、伊拉克等。畜牧业是西亚许多国家传统的经济部门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居民主要为阿拉伯人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通用阿拉伯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just" latinLnBrk="1" hangingPunct="0">
                        <a:lnSpc>
                          <a:spcPts val="3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语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大多信奉伊斯兰教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zh-CN" altLang="en-US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西亚是伊斯兰教、</a:t>
                      </a:r>
                    </a:p>
                    <a:p>
                      <a:pPr marL="0" lvl="0" indent="0" algn="just" latinLnBrk="1" hangingPunct="0">
                        <a:lnSpc>
                          <a:spcPts val="3000"/>
                        </a:lnSpc>
                      </a:pPr>
                      <a:r>
                        <a:rPr lang="zh-CN" altLang="en-US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基督教和犹太教的发源地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f5c73e96?colgroup=3,7,2,3,6,4&amp;vcp=1&amp;pid=f7506e148&amp;color=0,0,0&amp;vtp=1&amp;vaab=1&amp;bt=1&amp;bbb=1"/>
          <p:cNvSpPr txBox="1"/>
          <p:nvPr/>
        </p:nvSpPr>
        <p:spPr>
          <a:xfrm>
            <a:off x="10605007" y="19631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5_BD#6f5c73e96?colgroup=4,4,5,3,5,5&amp;vcp=1&amp;pid=f7506e14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561081"/>
              </p:ext>
            </p:extLst>
          </p:nvPr>
        </p:nvGraphicFramePr>
        <p:xfrm>
          <a:off x="539496" y="1186987"/>
          <a:ext cx="11142730" cy="4267200"/>
        </p:xfrm>
        <a:graphic>
          <a:graphicData uri="http://schemas.openxmlformats.org/drawingml/2006/table">
            <a:tbl>
              <a:tblPr/>
              <a:tblGrid>
                <a:gridCol w="1703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8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2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96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508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077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世界主要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物产和经济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国家和居民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是指欧洲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的西半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北临北冰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南临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地形以平原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其北部和南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以温带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海洋性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旅游资源丰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是国际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旅游业最发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达的地区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人口稠密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大多数是发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f5c73e96?colgroup=4,4,5,3,5,5&amp;vcp=1&amp;pid=f7506e148&amp;color=0,0,0&amp;vtp=1&amp;vaab=1&amp;bt=1&amp;bbb=1"/>
          <p:cNvSpPr txBox="1"/>
          <p:nvPr/>
        </p:nvSpPr>
        <p:spPr>
          <a:xfrm>
            <a:off x="10964081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5_BD#6f5c73e96?colgroup=7,4,4,3,5,5&amp;vcp=1&amp;pid=f7506e148&amp;color=0,0,0&amp;vtp=1&amp;vaab=1&amp;bt=1&amp;bbb=1&amp;hb=1"/>
          <p:cNvGraphicFramePr>
            <a:graphicFrameLocks noGrp="1"/>
          </p:cNvGraphicFramePr>
          <p:nvPr/>
        </p:nvGraphicFramePr>
        <p:xfrm>
          <a:off x="539497" y="1186987"/>
          <a:ext cx="11112010" cy="4267200"/>
        </p:xfrm>
        <a:graphic>
          <a:graphicData uri="http://schemas.openxmlformats.org/drawingml/2006/table">
            <a:tbl>
              <a:tblPr/>
              <a:tblGrid>
                <a:gridCol w="841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0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41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666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940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世界主要地区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和范围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物产和经济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国家和居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190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指北极圈以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北的区域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包括北冰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亚欧大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陆和北美大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陆的北部及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一些岛屿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比南极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水也比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然气等矿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产资源丰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熊为该地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区的代表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原住居民主要是因纽特人和拉普人（黄色人种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黄河站是我国在北极地区的科考站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f5c73e96?colgroup=7,4,4,3,5,5&amp;vcp=1&amp;pid=f7506e148&amp;color=0,0,0&amp;vtp=1&amp;vaab=1&amp;bt=1&amp;bbb=1"/>
          <p:cNvSpPr txBox="1"/>
          <p:nvPr/>
        </p:nvSpPr>
        <p:spPr>
          <a:xfrm>
            <a:off x="10933362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5_BD#6f5c73e96?colgroup=7,4,4,3,5,5&amp;vcp=1&amp;pid=f7506e148&amp;color=0,0,0&amp;vtp=1&amp;vaab=1&amp;bt=1&amp;bbb=1&amp;hb=1"/>
          <p:cNvGraphicFramePr>
            <a:graphicFrameLocks noGrp="1"/>
          </p:cNvGraphicFramePr>
          <p:nvPr/>
        </p:nvGraphicFramePr>
        <p:xfrm>
          <a:off x="539497" y="1262806"/>
          <a:ext cx="11112010" cy="4267200"/>
        </p:xfrm>
        <a:graphic>
          <a:graphicData uri="http://schemas.openxmlformats.org/drawingml/2006/table">
            <a:tbl>
              <a:tblPr/>
              <a:tblGrid>
                <a:gridCol w="841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0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2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6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528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297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世界主要地区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和范围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物产和经济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国家和居民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包括南极大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陆及其沿海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岛屿和陆缘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以及南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大西洋和南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印度洋的一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以高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原为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酷寒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多狂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水稀少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天然气等矿产资源丰富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固体淡水资源和生物资源丰富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企鹅是该地区的代表动物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无常住人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建成的南极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科考站有长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昆仑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泰山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秦岭站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f5c73e96?colgroup=7,4,4,3,5,5&amp;vcp=1&amp;pid=f7506e148&amp;color=0,0,0&amp;vtp=1&amp;vaab=1&amp;bt=1&amp;bbb=1"/>
          <p:cNvSpPr txBox="1"/>
          <p:nvPr/>
        </p:nvSpPr>
        <p:spPr>
          <a:xfrm>
            <a:off x="10933362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b263a2a0?sp=1&amp;vcp=1&amp;pid=c0bb67888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（1）七大洲面积由大到小排序依次为：“亚非北南美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，南极欧大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”。世界上平均海拔最高和最低的大洲：南极洲、欧洲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。赤道穿过的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：非洲、亚洲、大洋洲、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南美洲。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（2）四大洋面积由大到小排序依次为：“太大印北”。世界上面积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最大、深度最深的大洋是太平洋，面积最小、深度最浅的大洋是北冰洋。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164cc007?sp=1&amp;vcp=1&amp;pid=28516ac0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十一、世界主要国家</a:t>
            </a:r>
            <a:endParaRPr lang="en-US" altLang="zh-CN" sz="3200" dirty="0"/>
          </a:p>
        </p:txBody>
      </p:sp>
      <p:graphicFrame>
        <p:nvGraphicFramePr>
          <p:cNvPr id="43" name="P_5_BD#7cf59c3bd?colgroup=2,4,4,3,7,4&amp;vcp=1&amp;pid=6164cc00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068299"/>
              </p:ext>
            </p:extLst>
          </p:nvPr>
        </p:nvGraphicFramePr>
        <p:xfrm>
          <a:off x="539496" y="1327577"/>
          <a:ext cx="11027664" cy="475488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61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地理位置和范围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人口和城市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0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位于亚洲东部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太平洋西北部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领土由北海道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本州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九州和四国四个大岛及附近一些小岛组成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地形以山地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丘陵为主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位于环太平洋火山地震带上及板块的交界处附近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多火山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富士山是一座活火山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气候温和湿润（北部为温带季风气候,南部为亚热带季风气候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气候的海洋性特征明显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农业生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产水平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要农产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品有稻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果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蔬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菜和茶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叶等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海洋渔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业发达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经济总量位居世界第3位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工业高度发达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主要工业区大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都集中在太平洋沿岸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人口稠密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居民绝大部分为大和族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主要城市有东京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京都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名古屋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大阪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神户等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其文化具有东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西方融合的特点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7cf59c3bd?colgroup=2,5,3,3,9,5&amp;vcp=1&amp;pid=6164cc007&amp;color=0,0,0&amp;vtp=1&amp;vaab=1&amp;bbb=1&amp;hb=1"/>
          <p:cNvGraphicFramePr>
            <a:graphicFrameLocks noGrp="1"/>
          </p:cNvGraphicFramePr>
          <p:nvPr/>
        </p:nvGraphicFramePr>
        <p:xfrm>
          <a:off x="539497" y="554400"/>
          <a:ext cx="11112009" cy="5547360"/>
        </p:xfrm>
        <a:graphic>
          <a:graphicData uri="http://schemas.openxmlformats.org/drawingml/2006/table">
            <a:tbl>
              <a:tblPr/>
              <a:tblGrid>
                <a:gridCol w="1048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2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46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6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51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45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9869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2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109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埃及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位于非洲东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还包括苏伊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士运河以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亚洲西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南端的西奈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地跨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非两大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东临红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北临地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拔在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200~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700米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以热带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沙漠气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候为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中海沿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岸为地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中海气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农业主要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分布在尼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罗河谷地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和三角洲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要农产品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有长绒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甘蔗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和水果等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工业规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模在非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洲仅次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于南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油工业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地位突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90%以上的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居民是阿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拉伯人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多信奉伊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斯兰教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首都开罗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是非洲最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大的城市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和世界历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史文化名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5_BD#7cf59c3bd?colgroup=2,5,5,3,7,5&amp;vcp=1&amp;pid=6164cc00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7" y="1182960"/>
          <a:ext cx="11112012" cy="5120640"/>
        </p:xfrm>
        <a:graphic>
          <a:graphicData uri="http://schemas.openxmlformats.org/drawingml/2006/table">
            <a:tbl>
              <a:tblPr/>
              <a:tblGrid>
                <a:gridCol w="1041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0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6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48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23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023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斯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世界上面积最大的国家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也是唯一地跨亚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欧两大洲和东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西两半球的国家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东临太平洋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北临北冰洋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西临波罗的海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南与中国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哈萨克斯坦等国相邻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地势东高西低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地形以平原和高原为主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自西向东分布的主要地形区有东欧平原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西西伯利亚平原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中西伯利亚高原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东西伯利亚山地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大部分地区属温带大陆性气候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冬季严寒而漫长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夏季凉爽而短促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农牧业并重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主要农业区分布在东欧平原南部的伏尔加河流域和顿河流域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森林资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富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以重工业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4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要工业区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大多分布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在其欧洲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全国将近4/5的人口和大多数城市分布在欧洲部分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主要城市有莫斯科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圣彼得堡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符拉迪沃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斯托克（海参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崴）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摩尔曼斯克等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cf59c3bd?colgroup=2,5,5,3,7,5&amp;vcp=1&amp;pid=6164cc007&amp;color=0,0,0&amp;mp=1&amp;vtp=1&amp;vaab=1&amp;bt=1&amp;bbb=1"/>
          <p:cNvSpPr txBox="1"/>
          <p:nvPr/>
        </p:nvSpPr>
        <p:spPr>
          <a:xfrm>
            <a:off x="10933364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5_BD#7cf59c3bd?colgroup=1,4,3,3,10,5&amp;vcp=1&amp;pid=6164cc00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7" y="1152443"/>
          <a:ext cx="11112009" cy="4693920"/>
        </p:xfrm>
        <a:graphic>
          <a:graphicData uri="http://schemas.openxmlformats.org/drawingml/2006/table">
            <a:tbl>
              <a:tblPr/>
              <a:tblGrid>
                <a:gridCol w="771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2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90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502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32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84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8709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14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35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位于欧洲西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大陆轮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廓略呈六边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丘陵为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势东南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西部属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温带海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洋性气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部属地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中海气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农业机械化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水平高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葡萄和牛肉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等产量均居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国之首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牧业和园艺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以汽车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飞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机制造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医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服装等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为支柱产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核电占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全国总发电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%以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人口稠密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首都巴黎是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举世闻名的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大都市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游资源众多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cf59c3bd?colgroup=1,4,3,3,10,5&amp;vcp=1&amp;pid=6164cc007&amp;color=0,0,0&amp;mp=1&amp;vtp=1&amp;vaab=1&amp;bt=1&amp;bbb=1"/>
          <p:cNvSpPr txBox="1"/>
          <p:nvPr/>
        </p:nvSpPr>
        <p:spPr>
          <a:xfrm>
            <a:off x="10933362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5_BD#7cf59c3bd?colgroup=1,5,4,3,8,5&amp;vcp=1&amp;pid=6164cc00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7" y="1262806"/>
          <a:ext cx="11112011" cy="4754880"/>
        </p:xfrm>
        <a:graphic>
          <a:graphicData uri="http://schemas.openxmlformats.org/drawingml/2006/table">
            <a:tbl>
              <a:tblPr/>
              <a:tblGrid>
                <a:gridCol w="810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2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6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5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52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74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570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和范围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人口和城市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领土由本土和阿拉斯加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夏威夷群岛组成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本土东临大西洋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西临太平洋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南临墨西哥湾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北与加拿大接壤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西南与墨西哥毗邻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本土地势东西高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中部低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地形分为三大部分：西部是科迪勒拉山系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中部是大平原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东部是阿巴拉契亚山脉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气候复杂多样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以温带大陆性气候为主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世界农业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大国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业生产区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域专门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机械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化和商品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化程度相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当高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世界最大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的农产品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出口国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工业主要分布在东北部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南部和西部地区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（“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硅谷”是全球闻名的高新技术产业区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居民大部分是欧洲移民的后裔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以及非洲黑种人和亚洲移民的后裔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华人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华侨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主要分布在圣弗朗西斯科（旧金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山）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纽约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原住居民是印第安人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主要城市有华盛顿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纽约等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cf59c3bd?colgroup=1,5,4,3,8,5&amp;vcp=1&amp;pid=6164cc007&amp;color=0,0,0&amp;mp=1&amp;vtp=1&amp;vaab=1&amp;bt=1&amp;bbb=1"/>
          <p:cNvSpPr txBox="1"/>
          <p:nvPr/>
        </p:nvSpPr>
        <p:spPr>
          <a:xfrm>
            <a:off x="1093336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5_BD#7cf59c3bd?colgroup=1,5,4,3,8,5&amp;vcp=1&amp;pid=6164cc00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7" y="1262806"/>
          <a:ext cx="11112011" cy="4389120"/>
        </p:xfrm>
        <a:graphic>
          <a:graphicData uri="http://schemas.openxmlformats.org/drawingml/2006/table">
            <a:tbl>
              <a:tblPr/>
              <a:tblGrid>
                <a:gridCol w="810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2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13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3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36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和范围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人口和城市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位于南美洲东部和中部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东临大西洋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西与南美洲的一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些国家接壤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以平原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高原为主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地势南高北低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主要地形区有亚马孙平原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巴西高原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以热带气候为主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亚马孙平原主要为热带雨林气候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巴西高原主要为热带草原气候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世界重要的农产品出口国之一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咖啡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可可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蔗糖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柑橘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牛肉等产量和出口量均居世界前列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有较完整的工业体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系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工业发展水平较高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钢铁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机械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汽车等工业部门地位突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人口主要分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布在东南沿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海地带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民主要是白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色人种和混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血人种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要城市有巴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西利亚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保罗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里约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热内卢等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cf59c3bd?colgroup=1,5,4,3,8,5&amp;vcp=1&amp;pid=6164cc007&amp;color=0,0,0&amp;mp=1&amp;vtp=1&amp;vaab=1&amp;bt=1&amp;bbb=1"/>
          <p:cNvSpPr txBox="1"/>
          <p:nvPr/>
        </p:nvSpPr>
        <p:spPr>
          <a:xfrm>
            <a:off x="1093336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5_BD#7cf59c3bd?colgroup=1,5,4,3,8,5&amp;vcp=1&amp;pid=6164cc00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7" y="790794"/>
          <a:ext cx="11112011" cy="5547360"/>
        </p:xfrm>
        <a:graphic>
          <a:graphicData uri="http://schemas.openxmlformats.org/drawingml/2006/table">
            <a:tbl>
              <a:tblPr/>
              <a:tblGrid>
                <a:gridCol w="810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2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6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71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12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37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493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25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东临太平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界上唯一独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占一块大陆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土由澳大利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亚大陆和塔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斯马尼亚岛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等岛屿组成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起伏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西向东分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为三大地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形区：西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部高原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东部山地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以热带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草原气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候和热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带沙漠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候类型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呈半环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农牧业发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界上重要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的小麦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羊毛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牛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肉出口国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称为“骑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在羊背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上”的国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铝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土等矿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产资源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“坐在矿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车里”的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人口和城市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东南沿海地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市有悉尼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堪培拉等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cf59c3bd?colgroup=1,5,4,3,8,5&amp;vcp=1&amp;pid=6164cc007&amp;color=0,0,0&amp;mp=1&amp;vtp=1&amp;vaab=1&amp;bt=1&amp;bbb=1"/>
          <p:cNvSpPr txBox="1"/>
          <p:nvPr/>
        </p:nvSpPr>
        <p:spPr>
          <a:xfrm>
            <a:off x="10933363" y="2069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27168f33?sp=1&amp;vcp=1&amp;pid=28516ac0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二、世界的地形</a:t>
            </a:r>
            <a:endParaRPr lang="en-US" altLang="zh-CN" sz="3200" dirty="0"/>
          </a:p>
        </p:txBody>
      </p:sp>
      <p:sp>
        <p:nvSpPr>
          <p:cNvPr id="3" name="P_5_BD#4bf012c9c?sp=1&amp;vcp=1&amp;pid=927168f33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陆地地形</a:t>
            </a:r>
            <a:endParaRPr lang="en-US" altLang="zh-CN" sz="2800" dirty="0"/>
          </a:p>
        </p:txBody>
      </p:sp>
      <p:graphicFrame>
        <p:nvGraphicFramePr>
          <p:cNvPr id="6" name="P_5_BD#4bf012c9c?colgroup=6,23&amp;vcp=1&amp;pid=927168f33&amp;color=0,0,0&amp;vtp=1&amp;vaab=1&amp;bbb=1&amp;hb=1"/>
          <p:cNvGraphicFramePr>
            <a:graphicFrameLocks noGrp="1"/>
          </p:cNvGraphicFramePr>
          <p:nvPr/>
        </p:nvGraphicFramePr>
        <p:xfrm>
          <a:off x="539496" y="1961941"/>
          <a:ext cx="11082528" cy="3926716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海拔较低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一般在200米以下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海拔较高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一般在500米以上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边缘比较陡峭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为平坦开阔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海拔多在500米以上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坡度较陡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沟谷较深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海拔大致在500米以下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相对高度一般不超过200米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四周多被山地或高原环绕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中部相对低平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bf012c9c?sp=1&amp;vcp=1&amp;pid=927168f33&amp;color=0,0,0&amp;vtp=1&amp;vaab=1&amp;bt=1&amp;bbb=1"/>
          <p:cNvSpPr/>
          <p:nvPr/>
        </p:nvSpPr>
        <p:spPr>
          <a:xfrm>
            <a:off x="539496" y="23271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在等高线地形图上识记山顶、山脊、山谷、鞍部、陡崖等地形部位。</a:t>
            </a:r>
            <a:endParaRPr lang="en-US" altLang="zh-CN" sz="2800" spc="-50" dirty="0"/>
          </a:p>
        </p:txBody>
      </p:sp>
      <p:pic>
        <p:nvPicPr>
          <p:cNvPr id="3" name="P_5_BD#4bf012c9c?vcp=1&amp;pid=927168f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9591" y="3143038"/>
            <a:ext cx="8783142" cy="225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905cf460?sp=1&amp;vcp=1&amp;pid=28516ac01&amp;color=197,144,191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三、海陆变迁</a:t>
            </a:r>
            <a:endParaRPr lang="en-US" altLang="zh-CN" sz="3200" dirty="0"/>
          </a:p>
        </p:txBody>
      </p:sp>
      <p:pic>
        <p:nvPicPr>
          <p:cNvPr id="3" name="P_5_BD#ee1efda15?htil=1&amp;vcp=1&amp;pid=4905cf46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9160" y="1478536"/>
            <a:ext cx="6876288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ee1efda15?htil=1&amp;sp=1&amp;vcp=1&amp;pid=4905cf460&amp;color=0,0,0&amp;vtp=1&amp;vaab=1&amp;bbb=1&amp;hb=1&amp;hs=1"/>
          <p:cNvSpPr/>
          <p:nvPr/>
        </p:nvSpPr>
        <p:spPr>
          <a:xfrm>
            <a:off x="539496" y="1267240"/>
            <a:ext cx="4105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海陆变迁的原因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：地壳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，海平面的升降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P_5_BD#ee1efda15?htil=1&amp;sp=1&amp;vcp=1&amp;pid=4905cf460&amp;color=0,0,0&amp;vtp=1&amp;vaab=1&amp;bbb=1&amp;hb=1&amp;hs=1"/>
          <p:cNvSpPr/>
          <p:nvPr/>
        </p:nvSpPr>
        <p:spPr>
          <a:xfrm>
            <a:off x="539995" y="3191364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大陆漂移假说（提出者：魏格纳）：地球上原先只有一块叫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“泛大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”的庞大陆地，被叫做“泛大洋”的广袤海洋所包围。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大约两亿年以前，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泛大陆”开始破裂、漂移，逐渐形成了现在七大洲、四大洋的基本情况。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e1efda15?htil=2&amp;vcp=1&amp;pid=4905cf46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5240" y="1240536"/>
            <a:ext cx="4014216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5_BD#ee1efda15?htil=2&amp;sp=1&amp;vcp=1&amp;pid=4905cf460&amp;color=0,0,0&amp;vtp=1&amp;vaab=1&amp;bt=1&amp;bbb=1&amp;hb=1&amp;hs=1"/>
          <p:cNvSpPr/>
          <p:nvPr/>
        </p:nvSpPr>
        <p:spPr>
          <a:xfrm>
            <a:off x="539496" y="1222248"/>
            <a:ext cx="696772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板块构造学说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：地球岩石圈是由板块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拼合而成的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。全球主要有六大板块，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此外，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还有许多小板块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。一般来说，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板块的内部，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地壳比较稳定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板块与板块交界的地带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壳比较活跃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5_BD#ee1efda15?sp=1&amp;vcp=1&amp;pid=4905cf460&amp;color=0,0,0&amp;vtp=1&amp;vaab=1&amp;bbb=1&amp;hb=1&amp;hs=1"/>
          <p:cNvSpPr/>
          <p:nvPr/>
        </p:nvSpPr>
        <p:spPr>
          <a:xfrm>
            <a:off x="539496" y="44286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火山与地震：世界上主要有两大火山地震带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，即环太平洋火山地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震带和阿尔卑斯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—喜马拉雅火山地震带。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51b61bee?sp=1&amp;vcp=1&amp;pid=28516ac0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四、世界的居民</a:t>
            </a:r>
            <a:endParaRPr lang="en-US" altLang="zh-CN" sz="3200" dirty="0"/>
          </a:p>
        </p:txBody>
      </p:sp>
      <p:sp>
        <p:nvSpPr>
          <p:cNvPr id="3" name="P_5_BD#c676bcddd?sp=1&amp;vcp=1&amp;pid=551b61bee&amp;color=0,0,0&amp;vtp=1&amp;vaab=1&amp;bb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世界的人口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（1）到2022年，世界人口总数突破80亿。目前，世界人口仍以较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快的速度在持续增长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（2）人口自然增长率=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人口出生率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－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人口死亡率。目前，人口自然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增长率最高和最低的大洲分别是非洲和欧洲（南极洲除外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2294</Words>
  <Application>Microsoft Office PowerPoint</Application>
  <PresentationFormat>宽屏</PresentationFormat>
  <Paragraphs>879</Paragraphs>
  <Slides>46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16</cp:revision>
  <dcterms:created xsi:type="dcterms:W3CDTF">2024-11-23T10:51:00Z</dcterms:created>
  <dcterms:modified xsi:type="dcterms:W3CDTF">2025-07-28T01:01:05Z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3A1D1457AF7B4F6E9DC3FC862A13AC50_12</vt:lpwstr>
  </property>
  <property fmtid="{D5CDD505-2E9C-101B-9397-08002B2CF9AE}" pid="3" name="KSOProductBuildVer">
    <vt:lpwstr>2052-12.1.0.17147</vt:lpwstr>
  </property>
</Properties>
</file>