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3"/>
  </p:notesMasterIdLst>
  <p:sldIdLst>
    <p:sldId id="256" r:id="rId2"/>
    <p:sldId id="257" r:id="rId3"/>
    <p:sldId id="280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292" r:id="rId16"/>
    <p:sldId id="293" r:id="rId17"/>
    <p:sldId id="294" r:id="rId18"/>
    <p:sldId id="295" r:id="rId19"/>
    <p:sldId id="296" r:id="rId20"/>
    <p:sldId id="297" r:id="rId21"/>
    <p:sldId id="298" r:id="rId22"/>
    <p:sldId id="299" r:id="rId23"/>
    <p:sldId id="300" r:id="rId24"/>
    <p:sldId id="301" r:id="rId25"/>
    <p:sldId id="302" r:id="rId26"/>
    <p:sldId id="303" r:id="rId27"/>
    <p:sldId id="304" r:id="rId28"/>
    <p:sldId id="305" r:id="rId29"/>
    <p:sldId id="306" r:id="rId30"/>
    <p:sldId id="307" r:id="rId31"/>
    <p:sldId id="308" r:id="rId32"/>
    <p:sldId id="309" r:id="rId33"/>
    <p:sldId id="310" r:id="rId34"/>
    <p:sldId id="311" r:id="rId35"/>
    <p:sldId id="312" r:id="rId36"/>
    <p:sldId id="313" r:id="rId37"/>
    <p:sldId id="314" r:id="rId38"/>
    <p:sldId id="315" r:id="rId39"/>
    <p:sldId id="316" r:id="rId40"/>
    <p:sldId id="317" r:id="rId41"/>
    <p:sldId id="318" r:id="rId42"/>
    <p:sldId id="319" r:id="rId43"/>
    <p:sldId id="320" r:id="rId44"/>
    <p:sldId id="321" r:id="rId45"/>
    <p:sldId id="322" r:id="rId46"/>
    <p:sldId id="323" r:id="rId47"/>
    <p:sldId id="324" r:id="rId48"/>
    <p:sldId id="325" r:id="rId49"/>
    <p:sldId id="326" r:id="rId50"/>
    <p:sldId id="327" r:id="rId51"/>
    <p:sldId id="328" r:id="rId52"/>
    <p:sldId id="329" r:id="rId53"/>
    <p:sldId id="330" r:id="rId54"/>
    <p:sldId id="331" r:id="rId55"/>
    <p:sldId id="332" r:id="rId56"/>
    <p:sldId id="333" r:id="rId57"/>
    <p:sldId id="334" r:id="rId58"/>
    <p:sldId id="335" r:id="rId59"/>
    <p:sldId id="336" r:id="rId60"/>
    <p:sldId id="337" r:id="rId61"/>
    <p:sldId id="338" r:id="rId62"/>
    <p:sldId id="339" r:id="rId63"/>
    <p:sldId id="340" r:id="rId64"/>
    <p:sldId id="341" r:id="rId65"/>
    <p:sldId id="342" r:id="rId66"/>
    <p:sldId id="343" r:id="rId67"/>
    <p:sldId id="344" r:id="rId68"/>
    <p:sldId id="345" r:id="rId69"/>
    <p:sldId id="346" r:id="rId70"/>
    <p:sldId id="347" r:id="rId71"/>
    <p:sldId id="348" r:id="rId72"/>
    <p:sldId id="359" r:id="rId73"/>
    <p:sldId id="349" r:id="rId74"/>
    <p:sldId id="360" r:id="rId75"/>
    <p:sldId id="350" r:id="rId76"/>
    <p:sldId id="351" r:id="rId77"/>
    <p:sldId id="352" r:id="rId78"/>
    <p:sldId id="353" r:id="rId79"/>
    <p:sldId id="361" r:id="rId80"/>
    <p:sldId id="354" r:id="rId81"/>
    <p:sldId id="355" r:id="rId8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7" d="100"/>
          <a:sy n="107" d="100"/>
        </p:scale>
        <p:origin x="6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presProps" Target="pres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71799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372354d8c1519bcb096492#tid=673db3edf38e380009f4e79f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9D25915-1F56-0852-1516-A6FFE27A5F89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EE3D49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1CE61D0-6FA7-4BC4-8D99-95BC8F3009C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540410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1c55bb2d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5646430-EDFE-4B6A-A4B0-86F9857FFCE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540410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备考练习6 非连续性文本阅读</a:t>
            </a:r>
            <a:endParaRPr lang="en-US" sz="24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9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9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9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9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9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9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9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9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4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9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9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9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9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8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9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9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9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9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9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9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9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9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9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9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9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9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f3206c892?vaa=1&amp;vcp=1&amp;pid=58f102e8a&amp;color=0,0,0&amp;vtp=1&amp;vaab=1&amp;bt=1&amp;bbb=1&amp;hb=1"/>
          <p:cNvSpPr/>
          <p:nvPr/>
        </p:nvSpPr>
        <p:spPr>
          <a:xfrm>
            <a:off x="539496" y="1226407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（根据材料三第①段“亲近自然的县域地带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，无疑是另一方治愈心灵的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小世界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，诸如登山、漂流、骑行、露营等户外运动的开展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，也更容易实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，县域地带治愈心灵和县域地带更易开展户外活动同为人们愿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意到县域地带旅游的原因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，二者是并列关系，并非因果关系，因此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域地带之所以能成为治愈心灵的小世界，主要是因为这里可以开展户外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”这一说法有误）</a:t>
            </a:r>
            <a:endParaRPr lang="en-US" altLang="zh-CN" sz="2800" dirty="0"/>
          </a:p>
        </p:txBody>
      </p:sp>
      <p:sp>
        <p:nvSpPr>
          <p:cNvPr id="3" name="QC_5_AN.2_1#f3206c892?vaa=1&amp;vcp=1&amp;pid=58f102e8a&amp;color=0,0,0&amp;vtp=1&amp;vaab=1&amp;bbb=1"/>
          <p:cNvSpPr/>
          <p:nvPr/>
        </p:nvSpPr>
        <p:spPr>
          <a:xfrm>
            <a:off x="539496" y="50646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26_1#5055edea6?sp=1&amp;vaa=1&amp;vcp=1&amp;pid=58f102e8a&amp;color=0,0,0&amp;vtp=1&amp;vaab=1&amp;bt=1&amp;bbb=1"/>
          <p:cNvSpPr/>
          <p:nvPr/>
        </p:nvSpPr>
        <p:spPr>
          <a:xfrm>
            <a:off x="539496" y="90319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结合材料三，解释加点词语“双向奔赴”在文中的含义。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endParaRPr lang="en-US" altLang="zh-CN" sz="2800" dirty="0"/>
          </a:p>
        </p:txBody>
      </p:sp>
      <p:sp>
        <p:nvSpPr>
          <p:cNvPr id="4" name="QB_5_AN.1_1#5055edea6.blank?vaa=1&amp;vcp=1&amp;pid=58f102e8a&amp;color=0,0,0&amp;vpa=6&amp;vtp=1&amp;vaab=1&amp;bbb=1&amp;hb=1"/>
          <p:cNvSpPr/>
          <p:nvPr/>
        </p:nvSpPr>
        <p:spPr>
          <a:xfrm>
            <a:off x="539496" y="1520412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一方面，游客主动奔赴县城，体验不一样的生活；另一方面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，县城采取多种方式吸引游客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5_BD.28_2#981b67994?htil=1&amp;sp=1&amp;vaa=1&amp;vcp=1&amp;pid=58f102e8a&amp;color=0,0,0&amp;vtp=1&amp;vaab=1&amp;bbb=1&amp;hb=1&amp;hs=1"/>
          <p:cNvSpPr/>
          <p:nvPr/>
        </p:nvSpPr>
        <p:spPr>
          <a:xfrm>
            <a:off x="539496" y="2826924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图是对材料四第②段行文思路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的梳理，请在下图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处填入相应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5_BD.28_3#981b67994?htil=1&amp;vaa=1&amp;vcp=1&amp;pid=58f102e8a&amp;color=0,0,0&amp;vtp=1&amp;vaab=1&amp;bbb=1&amp;hb=1&amp;hs=1"/>
          <p:cNvSpPr/>
          <p:nvPr/>
        </p:nvSpPr>
        <p:spPr>
          <a:xfrm>
            <a:off x="539995" y="4747736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endParaRPr lang="en-US" altLang="zh-CN" sz="2800" dirty="0"/>
          </a:p>
        </p:txBody>
      </p:sp>
      <p:sp>
        <p:nvSpPr>
          <p:cNvPr id="8" name="QB_5_AN.29_1#981b67994.blank?vaa=1&amp;vcp=1&amp;pid=58f102e8a&amp;color=0,0,0&amp;vpa=7&amp;vtp=1&amp;vaab=1&amp;bbb=1&amp;hb=1"/>
          <p:cNvSpPr/>
          <p:nvPr/>
        </p:nvSpPr>
        <p:spPr>
          <a:xfrm>
            <a:off x="539496" y="4717256"/>
            <a:ext cx="11112011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①旅游需求迎来快速扩张区间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不同区域、各个层次的旅游目的地获得发展机会</a:t>
            </a:r>
            <a:endParaRPr lang="en-US" altLang="zh-CN" sz="2800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501D5E4-42E9-ECD6-2BAF-C0467EA692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581127"/>
            <a:ext cx="5831642" cy="1849057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8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30_1#b123fd219?sp=1&amp;vaa=1&amp;vcp=1&amp;pid=58f102e8a&amp;color=0,0,0&amp;vtp=1&amp;vaab=1&amp;bt=1&amp;bbb=1&amp;hb=1&amp;hltap=1"/>
          <p:cNvSpPr/>
          <p:nvPr/>
        </p:nvSpPr>
        <p:spPr>
          <a:xfrm>
            <a:off x="539496" y="2191734"/>
            <a:ext cx="11109960" cy="24698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请结合以上材料，就如何发展县域旅游提出三点建议。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5_AN.30_1#b123fd219?sp=1&amp;vaa=1&amp;vcp=1&amp;pid=58f102e8a&amp;color=0,0,0&amp;vtp=1&amp;vaab=1&amp;bt=1&amp;bbb=1&amp;hb=1&amp;hla=1">
            <a:extLst>
              <a:ext uri="{FF2B5EF4-FFF2-40B4-BE49-F238E27FC236}">
                <a16:creationId xmlns:a16="http://schemas.microsoft.com/office/drawing/2014/main" id="{8A11FB62-B3BB-118E-64BD-0A434FDB1401}"/>
              </a:ext>
            </a:extLst>
          </p:cNvPr>
          <p:cNvSpPr/>
          <p:nvPr/>
        </p:nvSpPr>
        <p:spPr>
          <a:xfrm>
            <a:off x="539496" y="2819114"/>
            <a:ext cx="11109960" cy="1763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：①加强县域旅游资源的开发。②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满足游客多样化、个性化的需求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③完善基础设施。④积极营造透明、诚信的旅游消费环境。⑤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加大宣传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力度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写出三点即可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d0242500c?vcp=1&amp;pid=d500affe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</a:t>
            </a:r>
            <a:r>
              <a:rPr lang="zh-CN" altLang="en-US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）（2024·山东·中考）阅读下面的文字，完成下面小题。</a:t>
            </a:r>
            <a:endParaRPr lang="en-US" altLang="zh-CN" sz="3000" dirty="0"/>
          </a:p>
        </p:txBody>
      </p:sp>
      <p:sp>
        <p:nvSpPr>
          <p:cNvPr id="3" name="QM_4_BD.31_1#6dbb84e29?sp=1&amp;vaa=1&amp;vcp=1&amp;pid=d0242500c&amp;color=0,0,0&amp;vtp=1&amp;vaab=1&amp;bbb=1&amp;hb=1"/>
          <p:cNvSpPr/>
          <p:nvPr/>
        </p:nvSpPr>
        <p:spPr>
          <a:xfrm>
            <a:off x="539496" y="123346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【材料一】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中国地大物博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各地的地理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气候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物产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风俗习惯都各具特色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饮食也呈现独特的风格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如鲁菜的香醇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川菜的麻辣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粤菜的鲜美等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中国饮食尤其讲究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食以材为先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注重食材的天然味道和营养价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烹饪过程注重食材的合理搭配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利用多种烹饪方法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蒸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炸等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以达到色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养俱佳的效果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这既增强了口感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大限度地保留了食材的营养成分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31_2#6dbb84e29?vaa=1&amp;vcp=1&amp;pid=d0242500c&amp;color=0,0,0&amp;vtp=1&amp;vaab=1&amp;bt=1&amp;bbb=1&amp;hb=1"/>
          <p:cNvSpPr/>
          <p:nvPr/>
        </p:nvSpPr>
        <p:spPr>
          <a:xfrm>
            <a:off x="539496" y="12125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中国人还会按季节变化来调味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配菜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冬天追求味道醇厚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夏天讲究清淡爽口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多凉拌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冷拼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饮食不仅仅是一种生活需求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也是一种社交活动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在宴请宾客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贺喜事等场合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人们通过餐桌上的礼仪来表达友谊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团结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礼貌和尊重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中国饮食文化凝聚着中国人民的勤劳和智慧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也反映出人们生活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方式和中国社会的变迁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千百年来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食材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烹饪技艺等多种元素相互融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不断丰富着中国饮食文化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31_3#6dbb84e29?vaa=1&amp;vcp=1&amp;pid=d0242500c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中国饮食文化在世界范围内也产生了广泛影响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越来越多的外国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人了解并爱上了中国美食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很多外国人来到中国做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美食直播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在新的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时代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中国饮食文化需要创造性转化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融合性发展和创新性传播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在世界舞台上更显魅力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（摘编自《中国饮食文化》，</a:t>
            </a:r>
            <a:r>
              <a:rPr lang="en-US" altLang="zh-CN" sz="280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有删改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）</a:t>
            </a: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31_4#6dbb84e29?sp=1&amp;vaa=1&amp;vcp=1&amp;pid=d0242500c&amp;color=0,0,0&amp;vtp=1&amp;vaab=1&amp;bt=1&amp;bbb=1&amp;hb=1"/>
          <p:cNvSpPr/>
          <p:nvPr/>
        </p:nvSpPr>
        <p:spPr>
          <a:xfrm>
            <a:off x="541020" y="10436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【材料二】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不同的食物在与口腔的碰撞之中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会产生不一样的味道刺激与感受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这种感受便被称为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从某种程度来说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中国人对饮食的追求本质上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的追求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从酸甜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咸香到麻辣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香辣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即便是同一种食材在中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国厨师的手中也能千变万化出多种味道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红烧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醋熘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清蒸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这种在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上的追求与独到成就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正是中国饮食文化的突出特点之一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31_5#6dbb84e29?vaa=1&amp;vcp=1&amp;pid=d0242500c&amp;color=0,0,0&amp;mp=1&amp;vtp=1&amp;vaab=1&amp;bt=1&amp;bbb=1&amp;hb=1"/>
          <p:cNvSpPr/>
          <p:nvPr/>
        </p:nvSpPr>
        <p:spPr>
          <a:xfrm>
            <a:off x="541020" y="10284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在中国饮食文化中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是食物的灵魂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如果说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茹毛饮血只是人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类之初为满足生存需求而产生的最原始的饮食行为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那么当调味品进入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生活时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人类才逐渐享受到食物带来的真正愉悦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众多调料的创制与融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让中国味道在苦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咸之上推陈出新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酸甜酥嫩的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糖醋鲤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麻辣鲜香的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水煮肉片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都充分吸收了多种调料的味道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层次分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明又浑然一体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（摘编自《我国饮食的调味艺术》，</a:t>
            </a:r>
            <a:r>
              <a:rPr lang="en-US" altLang="zh-CN" sz="280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有删改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）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31_6#6dbb84e29?sp=1&amp;vaa=1&amp;vcp=1&amp;pid=d0242500c&amp;color=0,0,0&amp;vtp=1&amp;vaab=1&amp;bt=1&amp;bbb=1&amp;hb=1"/>
          <p:cNvSpPr/>
          <p:nvPr/>
        </p:nvSpPr>
        <p:spPr>
          <a:xfrm>
            <a:off x="539496" y="69884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【材料三】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张骞通西域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将西域与中原联系了起来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此举被太史公司马迁称为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凿空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而张骞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凿空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西域的同时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也带来了一种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凿通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的效果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伴随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着军政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经贸的往来与文化传播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物产在汉唐丝绸之路的辉煌进程中得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到交流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中原本土的梨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桃等得到西传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现在被誉为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果中王子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的库尔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勒香梨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据考证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就是张骞通西域时带到新疆种植并不断改良而成的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葡萄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石榴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胡瓜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胡萝卜等得到东进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孜然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茴香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胡椒等香辛料也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一举改变了古代中国菜的味道记忆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31_7#6dbb84e29?vaa=1&amp;vcp=1&amp;pid=d0242500c&amp;color=0,0,0&amp;mp=1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多元交流中的灵感撞击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带来了植物栽培与食材处理的融会贯通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植物的交流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本质也是文化的开放与融合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我们从中看到的不仅是物种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的传播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资源的丰富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更是文化的交流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文明的共赢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（摘编自《张骞通西域的历史馈赠》，</a:t>
            </a:r>
            <a:r>
              <a:rPr lang="en-US" altLang="zh-CN" sz="280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有删改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）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1c55bb2d6.fixed?vcp=1&amp;color=238,61,73&amp;vtp=1&amp;vaab=1&amp;bbb=1"/>
          <p:cNvSpPr/>
          <p:nvPr/>
        </p:nvSpPr>
        <p:spPr>
          <a:xfrm>
            <a:off x="265176" y="2368296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EE3D4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endParaRPr lang="en-US" altLang="zh-CN" sz="5000" dirty="0"/>
          </a:p>
        </p:txBody>
      </p:sp>
      <p:sp>
        <p:nvSpPr>
          <p:cNvPr id="3" name="C_1#1c55bb2d6.fixed?vcp=1&amp;color=0,0,0&amp;vtp=1&amp;vaab=1&amp;bbb=1"/>
          <p:cNvSpPr/>
          <p:nvPr/>
        </p:nvSpPr>
        <p:spPr>
          <a:xfrm>
            <a:off x="265176" y="365760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备考练习6</a:t>
            </a:r>
            <a:r>
              <a:rPr lang="en-US" altLang="zh-CN" sz="4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非连续性文本阅读</a:t>
            </a:r>
            <a:endParaRPr lang="en-US" altLang="zh-CN" sz="48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2_1#158ac703e?vaa=1&amp;vcp=1&amp;pid=6dbb84e29&amp;color=0,0,0&amp;vtp=1&amp;vaab=1&amp;bt=1&amp;bbb=1"/>
          <p:cNvSpPr/>
          <p:nvPr/>
        </p:nvSpPr>
        <p:spPr>
          <a:xfrm>
            <a:off x="539496" y="5633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下列对材料相关内容的理解和分析，不正确的一项是(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BD.32_2#158ac703e.choices?vaa=1&amp;vcp=1&amp;pid=6dbb84e29&amp;color=0,0,0&amp;vtp=1&amp;vaab=1&amp;bbb=1&amp;hb=1"/>
          <p:cNvSpPr/>
          <p:nvPr/>
        </p:nvSpPr>
        <p:spPr>
          <a:xfrm>
            <a:off x="539496" y="1195641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A.凝聚中国人民勤劳和智慧的饮食文化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，反映出人们生活方式和中国社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会的变迁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.同一种食材在中国厨师手中变化出多种味道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，体现中国人饮食上对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味”的追求。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.调味品的出现，让人类从最原始的为生存而饮食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，直接进入到享受食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物的阶段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.孜然等香辛料传入后，改变了古代中国菜的味道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，对中国菜的发展产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生了影响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158ac703e?vaa=1&amp;vcp=1&amp;pid=6dbb84e29&amp;color=0,0,0&amp;vtp=1&amp;vaab=1&amp;bt=1&amp;bbb=1&amp;hb=1"/>
          <p:cNvSpPr/>
          <p:nvPr/>
        </p:nvSpPr>
        <p:spPr>
          <a:xfrm>
            <a:off x="539496" y="25091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（结合材料二第二段“当调味品进入生活时</a:t>
            </a: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，人类才逐渐享受到食物带来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的真正愉悦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”可知，题干中“直接进入到享受食物的阶段”说法过于绝对）</a:t>
            </a:r>
            <a:endParaRPr lang="en-US" altLang="zh-CN" sz="2800" spc="-50" dirty="0"/>
          </a:p>
        </p:txBody>
      </p:sp>
      <p:sp>
        <p:nvSpPr>
          <p:cNvPr id="3" name="QC_5_AN.2_1#158ac703e?vaa=1&amp;vcp=1&amp;pid=6dbb84e29&amp;color=0,0,0&amp;vtp=1&amp;vaab=1&amp;bbb=1"/>
          <p:cNvSpPr/>
          <p:nvPr/>
        </p:nvSpPr>
        <p:spPr>
          <a:xfrm>
            <a:off x="539496" y="37761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6_1#71a1ea504?vaa=1&amp;vcp=1&amp;pid=6dbb84e29&amp;color=0,0,0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下列诗句，可体现材料三“物产在汉唐丝绸之路的辉煌进程中得到交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流”的一项是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BD.36_2#71a1ea504.choices?vaa=1&amp;vcp=1&amp;pid=6dbb84e29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A.长江绕郭知鱼美，好竹连山觉笋香。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.胡麻饼样学京都，面脆油香新出炉。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.姜宜山茗留闲啜，豉下湖莼喜共烹。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.桂汀霜鲫长如许，绝似松江一尺鲈。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71a1ea504?vaa=1&amp;vcp=1&amp;pid=6dbb84e29&amp;color=0,0,0&amp;vtp=1&amp;vaab=1&amp;bt=1&amp;bbb=1&amp;hb=1"/>
          <p:cNvSpPr/>
          <p:nvPr/>
        </p:nvSpPr>
        <p:spPr>
          <a:xfrm>
            <a:off x="539496" y="585057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A.该句意思是长江环抱城郭，深知江鱼味美，茂竹漫山遍野，只觉阵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阵笋香，说的是黄州当地的美食“鱼”和“笋”；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B.该句意思是忠州的胡麻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饼完全是按京城长安的样子烤制的，刚出炉的饼冒着热气，又香又脆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十分诱人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胡饼”最早是在汉代从西域传入中原，这两句反映出了胡饼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在中原很受欢迎；C.该句意思是姜与山茗适宜留着闲暇时慢慢品味，豆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豉与湖莼一起烹饪令人欣喜，提及的是当地的美食“姜”“茗”“豉”“莼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D.该句意思是桂汀这个地方的鲫鱼很长，非常像松江那长一尺的鲈鱼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说的是桂汀本地的美食“鲫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”）</a:t>
            </a:r>
            <a:endParaRPr lang="en-US" altLang="zh-CN" sz="2800" dirty="0"/>
          </a:p>
        </p:txBody>
      </p:sp>
      <p:sp>
        <p:nvSpPr>
          <p:cNvPr id="3" name="QC_5_AN.2_1#71a1ea504?vaa=1&amp;vcp=1&amp;pid=6dbb84e29&amp;color=0,0,0&amp;vtp=1&amp;vaab=1&amp;bbb=1"/>
          <p:cNvSpPr/>
          <p:nvPr/>
        </p:nvSpPr>
        <p:spPr>
          <a:xfrm>
            <a:off x="539496" y="57059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40_1#a69cc71c6?sp=1&amp;vaa=1&amp;vcp=1&amp;pid=6dbb84e29&amp;color=0,0,0&amp;vtp=1&amp;vaab=1&amp;bt=1&amp;bbb=1"/>
          <p:cNvSpPr/>
          <p:nvPr/>
        </p:nvSpPr>
        <p:spPr>
          <a:xfrm>
            <a:off x="539496" y="120164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根据材料一，概括中国饮食的特点，完成下图。</a:t>
            </a:r>
            <a:endParaRPr lang="en-US" altLang="zh-CN" sz="2800" dirty="0"/>
          </a:p>
        </p:txBody>
      </p:sp>
      <p:pic>
        <p:nvPicPr>
          <p:cNvPr id="3" name="QB_5_BD.40_2#a69cc71c6?vaa=1&amp;vcp=1&amp;pid=6dbb84e2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51760" y="1883251"/>
            <a:ext cx="6885432" cy="2423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5_BD.40_3#a69cc71c6?vaa=1&amp;vcp=1&amp;pid=6dbb84e29&amp;color=0,0,0&amp;vtp=1&amp;vaab=1&amp;bbb=1&amp;hb=1"/>
          <p:cNvSpPr/>
          <p:nvPr/>
        </p:nvSpPr>
        <p:spPr>
          <a:xfrm>
            <a:off x="539496" y="443595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</a:t>
            </a:r>
            <a:endParaRPr lang="en-US" altLang="zh-CN" sz="2800" dirty="0"/>
          </a:p>
        </p:txBody>
      </p:sp>
      <p:sp>
        <p:nvSpPr>
          <p:cNvPr id="5" name="QB_5_AN.41_1#a69cc71c6.blank?vaa=1&amp;vcp=1&amp;pid=6dbb84e29&amp;color=0,0,0&amp;vpa=10&amp;vtp=1&amp;vaab=1&amp;bbb=1&amp;hb=1"/>
          <p:cNvSpPr/>
          <p:nvPr/>
        </p:nvSpPr>
        <p:spPr>
          <a:xfrm>
            <a:off x="539496" y="4405471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①注重食材的天然味道和营养价值；②食材搭配合理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，采用多种烹饪方法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；③按季节变化来调味、配菜。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42_1#8e7975a82?sp=1&amp;vaa=1&amp;vcp=1&amp;pid=6dbb84e29&amp;color=0,0,0&amp;vtp=1&amp;vaab=1&amp;bt=1&amp;bbb=1&amp;hb=1&amp;hltap=1"/>
          <p:cNvSpPr/>
          <p:nvPr/>
        </p:nvSpPr>
        <p:spPr>
          <a:xfrm>
            <a:off x="539496" y="1012539"/>
            <a:ext cx="11109960" cy="44129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材料三提到“凿通”的效果。请结合三则材料，简述“凿通”在中国饮食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文化中的体现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5_AN.42_1#8e7975a82?sp=1&amp;vaa=1&amp;vcp=1&amp;pid=6dbb84e29&amp;color=0,0,0&amp;vtp=1&amp;vaab=1&amp;bt=1&amp;bbb=1&amp;hb=1&amp;hla=1">
            <a:extLst>
              <a:ext uri="{FF2B5EF4-FFF2-40B4-BE49-F238E27FC236}">
                <a16:creationId xmlns:a16="http://schemas.microsoft.com/office/drawing/2014/main" id="{12A7F66A-E604-AEB8-71F1-5F54ED617976}"/>
              </a:ext>
            </a:extLst>
          </p:cNvPr>
          <p:cNvSpPr/>
          <p:nvPr/>
        </p:nvSpPr>
        <p:spPr>
          <a:xfrm>
            <a:off x="539496" y="2279999"/>
            <a:ext cx="11109960" cy="3103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示例：张骞出使西域促进了物产的交流，如葡萄、石榴等传入中国，中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国本土的梨、桃等西传，丰富了食材种类；香辛料的传入改变了中国菜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的味道，推动了中国菜的发展；物产交流促进了饮食文化的多元融合与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创新发展，丰富了中国饮食文化；这种交流本质上也是文化的开放与融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合，促进了文明的共赢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6affb9bbb?vcp=1&amp;pid=d500affe8&amp;color=0,0,0&amp;vtp=1&amp;vaab=1&amp;bt=1&amp;bbb=1&amp;hb=1"/>
          <p:cNvSpPr/>
          <p:nvPr/>
        </p:nvSpPr>
        <p:spPr>
          <a:xfrm>
            <a:off x="539496" y="554400"/>
            <a:ext cx="11109960" cy="113830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200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</a:t>
            </a:r>
            <a:r>
              <a:rPr lang="zh-CN" altLang="en-US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三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）（2024·河北·中考）学习了生物学，小冀同学搜集了一些有</a:t>
            </a:r>
          </a:p>
          <a:p>
            <a:pPr latinLnBrk="1">
              <a:lnSpc>
                <a:spcPct val="120000"/>
              </a:lnSpc>
            </a:pPr>
            <a:r>
              <a:rPr lang="en-US" altLang="zh-CN" sz="3000" b="1" i="0" dirty="0" err="1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关“玉米”的资料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</a:t>
            </a:r>
            <a:endParaRPr lang="en-US" altLang="zh-CN" sz="3000" dirty="0"/>
          </a:p>
        </p:txBody>
      </p:sp>
      <p:sp>
        <p:nvSpPr>
          <p:cNvPr id="3" name="QM_4_BD.43_1#37adbf6f7?sp=1&amp;vaa=1&amp;vcp=1&amp;pid=6affb9bbb&amp;color=0,0,0&amp;vtp=1&amp;vaab=1&amp;bbb=1&amp;hb=1"/>
          <p:cNvSpPr/>
          <p:nvPr/>
        </p:nvSpPr>
        <p:spPr>
          <a:xfrm>
            <a:off x="539496" y="1749088"/>
            <a:ext cx="11109960" cy="45545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【资料一】</a:t>
            </a:r>
            <a:endParaRPr lang="en-US" altLang="zh-CN" sz="2800" dirty="0"/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玉米亦称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玉蜀黍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包谷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珍珠米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棒子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禾本科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一年生草本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根系强大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秆高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粗壮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叶宽大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带状披针形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异花授粉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果穗呈圆柱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形或长圆锥形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外被数张苞叶包裏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籽粒大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呈扁长型或方圆形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喜温</a:t>
            </a:r>
            <a:endParaRPr lang="en-US" altLang="zh-CN" sz="2800" b="0" i="0" u="sng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暖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喜光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需肥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水多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较耐旱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耐瘠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中国主要产区在东北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华北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西北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西南等地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籽粒除供食用或作饲料外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工业用途极广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可制淀粉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葡萄糖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乙醇等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秆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叶可青饲或作青贮原料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苞叶可作编织工艺品的</a:t>
            </a:r>
            <a:endParaRPr lang="en-US" altLang="zh-CN" sz="2800" b="0" i="0" u="sng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原料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ct val="12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（摘编自《辞海》，</a:t>
            </a:r>
            <a:r>
              <a:rPr lang="en-US" altLang="zh-CN" sz="280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有删改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）</a:t>
            </a:r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43_2#37adbf6f7?sp=1&amp;vaa=1&amp;vcp=1&amp;pid=6affb9bbb&amp;color=0,0,0&amp;vtp=1&amp;vaab=1&amp;bt=1&amp;bbb=1&amp;hb=1"/>
          <p:cNvSpPr/>
          <p:nvPr/>
        </p:nvSpPr>
        <p:spPr>
          <a:xfrm>
            <a:off x="539496" y="554400"/>
            <a:ext cx="11109960" cy="5603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【资料二】</a:t>
            </a:r>
            <a:endParaRPr lang="en-US" altLang="zh-CN" sz="2800" dirty="0"/>
          </a:p>
          <a:p>
            <a:pPr latinLnBrk="1">
              <a:lnSpc>
                <a:spcPct val="120000"/>
              </a:lnSpc>
            </a:pPr>
            <a:r>
              <a:rPr lang="en-US" altLang="zh-CN" sz="2800" b="0" i="0" kern="0" dirty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u="wavy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到了玉米开花的季节</a:t>
            </a:r>
            <a:r>
              <a:rPr lang="en-US" altLang="zh-CN" sz="2800" b="0" i="0" u="wavy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wavy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雄花开花会稍微早于雌花开花</a:t>
            </a:r>
            <a:r>
              <a:rPr lang="en-US" altLang="zh-CN" sz="2800" b="0" i="0" u="wavy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u="wavy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雄穗在开花的</a:t>
            </a:r>
            <a:endParaRPr lang="en-US" altLang="zh-CN" sz="2800" b="0" i="0" u="wavy" spc="-10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u="wavy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u="wavy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天到</a:t>
            </a:r>
            <a:r>
              <a:rPr lang="en-US" altLang="zh-CN" sz="2800" b="0" i="0" u="wavy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r>
              <a:rPr lang="en-US" altLang="zh-CN" sz="2800" b="0" i="0" u="wavy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天时间里</a:t>
            </a:r>
            <a:r>
              <a:rPr lang="en-US" altLang="zh-CN" sz="2800" b="0" i="0" u="wavy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wavy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能产生</a:t>
            </a:r>
            <a:r>
              <a:rPr lang="en-US" altLang="zh-CN" sz="2800" b="0" i="0" u="wavy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2000</a:t>
            </a:r>
            <a:r>
              <a:rPr lang="en-US" altLang="zh-CN" sz="2800" b="0" i="0" u="wavy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万粒以上花粉粒</a:t>
            </a:r>
            <a:r>
              <a:rPr lang="en-US" altLang="zh-CN" sz="2800" b="0" i="0" u="wavy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u="wavy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玉米的花粉很小很轻</a:t>
            </a:r>
            <a:r>
              <a:rPr lang="en-US" altLang="zh-CN" sz="2800" b="0" i="0" u="wavy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wavy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 u="wavy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点微风</a:t>
            </a:r>
            <a:r>
              <a:rPr lang="en-US" altLang="zh-CN" sz="2800" b="0" i="0" u="wavy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wavy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成熟的花粉撒落</a:t>
            </a:r>
            <a:r>
              <a:rPr lang="en-US" altLang="zh-CN" sz="2800" b="0" i="0" u="wavy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wavy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就会给长在同一株植株上或周边其他植株上的</a:t>
            </a:r>
            <a:endParaRPr lang="en-US" altLang="zh-CN" sz="2800" b="0" i="0" u="wavy" spc="-10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u="wavy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雌蕊授粉</a:t>
            </a:r>
            <a:r>
              <a:rPr lang="en-US" altLang="zh-CN" sz="2800" b="0" i="0" u="wavy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随后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玉米须变暗并开始变干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籽粒呈白色水泡状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里面有清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澈透明的液体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这时籽粒的含水量高达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85%。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接着玉米须变干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玉米籽粒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内的物质呈浆糊状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淀粉和营养物质迅速积累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并且顶部开始凹陷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随着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淀粉含量的增加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籽粒的水分下降到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55%。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最后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成熟的玉米籽粒基部形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成黑色层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黑色层的作用是阻止干物质和养分从植株移动到籽粒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到了收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获的季节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剥去玉米的苞叶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我们就能看到金黄的玉米了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  <a:p>
            <a:pPr algn="r" latinLnBrk="1">
              <a:lnSpc>
                <a:spcPct val="12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（摘编自《玉米的一生》，</a:t>
            </a:r>
            <a:r>
              <a:rPr lang="en-US" altLang="zh-CN" sz="280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有删改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）</a:t>
            </a:r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43_3#37adbf6f7?sp=1&amp;vaa=1&amp;vcp=1&amp;pid=6affb9bbb&amp;color=0,0,0&amp;vtp=1&amp;vaab=1&amp;bt=1&amp;bbb=1&amp;hb=1"/>
          <p:cNvSpPr/>
          <p:nvPr/>
        </p:nvSpPr>
        <p:spPr>
          <a:xfrm>
            <a:off x="541020" y="61629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【资料三】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一个基因可以关联农业未来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一粒种子能够造福万千苍生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优良品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种是保障粮食安全的关键所在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生物育种研究只有同国家需要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人民要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市场需求相结合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实现从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实验室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田间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的应用转化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才能真正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实现创新价值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我们团队针对黄淮海和西南山区玉米品种在抗病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品质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产量等方面存在的突出问题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选育了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多个玉米新品种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创制出大量热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带玉米新种质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供国内选育出的品种占西南玉米片区种植面积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50%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（摘编自《中国教育报》，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31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日，有删改）</a:t>
            </a:r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44_1#5715af085?sp=1&amp;vaa=1&amp;vcp=1&amp;pid=37adbf6f7&amp;color=0,0,0&amp;vtp=1&amp;vaab=1&amp;bt=1&amp;bbb=1"/>
          <p:cNvSpPr/>
          <p:nvPr/>
        </p:nvSpPr>
        <p:spPr>
          <a:xfrm>
            <a:off x="539496" y="204619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分层概括“资料一”中画横线部分的内容，依次填入下面的空格内。</a:t>
            </a:r>
            <a:endParaRPr lang="en-US" altLang="zh-CN" sz="2800" dirty="0"/>
          </a:p>
        </p:txBody>
      </p:sp>
      <p:pic>
        <p:nvPicPr>
          <p:cNvPr id="3" name="QB_5_BD.44_2#5715af085?vaa=1&amp;vcp=1&amp;pid=37adbf6f7&amp;color=0,0,0&amp;tib=255,255,255&amp;vip=11#13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2727801"/>
            <a:ext cx="5760720" cy="731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5_AN.1_1#5715af085.blank?vaa=1&amp;vcp=1&amp;pid=37adbf6f7&amp;color=0,0,0&amp;vpa=11&amp;vtp=1&amp;vaab=1"/>
          <p:cNvSpPr/>
          <p:nvPr/>
        </p:nvSpPr>
        <p:spPr>
          <a:xfrm>
            <a:off x="740664" y="2938113"/>
            <a:ext cx="1234440" cy="393192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3300"/>
              </a:lnSpc>
            </a:pPr>
            <a:r>
              <a:rPr lang="en-US" altLang="zh-CN" sz="27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习性</a:t>
            </a:r>
            <a:endParaRPr lang="en-US" altLang="zh-CN" sz="2700" dirty="0"/>
          </a:p>
        </p:txBody>
      </p:sp>
      <p:sp>
        <p:nvSpPr>
          <p:cNvPr id="6" name="QB_5_AN.2_1#5715af085.blank?vaa=1&amp;vcp=1&amp;pid=37adbf6f7&amp;color=0,0,0&amp;vpa=12&amp;vtp=1&amp;vaab=1"/>
          <p:cNvSpPr/>
          <p:nvPr/>
        </p:nvSpPr>
        <p:spPr>
          <a:xfrm>
            <a:off x="2724912" y="2928969"/>
            <a:ext cx="1261872" cy="420624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3300"/>
              </a:lnSpc>
            </a:pPr>
            <a:r>
              <a:rPr lang="en-US" altLang="zh-CN" sz="27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主产区</a:t>
            </a:r>
            <a:endParaRPr lang="en-US" altLang="zh-CN" sz="2700" dirty="0"/>
          </a:p>
        </p:txBody>
      </p:sp>
      <p:sp>
        <p:nvSpPr>
          <p:cNvPr id="7" name="QB_5_AN.3_1#5715af085.blank?vaa=1&amp;vcp=1&amp;pid=37adbf6f7&amp;color=0,0,0&amp;vpa=13&amp;vtp=1&amp;vaab=1"/>
          <p:cNvSpPr/>
          <p:nvPr/>
        </p:nvSpPr>
        <p:spPr>
          <a:xfrm>
            <a:off x="4718304" y="2919825"/>
            <a:ext cx="1234440" cy="429768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3300"/>
              </a:lnSpc>
            </a:pPr>
            <a:r>
              <a:rPr lang="en-US" altLang="zh-CN" sz="27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用途</a:t>
            </a:r>
            <a:endParaRPr lang="en-US" altLang="zh-CN" sz="2700" dirty="0"/>
          </a:p>
        </p:txBody>
      </p:sp>
      <p:sp>
        <p:nvSpPr>
          <p:cNvPr id="8" name="QB_5_BD.48_1#af3186f6a?sp=1&amp;vaa=1&amp;vcp=1&amp;pid=37adbf6f7&amp;color=0,0,0&amp;vtp=1&amp;vaab=1&amp;bbb=1"/>
          <p:cNvSpPr/>
          <p:nvPr/>
        </p:nvSpPr>
        <p:spPr>
          <a:xfrm>
            <a:off x="539496" y="359140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“资料二”中画波浪线的部分，可以解释“资料一”中的什么内容？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endParaRPr lang="en-US" altLang="zh-CN" sz="2800" dirty="0"/>
          </a:p>
        </p:txBody>
      </p:sp>
      <p:sp>
        <p:nvSpPr>
          <p:cNvPr id="10" name="QB_5_AN.49_1#af3186f6a.blank?vaa=1&amp;vcp=1&amp;pid=37adbf6f7&amp;color=0,0,0&amp;vpa=14&amp;vtp=1&amp;vaab=1&amp;bbb=1"/>
          <p:cNvSpPr/>
          <p:nvPr/>
        </p:nvSpPr>
        <p:spPr>
          <a:xfrm>
            <a:off x="587915" y="4187666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异花授粉。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10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_3_BD#cfe001474?sp=1&amp;vcp=1&amp;pid=d500affe8&amp;color=0,0,0&amp;vtp=1&amp;vaab=1&amp;bbb=1"/>
          <p:cNvSpPr/>
          <p:nvPr/>
        </p:nvSpPr>
        <p:spPr>
          <a:xfrm>
            <a:off x="539496" y="1270239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</a:t>
            </a:r>
            <a:r>
              <a:rPr lang="zh-CN" altLang="en-US" sz="3000" b="1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）（2024·安徽·中考）</a:t>
            </a:r>
            <a:endParaRPr lang="en-US" altLang="zh-CN" sz="3000" dirty="0"/>
          </a:p>
        </p:txBody>
      </p:sp>
      <p:sp>
        <p:nvSpPr>
          <p:cNvPr id="4" name="QM_4_BD.21_1#58f102e8a?sp=1&amp;vaa=1&amp;vcp=1&amp;pid=cfe001474&amp;color=0,0,0&amp;vtp=1&amp;vaab=1&amp;bbb=1&amp;hb=1"/>
          <p:cNvSpPr/>
          <p:nvPr/>
        </p:nvSpPr>
        <p:spPr>
          <a:xfrm>
            <a:off x="539496" y="194212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【材料一】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五一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假期期间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众多小城市受到游客青睐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不少游客竞相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逆向奔赴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回归小乡村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小城镇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到山乡田野里走一走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住一住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旅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游平台数据显示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五一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假期出行目的地中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小城市更受欢迎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三线以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下城市旅游订单的增幅高于一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二线城市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2" name="C_2_BD#b988ea67b?vcp=1&amp;pid=df5a50f86&amp;color=238,61,73&amp;vtp=1&amp;vaab=1&amp;bt=1&amp;bbb=1">
            <a:extLst>
              <a:ext uri="{FF2B5EF4-FFF2-40B4-BE49-F238E27FC236}">
                <a16:creationId xmlns:a16="http://schemas.microsoft.com/office/drawing/2014/main" id="{1012698D-2E08-8A0E-0BAD-6F7BD4542615}"/>
              </a:ext>
            </a:extLst>
          </p:cNvPr>
          <p:cNvSpPr/>
          <p:nvPr/>
        </p:nvSpPr>
        <p:spPr>
          <a:xfrm>
            <a:off x="539496" y="4401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 err="1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中考演练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0_1#3a61a1c78?vaa=1&amp;vcp=1&amp;pid=37adbf6f7&amp;color=0,0,0&amp;vtp=1&amp;vaab=1&amp;bt=1&amp;bbb=1"/>
          <p:cNvSpPr/>
          <p:nvPr/>
        </p:nvSpPr>
        <p:spPr>
          <a:xfrm>
            <a:off x="539496" y="120091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下列对资料的理解分析，不正确的一项是(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52_1#3a61a1c78.bracket?vaa=1&amp;vcp=1&amp;pid=37adbf6f7&amp;color=0,0,0&amp;vpa=15&amp;vtp=1&amp;vaab=1"/>
          <p:cNvSpPr/>
          <p:nvPr/>
        </p:nvSpPr>
        <p:spPr>
          <a:xfrm>
            <a:off x="7661814" y="118757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50_2#3a61a1c78.choices?vaa=1&amp;vcp=1&amp;pid=37adbf6f7&amp;color=0,0,0&amp;vtp=1&amp;vaab=1&amp;bbb=1"/>
          <p:cNvSpPr/>
          <p:nvPr/>
        </p:nvSpPr>
        <p:spPr>
          <a:xfrm>
            <a:off x="539496" y="183318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A.资料一介绍了玉米的知识，内容简明扼要，语言精练，条理清晰。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B.资料一按照逻辑顺序来安排内容，资料二采用时间顺序进行说明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C.资料二和资料三都使用了数字，使内容更加真实可信，确切具体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D.资料三中的育种研究实现了从“田间”到“实验室”的应用转化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5_AS.1_1#3a61a1c78?vaa=1&amp;vcp=1&amp;pid=37adbf6f7&amp;color=0,0,0&amp;vtp=1&amp;vaab=1&amp;bbb=1&amp;hb=1"/>
          <p:cNvSpPr/>
          <p:nvPr/>
        </p:nvSpPr>
        <p:spPr>
          <a:xfrm>
            <a:off x="539496" y="439858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（结合资料三“生物育种研究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实现从‘实验室’到‘田间’的应用转化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，D项中“从‘田间’到‘实验室’的应用转化”表述错误）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760c2c68c?vcp=1&amp;pid=d500affe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</a:t>
            </a:r>
            <a:r>
              <a:rPr lang="zh-CN" altLang="en-US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四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）（2024·河南·中考）阅读下面两个文本，完成下面小题。</a:t>
            </a:r>
            <a:endParaRPr lang="en-US" altLang="zh-CN" sz="3000" dirty="0"/>
          </a:p>
        </p:txBody>
      </p:sp>
      <p:sp>
        <p:nvSpPr>
          <p:cNvPr id="3" name="QM_4_BD.54_1#1404596c5?sp=1&amp;vaa=1&amp;vcp=1&amp;pid=760c2c68c&amp;color=0,0,0&amp;vtp=1&amp;vaab=1&amp;bbb=1&amp;hb=1"/>
          <p:cNvSpPr/>
          <p:nvPr/>
        </p:nvSpPr>
        <p:spPr>
          <a:xfrm>
            <a:off x="539496" y="12334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【文本一】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早在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多年前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赫胥黎在一次题为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科学与艺术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的讲演中说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科学与艺术就是自然这块奖章的正面和反面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它的一面以思想表达事物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的永恒秩序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另一面则以感情表达事物的永恒秩序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科学与艺术是人类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文明的两大支柱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它们有什么共性呢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54_2#1404596c5?vaa=1&amp;vcp=1&amp;pid=760c2c68c&amp;color=0,0,0&amp;mp=1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科学与艺术都追求普遍性和永恒性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追求真和美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关于普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遍性和永恒性是不言而喻的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科学求真和艺术求美也无须赘言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科学追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求的美主要是和谐之美和简洁之美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至于艺术求真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是艺术家通过自己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的感悟把事物的本质揭示出来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源于生活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高于生活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的艺术创作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原则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科学与艺术有共同的评判标准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其中创新性是最主要的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只不过在艺术那里把创新性叫作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艺术风格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例如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李白的诗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豪迈奔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飘逸若仙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是浪漫主义风格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杜甫的诗则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深沉蕴蓄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抑扬曲折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是现实主义风格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54_3#1404596c5?vaa=1&amp;vcp=1&amp;pid=760c2c68c&amp;color=0,0,0&amp;mp=1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科学研究如何才能创新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首先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要有长期的知识积累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任何伟大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的科学成果都不是凭空起高楼的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都需要有丰厚的知识作基础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要有丰富的想象力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爱因斯坦说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想象力比知识更重要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他认为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出问题往往比解决问题更重要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因为解决问题仅仅是数学上或实验上的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技能而已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而提出新的问题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新的可能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从新的角度看旧的问题都需要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有创造性的想象力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54_4#1404596c5?vaa=1&amp;vcp=1&amp;pid=760c2c68c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科学与艺术在人类早期是统一的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后来随着人类社会的发展才逐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步分化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福楼拜早在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世纪中叶就预言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越往前走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艺术越要科学化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同时科学也要艺术化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两者在山麓分手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回头又在山顶会合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科学与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艺术的相互交融已经成为当今世界科学文化发展的特征之一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54_5#1404596c5?vaa=1&amp;vcp=1&amp;pid=760c2c68c&amp;color=0,0,0&amp;vtp=1&amp;vaab=1&amp;bt=1&amp;bbb=1&amp;h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艺术的科学化已经逐步成为现实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很多艺术创作离不开科学技术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而科学要艺术化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我的理解有两点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科普要艺术化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要通过艺术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化的手法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把一些科学和技术的知识普及给大众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要通俗风趣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让大众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易于接受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最好还能彰显艺术之美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这样才能够吸引更多人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幻小说和科幻影视作品在某种意义上也是科学的艺术化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一部好的科幻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作品不仅要对现有科学或技术的神奇富有想象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而且要大胆设想和预测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科学技术未来可能的走向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这样的科幻作品才能够激发青少年的想象力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（摘编自严加安《科学与艺术》，</a:t>
            </a:r>
            <a:r>
              <a:rPr lang="en-US" altLang="zh-CN" sz="280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有删改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）</a:t>
            </a:r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54_6#1404596c5?sp=1&amp;vaa=1&amp;vcp=1&amp;pid=760c2c68c&amp;color=0,0,0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【文本二】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科学研究的过程险阻重重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为什么杰出人才能够克服诸多困难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不断创新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有人认为是因为他们拥有坚强的意志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这确实是原因的一个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方面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杰出人才对于自己去追求创新有着更为高远的想法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邱成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桐院士认为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数学的美和艺术的美是相通的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真和美总是联系在一起的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对美的探究和追求是让数学家不停钻研的动力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54_7#1404596c5?vaa=1&amp;vcp=1&amp;pid=760c2c68c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对美的探究和追求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不仅让科学家愿意克服现实中的种种困难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以获得最高的美的精神享受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而且也使他们更注重在创造活动中的精神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追求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而不是各种功利的获取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在这种状态下产生出的科研成果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通常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具有典范的价值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（摘编自沈致隆《科学与艺术的联系和交融》，</a:t>
            </a:r>
            <a:r>
              <a:rPr lang="en-US" altLang="zh-CN" sz="280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有删改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）</a:t>
            </a:r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55_1#8078a60ba?sp=1&amp;vaa=1&amp;vcp=1&amp;pid=1404596c5&amp;color=0,0,0&amp;mp=1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文本一第①段有什么作用？请简要分析。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科学研究怎样才能创新？请结合文本一第④段和文本二简要概括。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endParaRPr lang="en-US" altLang="zh-CN" sz="2800" dirty="0"/>
          </a:p>
        </p:txBody>
      </p:sp>
      <p:sp>
        <p:nvSpPr>
          <p:cNvPr id="4" name="QB_5_AN.1_1#8078a60ba.blank?vaa=1&amp;vcp=1&amp;pid=1404596c5&amp;color=0,0,0&amp;mp=1&amp;vpa=16&amp;vtp=1&amp;vaab=1&amp;bbb=1&amp;hb=1"/>
          <p:cNvSpPr/>
          <p:nvPr/>
        </p:nvSpPr>
        <p:spPr>
          <a:xfrm>
            <a:off x="539496" y="2162524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引用赫胥黎的话，让读者了解科学与艺术之间的紧密关系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；提出二者 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有什么共性”的问题，引出下文对二者共性的阐释。</a:t>
            </a:r>
            <a:endParaRPr lang="en-US" altLang="zh-CN" sz="2800" dirty="0"/>
          </a:p>
        </p:txBody>
      </p:sp>
      <p:sp>
        <p:nvSpPr>
          <p:cNvPr id="7" name="QB_5_AN.58_1#8078a60ba.blank?vaa=1&amp;vcp=1&amp;pid=1404596c5&amp;color=0,0,0&amp;vpa=17&amp;vtp=1&amp;vaab=1&amp;bbb=1&amp;hb=1"/>
          <p:cNvSpPr/>
          <p:nvPr/>
        </p:nvSpPr>
        <p:spPr>
          <a:xfrm>
            <a:off x="539496" y="4105624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需要科学研究者有长期的知识积累，有丰富的想象力，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有坚强的意志，探究和追求美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59_1#2ff9b2d29?sp=1&amp;vaa=1&amp;vcp=1&amp;pid=1404596c5&amp;color=0,0,0&amp;vtp=1&amp;vaab=1&amp;bt=1&amp;bbb=1&amp;hb=1&amp;hltap=1"/>
          <p:cNvSpPr/>
          <p:nvPr/>
        </p:nvSpPr>
        <p:spPr>
          <a:xfrm>
            <a:off x="539496" y="554400"/>
            <a:ext cx="11109960" cy="57083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下面这则材料能作为文本一第⑥段的佐证材料吗？请简要说明理由。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磁流体艺术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绽放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第六届艺术与科学国际作品展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展出的作品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它以视频形式呈现了纳米级的磁性颗粒形成的磁流体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磁力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重力和张力的共同作用下自由流淌所产生的优美造型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视频画面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呈现的造型如同绽放的花蕾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又似翩翩起舞的精灵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5_AN.59_1#2ff9b2d29?sp=1&amp;vaa=1&amp;vcp=1&amp;pid=1404596c5&amp;color=0,0,0&amp;vtp=1&amp;vaab=1&amp;bt=1&amp;bbb=1&amp;hb=1&amp;hla=1">
            <a:extLst>
              <a:ext uri="{FF2B5EF4-FFF2-40B4-BE49-F238E27FC236}">
                <a16:creationId xmlns:a16="http://schemas.microsoft.com/office/drawing/2014/main" id="{4A242FB7-5763-F586-5396-A8068EFEF063}"/>
              </a:ext>
            </a:extLst>
          </p:cNvPr>
          <p:cNvSpPr/>
          <p:nvPr/>
        </p:nvSpPr>
        <p:spPr>
          <a:xfrm>
            <a:off x="539496" y="3754800"/>
            <a:ext cx="11109960" cy="2420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能。（理由示例）《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磁流体艺术：绽放》这一作品用美丽的视频画面展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现磁流体自由流淌所产生的优美造型，既向大众普及了磁流体的相关科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学知识，又让大众感受到艺术之美，这与第⑥段中“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科普要艺术化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”（“科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学要艺术化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的观点相符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21_2#58f102e8a?sp=1&amp;vaa=1&amp;vcp=1&amp;pid=cfe001474&amp;color=0,0,0&amp;vtp=1&amp;vaab=1&amp;bt=1&amp;bbb=1"/>
          <p:cNvSpPr/>
          <p:nvPr/>
        </p:nvSpPr>
        <p:spPr>
          <a:xfrm>
            <a:off x="539496" y="98193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【材料二】</a:t>
            </a:r>
            <a:endParaRPr lang="en-US" altLang="zh-CN" sz="2800" dirty="0"/>
          </a:p>
        </p:txBody>
      </p:sp>
      <p:pic>
        <p:nvPicPr>
          <p:cNvPr id="3" name="QM_4_BD.21_3#58f102e8a?vaa=1&amp;vcp=1&amp;pid=cfe00147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70632" y="1663541"/>
            <a:ext cx="6647688" cy="3493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21_4#58f102e8a?vaa=1&amp;vcp=1&amp;pid=cfe001474&amp;color=0,0,0&amp;vtp=1&amp;vaab=1&amp;bbb=1"/>
          <p:cNvSpPr/>
          <p:nvPr/>
        </p:nvSpPr>
        <p:spPr>
          <a:xfrm>
            <a:off x="539496" y="5295741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latinLnBrk="1">
              <a:lnSpc>
                <a:spcPts val="49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（摘编自新华网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，2024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日，有删改）</a:t>
            </a:r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396eb9525?vcp=1&amp;pid=d500affe8&amp;color=0,0,0&amp;vtp=1&amp;vaab=1&amp;bt=1&amp;bbb=1&amp;hb=1"/>
          <p:cNvSpPr/>
          <p:nvPr/>
        </p:nvSpPr>
        <p:spPr>
          <a:xfrm>
            <a:off x="539496" y="554400"/>
            <a:ext cx="11109960" cy="1727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</a:t>
            </a:r>
            <a:r>
              <a:rPr lang="zh-CN" altLang="en-US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五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）（2024·湖南·中考）科技进步，生态文明。请阅读下面的材</a:t>
            </a:r>
          </a:p>
          <a:p>
            <a:pPr latinLnBrk="1">
              <a:lnSpc>
                <a:spcPts val="5300"/>
              </a:lnSpc>
            </a:pPr>
            <a:r>
              <a:rPr lang="en-US" altLang="zh-CN" sz="3000" b="1" i="0" dirty="0" err="1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料，完成下面小题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</a:t>
            </a:r>
            <a:endParaRPr lang="en-US" altLang="zh-CN" sz="3000" dirty="0"/>
          </a:p>
        </p:txBody>
      </p:sp>
      <p:sp>
        <p:nvSpPr>
          <p:cNvPr id="3" name="QM_4_BD.60_1#02e407dac?sp=1&amp;vaa=1&amp;vcp=1&amp;pid=396eb9525&amp;color=0,0,0&amp;vtp=1&amp;vaab=1&amp;bbb=1"/>
          <p:cNvSpPr/>
          <p:nvPr/>
        </p:nvSpPr>
        <p:spPr>
          <a:xfrm>
            <a:off x="539496" y="19245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【材料一】</a:t>
            </a:r>
            <a:endParaRPr lang="en-US" altLang="zh-CN" sz="2800" dirty="0"/>
          </a:p>
        </p:txBody>
      </p:sp>
      <p:pic>
        <p:nvPicPr>
          <p:cNvPr id="4" name="QM_4_BD.60_2#02e407dac?vaa=1&amp;vcp=1&amp;pid=396eb952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95144" y="2615356"/>
            <a:ext cx="7598664" cy="369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60_3#02e407dac?sp=1&amp;vaa=1&amp;vcp=1&amp;pid=396eb9525&amp;color=0,0,0&amp;vtp=1&amp;vaab=1&amp;bt=1&amp;bbb=1"/>
          <p:cNvSpPr/>
          <p:nvPr/>
        </p:nvSpPr>
        <p:spPr>
          <a:xfrm>
            <a:off x="539496" y="91598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【材料二】</a:t>
            </a:r>
            <a:endParaRPr lang="en-US" altLang="zh-CN" sz="2800" dirty="0"/>
          </a:p>
        </p:txBody>
      </p:sp>
      <p:sp>
        <p:nvSpPr>
          <p:cNvPr id="3" name="QM_4_BD.60_4#02e407dac?sp=1&amp;vaa=1&amp;vcp=1&amp;pid=396eb9525&amp;color=0,0,0&amp;vtp=1&amp;vaab=1&amp;bbb=1"/>
          <p:cNvSpPr/>
          <p:nvPr/>
        </p:nvSpPr>
        <p:spPr>
          <a:xfrm>
            <a:off x="539496" y="153587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新能源汽车退役动力电池回收梯次利用表</a:t>
            </a:r>
            <a:endParaRPr lang="en-US" altLang="zh-CN" sz="2800" dirty="0"/>
          </a:p>
        </p:txBody>
      </p:sp>
      <p:graphicFrame>
        <p:nvGraphicFramePr>
          <p:cNvPr id="64" name="QM_4_BD.60_5#02e407dac?colgroup=8,21&amp;vaa=1&amp;vcp=1&amp;pid=396eb9525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3489094"/>
              </p:ext>
            </p:extLst>
          </p:nvPr>
        </p:nvGraphicFramePr>
        <p:xfrm>
          <a:off x="539496" y="2219261"/>
          <a:ext cx="11082528" cy="2880000"/>
        </p:xfrm>
        <a:graphic>
          <a:graphicData uri="http://schemas.openxmlformats.org/drawingml/2006/table">
            <a:tbl>
              <a:tblPr/>
              <a:tblGrid>
                <a:gridCol w="32918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906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itchFamily="34" charset="-120"/>
                        </a:rPr>
                        <a:t>电池最大剩余容量</a:t>
                      </a:r>
                      <a:endParaRPr lang="en-US" altLang="zh-CN" sz="12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itchFamily="34" charset="-120"/>
                        </a:rPr>
                        <a:t>回收利用领域</a:t>
                      </a:r>
                      <a:endParaRPr lang="en-US" altLang="zh-CN" sz="12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60%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80%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电动叉车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两轮电动车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大型储能电站等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20%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60%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小型储能电站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通信基站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太阳能储能系统等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20%以下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报废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专业拆解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提取有价值金属循环利用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60_6#02e407dac?sp=1&amp;vaa=1&amp;vcp=1&amp;pid=396eb9525&amp;color=0,0,0&amp;vtp=1&amp;vaab=1&amp;bt=1&amp;bbb=1&amp;h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【材料三】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我国作为新能源汽车产销第一大国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不仅动力电池回收的数量领先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部分电池回收技术也已居世界前列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其中物理回收法的环保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成本优势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日益凸显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可实现全封闭全自动的拆解工艺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（以上材料摘编自《人民日报》，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2024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16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日，有删改）</a:t>
            </a:r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61_1#da0aee34e?vaa=1&amp;vcp=1&amp;pid=02e407dac&amp;color=0,0,0&amp;vtp=1&amp;vaab=1&amp;bt=1&amp;bbb=1"/>
          <p:cNvSpPr/>
          <p:nvPr/>
        </p:nvSpPr>
        <p:spPr>
          <a:xfrm>
            <a:off x="539496" y="5633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根据以上材料，下列理解与推断正确的一项是(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BD.61_2#da0aee34e.choices?vaa=1&amp;vcp=1&amp;pid=02e407dac&amp;color=0,0,0&amp;vtp=1&amp;vaab=1&amp;bbb=1&amp;hb=1"/>
          <p:cNvSpPr/>
          <p:nvPr/>
        </p:nvSpPr>
        <p:spPr>
          <a:xfrm>
            <a:off x="539496" y="1195641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A.2023年我国退役动力电池总量超过58万吨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，表明动力电池制造技术很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不成熟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.我国汽车生产企业均设有动力电池回收服务网点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，是为了追求更大的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经济效益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.动力电池回收后，按它的最大剩余容量进行梯次利用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，可有效避免资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源的浪费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.我国电池回收技术实现全封闭全自动拆解工艺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，极大推动了新能源汽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车的产销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6&amp;si=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da0aee34e?vaa=1&amp;vcp=1&amp;pid=02e407dac&amp;color=0,0,0&amp;vtp=1&amp;vaab=1&amp;bt=1&amp;bbb=1&amp;hb=1"/>
          <p:cNvSpPr/>
          <p:nvPr/>
        </p:nvSpPr>
        <p:spPr>
          <a:xfrm>
            <a:off x="539496" y="908907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（A.根据材料一“2023年我国退役动力电池总量超过58万吨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”无法推断出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动力电池制造技术很不成熟”。B.根据材料一“截至2023年10月末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，国内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162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家汽车生产企业和77家动力电池梯次利用企业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，共设立动力电池回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收服务网点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507个”分析，B项“均设有”与材料内容不符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；“是为了追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求更大的经济效益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”无中生有。D.根据材料三“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其中物理回收法的环保、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成本优势日益凸显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，可实现全封闭全自动的拆解工艺”分析，D项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“我国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电池回收技术实现全封闭全自动拆解工艺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”与材料内容不符）</a:t>
            </a:r>
            <a:endParaRPr lang="en-US" altLang="zh-CN" sz="2800" dirty="0"/>
          </a:p>
        </p:txBody>
      </p:sp>
      <p:sp>
        <p:nvSpPr>
          <p:cNvPr id="3" name="QC_5_AN.2_1#da0aee34e?vaa=1&amp;vcp=1&amp;pid=02e407dac&amp;color=0,0,0&amp;vtp=1&amp;vaab=1&amp;bbb=1"/>
          <p:cNvSpPr/>
          <p:nvPr/>
        </p:nvSpPr>
        <p:spPr>
          <a:xfrm>
            <a:off x="539496" y="53821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7&amp;si=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65_1#e2d9487e9?sp=1&amp;vaa=1&amp;vcp=1&amp;pid=02e407dac&amp;color=0,0,0&amp;vtp=1&amp;vaab=1&amp;bt=1&amp;bbb=1&amp;hb=1"/>
          <p:cNvSpPr/>
          <p:nvPr/>
        </p:nvSpPr>
        <p:spPr>
          <a:xfrm>
            <a:off x="539496" y="554400"/>
            <a:ext cx="11109960" cy="56380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30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如果你作为记者采访有关专家，请根据材料，结合语境，补全采访</a:t>
            </a:r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记者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专家：按照相关标准，新能源汽车动力电池最大容量如果衰减到低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于70%，可能就需要更换电池了。</a:t>
            </a:r>
            <a:endParaRPr lang="en-US" altLang="zh-CN" sz="2800" dirty="0"/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记者：据了解，动力电池中含有一定的有害化学物质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</a:p>
          <a:p>
            <a:pPr latinLnBrk="1">
              <a:lnSpc>
                <a:spcPct val="1300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专家：在有关政策和市场机制共同促进下，我国逐步形成了专业的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动力电池回收模式，正规的回收服务网点数破万，同时动力电池回收技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术也在不断进步，大大降低了污染风险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5_AN.66_1#e2d9487e9.blank?vaa=1&amp;vcp=1&amp;pid=02e407dac&amp;color=0,0,0&amp;vpa=19&amp;vtp=1&amp;vaab=1&amp;bbb=1"/>
          <p:cNvSpPr/>
          <p:nvPr/>
        </p:nvSpPr>
        <p:spPr>
          <a:xfrm>
            <a:off x="2327814" y="1605579"/>
            <a:ext cx="73707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专家，您好，请问在什么情况下需要更换电池</a:t>
            </a:r>
            <a:endParaRPr lang="en-US" altLang="zh-CN" sz="2800" dirty="0"/>
          </a:p>
        </p:txBody>
      </p:sp>
      <p:sp>
        <p:nvSpPr>
          <p:cNvPr id="4" name="QB_5_AN.67_1#e2d9487e9.blank?vaa=1&amp;vcp=1&amp;pid=02e407dac&amp;color=0,0,0&amp;vpa=20&amp;vtp=1&amp;vaab=1&amp;bbb=1&amp;hb=1"/>
          <p:cNvSpPr/>
          <p:nvPr/>
        </p:nvSpPr>
        <p:spPr>
          <a:xfrm>
            <a:off x="539496" y="3286614"/>
            <a:ext cx="11109960" cy="1154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动力电池的回收过程如何确保安全和环保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8&amp;si=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6e6dc4615?vcp=1&amp;pid=d500affe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</a:t>
            </a:r>
            <a:r>
              <a:rPr lang="zh-CN" altLang="en-US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六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）（2024·江西·中考）阅读下面的文字，完成下面小题。</a:t>
            </a:r>
            <a:endParaRPr lang="en-US" altLang="zh-CN" sz="3000" dirty="0"/>
          </a:p>
        </p:txBody>
      </p:sp>
      <p:sp>
        <p:nvSpPr>
          <p:cNvPr id="3" name="QM_4_BD.68_1#523865118?sp=1&amp;vaa=1&amp;vcp=1&amp;pid=6e6dc4615&amp;color=0,0,0&amp;vtp=1&amp;vaab=1&amp;bbb=1&amp;hb=1"/>
          <p:cNvSpPr/>
          <p:nvPr/>
        </p:nvSpPr>
        <p:spPr>
          <a:xfrm>
            <a:off x="539496" y="123346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【材料一】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党的十八大以来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我国科普事业蓬勃发展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全民科学素质行动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规划纲要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（2021—2035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）》《“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十四五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国家科学技术普及发展规划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关于新时代进一步加强科学技术普及工作的意见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相继印发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健康科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普等行业科普工作机制日趋完善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文化科技卫生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三下乡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全国科普日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等活动定期开展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形成了科普工作创新升级的生动局面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9&amp;si=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68_2#523865118?vaa=1&amp;vcp=1&amp;pid=6e6dc4615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②9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提升全民科学素质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助力科技自立自强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主题的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年全国科普日活动在全国各地集中开展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为公众送上丰富多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彩的科普大餐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如近距离观看月壤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嫦娥五号返回器实物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体验火箭发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月地驾驶和空间站生活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了解数字技术如何为兵马俑做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此次全国科普日活动主场设在北京首钢园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为培养青少年的科学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兴趣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主场活动还专门打造了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科学教育做加法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板块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为青少年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教师搭建科学教育实践交流的平台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（摘编自《人民日报》，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29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、《</a:t>
            </a:r>
            <a:r>
              <a:rPr lang="en-US" altLang="zh-CN" sz="280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人民日报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lang="en-US" altLang="zh-CN" sz="280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海外版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日，有删改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0&amp;si=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68_3#523865118?sp=1&amp;vaa=1&amp;vcp=1&amp;pid=6e6dc4615&amp;color=0,0,0&amp;vtp=1&amp;vaab=1&amp;bt=1&amp;bbb=1&amp;hb=1"/>
          <p:cNvSpPr/>
          <p:nvPr/>
        </p:nvSpPr>
        <p:spPr>
          <a:xfrm>
            <a:off x="539496" y="12125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【材料二】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据新华社北京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日电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记者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日从中国科技馆获悉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中国流动科技馆项目全国巡展已实施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科普大篷车项目已实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两个流动科普项目累计服务公众超过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亿人次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有力促进了我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国科普公共服务均等化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流动科技馆和科普大篷车是中国科协为解决基层科普设施短缺问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推动实现全国科普公共服务公平普惠而启动的流动科普项目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1&amp;si=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68_4#523865118?vaa=1&amp;vcp=1&amp;pid=6e6dc4615&amp;color=0,0,0&amp;vtp=1&amp;vaab=1&amp;bt=1&amp;bbb=1&amp;hb=1"/>
          <p:cNvSpPr/>
          <p:nvPr/>
        </p:nvSpPr>
        <p:spPr>
          <a:xfrm>
            <a:off x="539496" y="554400"/>
            <a:ext cx="11109960" cy="55570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据介绍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中国流动科技馆项目于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2011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年启动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主要为尚未建设实</a:t>
            </a:r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体科技馆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科学教育资源不充足的县级地区公众提供免费科学教育服务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用流动的科普设施把一座座小型科技馆送到公众的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家门口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截至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</a:t>
            </a:r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流动科技馆已服务公众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1.71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亿人次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配发流动科技展览资源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658</a:t>
            </a:r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在全国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1888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个县级行政区巡回展出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5686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个站点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科普大篷车项目于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2000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年启动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主要面向基层尤其是乡村地区开</a:t>
            </a:r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展科普公共服务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打通科普工作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最后一公里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截至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科普</a:t>
            </a:r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大篷车累计开展活动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39.1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万次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行驶里程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5373.2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万千米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服务公众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3.38</a:t>
            </a:r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亿人次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（摘编自《人民日报》，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日，有删改）</a:t>
            </a:r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21_5#58f102e8a?sp=1&amp;vaa=1&amp;vcp=1&amp;pid=cfe001474&amp;color=0,0,0&amp;vtp=1&amp;vaab=1&amp;bt=1&amp;bbb=1"/>
          <p:cNvSpPr/>
          <p:nvPr/>
        </p:nvSpPr>
        <p:spPr>
          <a:xfrm>
            <a:off x="539496" y="90474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【材料三】</a:t>
            </a:r>
            <a:endParaRPr lang="en-US" altLang="zh-CN" sz="2800" dirty="0"/>
          </a:p>
        </p:txBody>
      </p:sp>
      <p:sp>
        <p:nvSpPr>
          <p:cNvPr id="3" name="QM_4_BD.21_6#58f102e8a?sp=1&amp;vaa=1&amp;vcp=1&amp;pid=cfe001474&amp;color=0,0,0&amp;vtp=1&amp;vaab=1&amp;bbb=1&amp;hb=1"/>
          <p:cNvSpPr/>
          <p:nvPr/>
        </p:nvSpPr>
        <p:spPr>
          <a:xfrm>
            <a:off x="539496" y="153244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如今的游客更在意体验一种有趣有益的生活方式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对于常年处于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快节奏都市生活的人来说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他们更加向往可以让自己慢下来的地方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近自然的县域地带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无疑是另一方治愈心灵的小世界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诸如登山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漂流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骑行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露营等户外运动的开展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也更容易实现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据不完全统计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月以来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，10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个省份共新增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127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景区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65%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分布于县或县级市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县域旅游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在经济上更有性价比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在体验上更能满足多样化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个性化的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需求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再加上诸多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宠客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措施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县城和游客的双向奔赴也就顺理成章了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M_4_BD.21_6#58f102e8a?sp=1&amp;vaa=1&amp;vcp=1&amp;pid=cfe001474&amp;color=0,0,0&amp;vtp=1&amp;vaab=1&amp;bbb=1&amp;hb=1&amp;zzd= 7">
            <a:extLst>
              <a:ext uri="{FF2B5EF4-FFF2-40B4-BE49-F238E27FC236}">
                <a16:creationId xmlns:a16="http://schemas.microsoft.com/office/drawing/2014/main" id="{A1AABE36-6E70-1E03-936D-B363D00E32CF}"/>
              </a:ext>
            </a:extLst>
          </p:cNvPr>
          <p:cNvSpPr/>
          <p:nvPr/>
        </p:nvSpPr>
        <p:spPr>
          <a:xfrm>
            <a:off x="7769003" y="593420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QM_4_BD.21_6#58f102e8a?sp=1&amp;vaa=1&amp;vcp=1&amp;pid=cfe001474&amp;color=0,0,0&amp;vtp=1&amp;vaab=1&amp;bbb=1&amp;hb=1&amp;zzd= 7">
            <a:extLst>
              <a:ext uri="{FF2B5EF4-FFF2-40B4-BE49-F238E27FC236}">
                <a16:creationId xmlns:a16="http://schemas.microsoft.com/office/drawing/2014/main" id="{5807F4B4-C388-4EB4-A5D5-058406818E76}"/>
              </a:ext>
            </a:extLst>
          </p:cNvPr>
          <p:cNvSpPr/>
          <p:nvPr/>
        </p:nvSpPr>
        <p:spPr>
          <a:xfrm>
            <a:off x="8124603" y="593420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QM_4_BD.21_6#58f102e8a?sp=1&amp;vaa=1&amp;vcp=1&amp;pid=cfe001474&amp;color=0,0,0&amp;vtp=1&amp;vaab=1&amp;bbb=1&amp;hb=1&amp;zzd= 7">
            <a:extLst>
              <a:ext uri="{FF2B5EF4-FFF2-40B4-BE49-F238E27FC236}">
                <a16:creationId xmlns:a16="http://schemas.microsoft.com/office/drawing/2014/main" id="{F78828DE-C022-05C6-E533-460F6D6E1C9F}"/>
              </a:ext>
            </a:extLst>
          </p:cNvPr>
          <p:cNvSpPr/>
          <p:nvPr/>
        </p:nvSpPr>
        <p:spPr>
          <a:xfrm>
            <a:off x="8480203" y="593420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QM_4_BD.21_6#58f102e8a?sp=1&amp;vaa=1&amp;vcp=1&amp;pid=cfe001474&amp;color=0,0,0&amp;vtp=1&amp;vaab=1&amp;bbb=1&amp;hb=1&amp;zzd= 7">
            <a:extLst>
              <a:ext uri="{FF2B5EF4-FFF2-40B4-BE49-F238E27FC236}">
                <a16:creationId xmlns:a16="http://schemas.microsoft.com/office/drawing/2014/main" id="{4AA4ABB4-515F-0D32-0884-991E123CD6A0}"/>
              </a:ext>
            </a:extLst>
          </p:cNvPr>
          <p:cNvSpPr/>
          <p:nvPr/>
        </p:nvSpPr>
        <p:spPr>
          <a:xfrm>
            <a:off x="8835803" y="593420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2&amp;si=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68_5#523865118?sp=1&amp;vaa=1&amp;vcp=1&amp;pid=6e6dc4615&amp;color=0,0,0&amp;vtp=1&amp;vaab=1&amp;bt=1&amp;bbb=1&amp;hb=1"/>
          <p:cNvSpPr/>
          <p:nvPr/>
        </p:nvSpPr>
        <p:spPr>
          <a:xfrm>
            <a:off x="539496" y="74964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【材料三】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科学素质是国民素质的重要组成部分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是社会文明进步的基础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公民具备科学素质是指崇尚科学精神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树立科学思想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掌握基本科学方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了解必要科技知识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并具有应用其分析判断事物和解决实际问题的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能力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中国科协近日发布的第十三次中国公民科学素质抽样调查结果显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，2023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中国公民具备科学素质的比例达到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14.14%，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12.93%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提高了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1.21%。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3&amp;si=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68_6#523865118?vaa=1&amp;vcp=1&amp;pid=6e6dc4615&amp;color=0,0,0&amp;mp=1&amp;vtp=1&amp;vaab=1&amp;bt=1&amp;bbb=1&amp;hb=1"/>
          <p:cNvSpPr/>
          <p:nvPr/>
        </p:nvSpPr>
        <p:spPr>
          <a:xfrm>
            <a:off x="539496" y="1872456"/>
            <a:ext cx="11109960" cy="31175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要知道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我国人口规模大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公民科学素质水平基础弱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底子薄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2010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年这个数字仅为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3.27%。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经过十年努力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，2020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年达到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10.56%，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而超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10%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是创新型国家人力资源所普遍具备的重要特征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网民热议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中国天眼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爱达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魔都号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等大国重器的新进展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偏远村小里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山里娃也飞上了无人机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学起了编程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endParaRPr lang="en-US" altLang="zh-CN" sz="2800" dirty="0">
              <a:latin typeface="SimSun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4&amp;si=7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68_7#523865118?vaa=1&amp;vcp=1&amp;pid=6e6dc4615&amp;color=0,0,0&amp;mp=1&amp;vtp=1&amp;vaab=1&amp;bt=1&amp;bbb=1&amp;hb=1"/>
          <p:cNvSpPr/>
          <p:nvPr/>
        </p:nvSpPr>
        <p:spPr>
          <a:xfrm>
            <a:off x="387096" y="1532921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每一个百分点的提升都来之不易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按照国际通行的测评标准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仅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有少数发达国家的公民科学素质水平超过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20%。2023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年我国达到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14.14%，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实现了从较低水平到中等水平的巨大跨越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为迈向创新型国家前列夯实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了科技人力资源基础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调查牵头单位中国科普研究所所长王挺如是介绍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</a:t>
            </a:r>
            <a:r>
              <a:rPr lang="en-US" altLang="zh-CN" sz="280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摘编自《人民日报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lang="en-US" altLang="zh-CN" sz="280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海外版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》，2024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日，有删改）</a:t>
            </a:r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5&amp;si=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69_1#8d485fbe5?vaa=1&amp;vcp=1&amp;pid=523865118&amp;color=0,0,0&amp;vtp=1&amp;vaab=1&amp;bt=1&amp;bbb=1"/>
          <p:cNvSpPr/>
          <p:nvPr/>
        </p:nvSpPr>
        <p:spPr>
          <a:xfrm>
            <a:off x="539496" y="120345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下列对材料主要信息的提取、归纳、概括，不正确的一项是(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BD.69_2#8d485fbe5.choices?vaa=1&amp;vcp=1&amp;pid=523865118&amp;color=0,0,0&amp;vtp=1&amp;vaab=1&amp;bbb=1&amp;hb=1"/>
          <p:cNvSpPr/>
          <p:nvPr/>
        </p:nvSpPr>
        <p:spPr>
          <a:xfrm>
            <a:off x="539496" y="1835721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A.上述材料展现了2000年以后，特别是党的十八大以来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，我国发展科普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事业的举措及取得的成就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.2023年全国科普日活动，主题鲜明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，为社会公众送上了丰富多彩的科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普大餐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.材料二报道了我国流动科普项目累计服务公众超5亿人次的事实。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.我国公民科学素质水平持续提高，已位于创新型国家前列。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6&amp;si=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8d485fbe5?vaa=1&amp;vcp=1&amp;pid=523865118&amp;color=0,0,0&amp;vtp=1&amp;vaab=1&amp;bt=1&amp;bbb=1&amp;hb=1"/>
          <p:cNvSpPr/>
          <p:nvPr/>
        </p:nvSpPr>
        <p:spPr>
          <a:xfrm>
            <a:off x="539496" y="186775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（根据材料三第⑤段“2023年我国达到14.14%，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实现了从较低水平到中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等水平的巨大跨越，为迈向创新型国家前列夯实了科技人力资源基础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可知，我国公民科学素质水平虽持续提高，但还未位于创新型国家前列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D项“已位于创新型国家前列”有误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C_5_AN.2_1#8d485fbe5?vaa=1&amp;vcp=1&amp;pid=523865118&amp;color=0,0,0&amp;vtp=1&amp;vaab=1&amp;bbb=1"/>
          <p:cNvSpPr/>
          <p:nvPr/>
        </p:nvSpPr>
        <p:spPr>
          <a:xfrm>
            <a:off x="539496" y="44232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7&amp;si=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73_1#9a8c63a01?sp=1&amp;vaa=1&amp;vcp=1&amp;pid=523865118&amp;color=0,0,0&amp;vtp=1&amp;vaab=1&amp;bt=1&amp;bbb=1&amp;hb=1&amp;hltap=1"/>
          <p:cNvSpPr/>
          <p:nvPr/>
        </p:nvSpPr>
        <p:spPr>
          <a:xfrm>
            <a:off x="539496" y="1871694"/>
            <a:ext cx="11109960" cy="31175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中学生应如何提高自身的科学素质？请你结合材料内容和生活实际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提出建议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5_AN.73_1#9a8c63a01?sp=1&amp;vaa=1&amp;vcp=1&amp;pid=523865118&amp;color=0,0,0&amp;vtp=1&amp;vaab=1&amp;bt=1&amp;bbb=1&amp;hb=1&amp;hla=1">
            <a:extLst>
              <a:ext uri="{FF2B5EF4-FFF2-40B4-BE49-F238E27FC236}">
                <a16:creationId xmlns:a16="http://schemas.microsoft.com/office/drawing/2014/main" id="{AB4797F4-30F1-CB85-28C8-CE0519D6964E}"/>
              </a:ext>
            </a:extLst>
          </p:cNvPr>
          <p:cNvSpPr/>
          <p:nvPr/>
        </p:nvSpPr>
        <p:spPr>
          <a:xfrm>
            <a:off x="539496" y="3139154"/>
            <a:ext cx="11109960" cy="1763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中学生在学习和生活中，要树立科学思想，掌握科学方法，多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了解科学知识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；②要积极参加科普活动，增强科学体验；③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要运用科学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思想去理解和判断事物，并解决实际问题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8&amp;si=7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e7611a4c2?vcp=1&amp;pid=d500affe8&amp;color=0,0,0&amp;vtp=1&amp;vaab=1&amp;bt=1&amp;bbb=1&amp;hb=1"/>
          <p:cNvSpPr/>
          <p:nvPr/>
        </p:nvSpPr>
        <p:spPr>
          <a:xfrm>
            <a:off x="539496" y="382950"/>
            <a:ext cx="11109960" cy="8797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/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</a:t>
            </a:r>
            <a:r>
              <a:rPr lang="zh-CN" altLang="en-US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七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）（2024·重庆·中考）学校开展“走进书法世界”主题活动，请</a:t>
            </a:r>
          </a:p>
          <a:p>
            <a:pPr latinLnBrk="1"/>
            <a:r>
              <a:rPr lang="en-US" altLang="zh-CN" sz="3000" b="1" i="0" dirty="0" err="1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你完成以下任务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</a:t>
            </a:r>
            <a:endParaRPr lang="en-US" altLang="zh-CN" sz="3000" dirty="0"/>
          </a:p>
        </p:txBody>
      </p:sp>
      <p:sp>
        <p:nvSpPr>
          <p:cNvPr id="3" name="QM_4_BD.74_1#9d2a43d6e?sp=1&amp;vaa=1&amp;vcp=1&amp;pid=e7611a4c2&amp;color=0,0,0&amp;vtp=1&amp;vaab=1&amp;bbb=1&amp;hb=1"/>
          <p:cNvSpPr/>
          <p:nvPr/>
        </p:nvSpPr>
        <p:spPr>
          <a:xfrm>
            <a:off x="539496" y="1373168"/>
            <a:ext cx="11109960" cy="42503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【材料一】</a:t>
            </a:r>
            <a:endParaRPr lang="en-US" altLang="zh-CN" sz="2800" dirty="0"/>
          </a:p>
          <a:p>
            <a:pPr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书法是一门对汉字进行艺术化书写的艺术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据此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可确定书法作品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的判断标准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所写对象为汉字且内容健康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字迹具有艺术性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根据书法的定义和判断标准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可以确定书法的历史应当从甲骨文算起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一直到当代以汉字为创作载体的各种探索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艺术性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规定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并非所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有的古代文字遗迹都可称为书法艺术品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只有具备相当笔墨技术支持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又注入了深厚人文情怀的那些书迹才可称为书法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书法艺术品应该是可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以作为人们师法对象的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法书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因为书法应该为世人提供某些营养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或者在笔墨技巧上可供学习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或者在精神层面上能打动人心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（选自吕志强《中国书法发展简史》，</a:t>
            </a:r>
            <a:r>
              <a:rPr lang="en-US" altLang="zh-CN" sz="280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有删改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）</a:t>
            </a:r>
          </a:p>
        </p:txBody>
      </p:sp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9&amp;si=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74_2#9d2a43d6e?sp=1&amp;vaa=1&amp;vcp=1&amp;pid=e7611a4c2&amp;color=0,0,0&amp;vtp=1&amp;vaab=1&amp;bt=1&amp;bbb=1"/>
          <p:cNvSpPr/>
          <p:nvPr/>
        </p:nvSpPr>
        <p:spPr>
          <a:xfrm>
            <a:off x="354000" y="107718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【材料二】</a:t>
            </a:r>
            <a:endParaRPr lang="en-US" altLang="zh-CN" sz="2800" dirty="0"/>
          </a:p>
        </p:txBody>
      </p:sp>
      <p:sp>
        <p:nvSpPr>
          <p:cNvPr id="3" name="QM_4_BD.74_3#9d2a43d6e?sp=1&amp;vaa=1&amp;vcp=1&amp;pid=e7611a4c2&amp;color=0,0,0&amp;vtp=1&amp;vaab=1&amp;bbb=1"/>
          <p:cNvSpPr/>
          <p:nvPr/>
        </p:nvSpPr>
        <p:spPr>
          <a:xfrm>
            <a:off x="354000" y="169706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汉字书体的演变</a:t>
            </a:r>
            <a:endParaRPr lang="en-US" altLang="zh-CN" sz="2800" dirty="0"/>
          </a:p>
        </p:txBody>
      </p:sp>
      <p:graphicFrame>
        <p:nvGraphicFramePr>
          <p:cNvPr id="80" name="QM_4_BD.74_4#9d2a43d6e?colgroup=4,16,8&amp;vaa=1&amp;vcp=1&amp;pid=e7611a4c2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9031037"/>
              </p:ext>
            </p:extLst>
          </p:nvPr>
        </p:nvGraphicFramePr>
        <p:xfrm>
          <a:off x="354000" y="2380456"/>
          <a:ext cx="11484000" cy="3373692"/>
        </p:xfrm>
        <a:graphic>
          <a:graphicData uri="http://schemas.openxmlformats.org/drawingml/2006/table">
            <a:tbl>
              <a:tblPr/>
              <a:tblGrid>
                <a:gridCol w="194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1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书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在书法史上的地位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413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甲骨文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金文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小篆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9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刻在龟甲兽骨上的甲骨文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铸造在青铜器上的金文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成熟于殷商时期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大大小小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参差错落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具有天然美感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小篆是秦统一文字后出现的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有婀娜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对称之美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为中国书法特有的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线的艺术奠定了基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调和韵律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5" name="QM_4_BD.74_5#9d2a43d6e.table_image?tii=1&amp;vaa=1&amp;vcp=1&amp;pid=e7611a4c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2308" y="4916900"/>
            <a:ext cx="1408176" cy="52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0&amp;si=8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" name="QM_4_BD.74_6#9d2a43d6e?colgroup=4,16,8&amp;vaa=1&amp;vcp=1&amp;pid=e7611a4c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8875444"/>
              </p:ext>
            </p:extLst>
          </p:nvPr>
        </p:nvGraphicFramePr>
        <p:xfrm>
          <a:off x="539496" y="1183939"/>
          <a:ext cx="11091672" cy="4317230"/>
        </p:xfrm>
        <a:graphic>
          <a:graphicData uri="http://schemas.openxmlformats.org/drawingml/2006/table">
            <a:tbl>
              <a:tblPr/>
              <a:tblGrid>
                <a:gridCol w="1764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979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288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27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书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在书法史上的地位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4570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隶书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algn="ctr" latinLnBrk="1" hangingPunct="0">
                        <a:lnSpc>
                          <a:spcPts val="5400"/>
                        </a:lnSpc>
                      </a:pPr>
                      <a:r>
                        <a:rPr lang="en-US" altLang="zh-CN" sz="35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由金文简化而来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萌芽于先秦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在两汉时走向成熟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横平竖直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撇捺开张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有一种飞动感和对称美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使汉字变得方正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是书法史上的革命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为以后各种书体的诞生奠定了基础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38291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草书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algn="ctr" latinLnBrk="1" hangingPunct="0">
                        <a:lnSpc>
                          <a:spcPts val="6700"/>
                        </a:lnSpc>
                      </a:pPr>
                      <a:r>
                        <a:rPr lang="en-US" altLang="zh-CN" sz="43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出现于西汉晚期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飞扬飘逸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比行书更洒脱不羁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标志着书法成为能自由抒发情感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表现书法家个性的艺术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QM_4_BD.74_7#9d2a43d6e.table_image?tii=2&amp;vaa=1&amp;vcp=1&amp;pid=e7611a4c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1268" y="2798064"/>
            <a:ext cx="841248" cy="630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M_4_BD.74_8#9d2a43d6e.table_image?tii=3&amp;vaa=1&amp;vcp=1&amp;pid=e7611a4c2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1268" y="4547797"/>
            <a:ext cx="841248" cy="777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QM_4_BD.74_6#9d2a43d6e?colgroup=4,16,8&amp;vaa=1&amp;vcp=1&amp;pid=e7611a4c2&amp;color=0,0,0&amp;vtp=1&amp;vaab=1&amp;bt=1&amp;bbb=1">
            <a:extLst>
              <a:ext uri="{FF2B5EF4-FFF2-40B4-BE49-F238E27FC236}">
                <a16:creationId xmlns:a16="http://schemas.microsoft.com/office/drawing/2014/main" id="{84B0A34B-7020-0048-D029-4A9B80C3460E}"/>
              </a:ext>
            </a:extLst>
          </p:cNvPr>
          <p:cNvSpPr txBox="1"/>
          <p:nvPr/>
        </p:nvSpPr>
        <p:spPr>
          <a:xfrm>
            <a:off x="10913023" y="554400"/>
            <a:ext cx="718145" cy="51655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3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1&amp;si=8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" name="QM_4_BD.74_9#9d2a43d6e?colgroup=4,16,8&amp;vaa=1&amp;vcp=1&amp;pid=e7611a4c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8354353"/>
              </p:ext>
            </p:extLst>
          </p:nvPr>
        </p:nvGraphicFramePr>
        <p:xfrm>
          <a:off x="539496" y="1783810"/>
          <a:ext cx="11268792" cy="3994976"/>
        </p:xfrm>
        <a:graphic>
          <a:graphicData uri="http://schemas.openxmlformats.org/drawingml/2006/table">
            <a:tbl>
              <a:tblPr/>
              <a:tblGrid>
                <a:gridCol w="1764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0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书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在书法史上的地位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27708">
                <a:tc>
                  <a:txBody>
                    <a:bodyPr/>
                    <a:lstStyle/>
                    <a:p>
                      <a:pPr marL="0" indent="447675" algn="ctr" latinLnBrk="1" hangingPunct="0">
                        <a:lnSpc>
                          <a:spcPts val="6900"/>
                        </a:lnSpc>
                      </a:pPr>
                      <a:r>
                        <a:rPr lang="en-US" altLang="zh-CN" sz="2800" b="0" i="0" kern="12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行书</a:t>
                      </a:r>
                      <a:r>
                        <a:rPr lang="en-US" altLang="zh-CN" sz="45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出现于东汉晚期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介于草书和楷书之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比楷书更加灵动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让人们愈发认识到书写文字的审美价值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2770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楷书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algn="ctr" latinLnBrk="1" hangingPunct="0">
                        <a:lnSpc>
                          <a:spcPts val="6500"/>
                        </a:lnSpc>
                      </a:pPr>
                      <a:r>
                        <a:rPr lang="en-US" altLang="zh-CN" sz="42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由隶书演变而来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形成于东晋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严谨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字体方正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又风格多样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或飘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逸灵动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或雄峻清刚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或法度严谨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是对前代书法的继承和创新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QM_4_BD.74_10#9d2a43d6e.table_image?tii=4&amp;vaa=1&amp;vcp=1&amp;pid=e7611a4c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3436" y="3188367"/>
            <a:ext cx="704088" cy="813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M_4_BD.74_11#9d2a43d6e.table_image?tii=5&amp;vaa=1&amp;vcp=1&amp;pid=e7611a4c2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2416" y="4819618"/>
            <a:ext cx="758952" cy="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QM_4_BD.74_9#9d2a43d6e?colgroup=4,16,8&amp;vaa=1&amp;vcp=1&amp;pid=e7611a4c2&amp;color=0,0,0&amp;vtp=1&amp;vaab=1&amp;bt=1&amp;bbb=1">
            <a:extLst>
              <a:ext uri="{FF2B5EF4-FFF2-40B4-BE49-F238E27FC236}">
                <a16:creationId xmlns:a16="http://schemas.microsoft.com/office/drawing/2014/main" id="{416F51FD-09CD-6DA1-69E0-F125756D6D3B}"/>
              </a:ext>
            </a:extLst>
          </p:cNvPr>
          <p:cNvSpPr txBox="1"/>
          <p:nvPr/>
        </p:nvSpPr>
        <p:spPr>
          <a:xfrm>
            <a:off x="10913023" y="107540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21_7#58f102e8a?sp=1&amp;vaa=1&amp;vcp=1&amp;pid=cfe001474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当然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相比大城市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县城仍有一些不足之处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后起之秀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应完善游客服务中心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旅游道路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厕所等配套设施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积极营造透明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信的旅游消费环境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迎得进人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也要留得住心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临渊羡鱼不如退而结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相信更多的县城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也已经在路上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（摘编自央视新闻网，2024年5月9日，有删改）</a:t>
            </a:r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2&amp;si=8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74_12#9d2a43d6e?vaa=1&amp;vcp=1&amp;pid=e7611a4c2&amp;color=0,0,0&amp;mp=1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书法融入了书写者的个性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字的风貌能体现书写者的气韵风度和精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神品格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即使同一书体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也会因书写者不同而呈现不同的风貌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这就是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常说的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见字如面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字如其人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（改编自方建勋《中国书法十五讲》，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有删改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）</a:t>
            </a:r>
          </a:p>
        </p:txBody>
      </p:sp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3&amp;si=8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74_13#9d2a43d6e?sp=1&amp;vaa=1&amp;vcp=1&amp;pid=e7611a4c2&amp;color=0,0,0&amp;vtp=1&amp;vaab=1&amp;bt=1&amp;bbb=1&amp;hb=1"/>
          <p:cNvSpPr/>
          <p:nvPr/>
        </p:nvSpPr>
        <p:spPr>
          <a:xfrm>
            <a:off x="541020" y="114842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【材料三】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鲁迅说书法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不是诗却有诗的韵味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不是画却有画的美感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不是舞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却有舞的节奏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不是歌却有歌的旋律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如何欣赏书法作品呢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简而言之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要欣赏书法作品的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是指由笔画线条所构成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的外形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包括字的笔画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整幅字的布局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是指书法作品的神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韵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包括笔力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气势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神态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情感等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具体而言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可从以下方面入手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4&amp;si=8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74_14#9d2a43d6e?sp=1&amp;vaa=1&amp;vcp=1&amp;pid=e7611a4c2&amp;color=0,0,0&amp;mp=1&amp;vtp=1&amp;vaab=1&amp;bt=1&amp;bbb=1&amp;hb=1"/>
          <p:cNvSpPr/>
          <p:nvPr/>
        </p:nvSpPr>
        <p:spPr>
          <a:xfrm>
            <a:off x="539496" y="122605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笔画多变且适宜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汉字是由若干个线条式的笔画有机组合而成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同一个字中的相同笔画的长短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粗细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浓淡必须有所变化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字才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显得灵动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M_4_BD.74_15#9d2a43d6e?sp=1&amp;vaa=1&amp;vcp=1&amp;pid=e7611a4c2&amp;color=0,0,0&amp;mp=1&amp;vtp=1&amp;vaab=1&amp;bbb=1"/>
          <p:cNvSpPr/>
          <p:nvPr/>
        </p:nvSpPr>
        <p:spPr>
          <a:xfrm>
            <a:off x="539496" y="31419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字的重心稳健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字有千姿百态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但字的重心必须稳健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M_4_BD.74_16#9d2a43d6e?sp=1&amp;vaa=1&amp;vcp=1&amp;pid=e7611a4c2&amp;color=0,0,0&amp;mp=1&amp;vtp=1&amp;vaab=1&amp;bbb=1&amp;hb=1"/>
          <p:cNvSpPr/>
          <p:nvPr/>
        </p:nvSpPr>
        <p:spPr>
          <a:xfrm>
            <a:off x="539496" y="377145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字势自然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王羲之主张字要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自然宽狭得所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分间布白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远近宜均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上下得所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自然平稳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他的书法之所以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独擅一家之美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关键在于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质自然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5&amp;si=8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74_17#9d2a43d6e?sp=1&amp;vaa=1&amp;vcp=1&amp;pid=e7611a4c2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书法作品的章法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笔势需一气呵成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气韵贯通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章法上的所有变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化都根源于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阴阳对偶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这四个字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包括大小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粗细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轻重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阔狭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长短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连断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虚实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缓急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渴润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一幅好的书法作品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其字与字之间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行与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行之间气势连贯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笔虽断而意相连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适当留白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疏密得当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好的作品既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要体现书写者的独特性情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气质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境界和格调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又要有能够将其表现出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来的精熟技法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6&amp;si=8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74_18#9d2a43d6e?vaa=1&amp;vcp=1&amp;pid=e7611a4c2&amp;color=0,0,0&amp;mp=1&amp;vtp=1&amp;vaab=1&amp;bt=1&amp;bbb=1&amp;hb=1"/>
          <p:cNvSpPr/>
          <p:nvPr/>
        </p:nvSpPr>
        <p:spPr>
          <a:xfrm>
            <a:off x="415671" y="7016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此外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还需了解作品的创作背景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下面两幅作品都是王羲之的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快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雪时晴帖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是他平和愉悦时所书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丧乱帖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是他极度哀痛时所写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二者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呈现出不同的气韵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书写者不同的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赋予了书法作品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M_4_BD.74_20#9d2a43d6e?iti=1&amp;htil=1&amp;vaa=1&amp;vcp=1&amp;pid=e7611a4c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13432" y="2679287"/>
            <a:ext cx="2011680" cy="214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M_4_BD.74_21#9d2a43d6e?iti=2&amp;htil=1&amp;vaa=1&amp;vcp=1&amp;pid=e7611a4c2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36992" y="2688431"/>
            <a:ext cx="1883664" cy="213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4_BD.74_22#9d2a43d6e?iti=1&amp;htil=1&amp;vaa=1&amp;vcp=1&amp;pid=e7611a4c2&amp;color=0,0,0&amp;vtp=1&amp;vaab=1&amp;bbb=1"/>
          <p:cNvSpPr/>
          <p:nvPr/>
        </p:nvSpPr>
        <p:spPr>
          <a:xfrm>
            <a:off x="1500791" y="4955127"/>
            <a:ext cx="36369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王羲之《快雪时晴帖》</a:t>
            </a:r>
            <a:endParaRPr lang="en-US" altLang="zh-CN" sz="2800" dirty="0"/>
          </a:p>
        </p:txBody>
      </p:sp>
      <p:sp>
        <p:nvSpPr>
          <p:cNvPr id="6" name="QM_4_BD.74_23#9d2a43d6e?iti=2&amp;htil=1&amp;vaa=1&amp;vcp=1&amp;pid=e7611a4c2&amp;color=0,0,0&amp;vtp=1&amp;vaab=1&amp;bbb=1"/>
          <p:cNvSpPr/>
          <p:nvPr/>
        </p:nvSpPr>
        <p:spPr>
          <a:xfrm>
            <a:off x="7415943" y="4955127"/>
            <a:ext cx="29257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王羲之《丧乱帖》</a:t>
            </a:r>
            <a:endParaRPr lang="en-US" altLang="zh-CN" sz="2800" dirty="0"/>
          </a:p>
        </p:txBody>
      </p:sp>
      <p:sp>
        <p:nvSpPr>
          <p:cNvPr id="7" name="QM_4_BD.74_24#9d2a43d6e?vaa=1&amp;vcp=1&amp;pid=e7611a4c2&amp;color=0,0,0&amp;vtp=1&amp;vaab=1&amp;bbb=1"/>
          <p:cNvSpPr/>
          <p:nvPr/>
        </p:nvSpPr>
        <p:spPr>
          <a:xfrm>
            <a:off x="539496" y="5589365"/>
            <a:ext cx="11109960" cy="5669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（选自孙晓燕《中国书法艺术欣赏探析》，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有删改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）</a:t>
            </a:r>
          </a:p>
        </p:txBody>
      </p:sp>
    </p:spTree>
  </p:cSld>
  <p:clrMapOvr>
    <a:masterClrMapping/>
  </p:clrMapOvr>
  <p:transition>
    <p:split dir="in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7&amp;si=8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#9d2a43d6e?sp=1&amp;vaa=1&amp;vcp=1&amp;pid=e7611a4c2&amp;color=0,0,0&amp;vtp=1&amp;vaab=1&amp;bt=1&amp;bbb=1"/>
          <p:cNvSpPr/>
          <p:nvPr/>
        </p:nvSpPr>
        <p:spPr>
          <a:xfrm>
            <a:off x="539496" y="88823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【了解书法】</a:t>
            </a:r>
            <a:endParaRPr lang="en-US" altLang="zh-CN" sz="2800" dirty="0"/>
          </a:p>
        </p:txBody>
      </p:sp>
      <p:sp>
        <p:nvSpPr>
          <p:cNvPr id="3" name="QC_5_BD.75_1#8f414eb92?vaa=1&amp;vcp=1&amp;pid=9d2a43d6e&amp;color=0,0,0&amp;vtp=1&amp;vaab=1&amp;bbb=1"/>
          <p:cNvSpPr/>
          <p:nvPr/>
        </p:nvSpPr>
        <p:spPr>
          <a:xfrm>
            <a:off x="539496" y="150812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根据材料一、材料三，下列理解或推断正确的一项是(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5_BD.75_2#8f414eb92.choices?vaa=1&amp;vcp=1&amp;pid=9d2a43d6e&amp;color=0,0,0&amp;vtp=1&amp;vaab=1&amp;bbb=1&amp;hb=1"/>
          <p:cNvSpPr/>
          <p:nvPr/>
        </p:nvSpPr>
        <p:spPr>
          <a:xfrm>
            <a:off x="539496" y="2137600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A.如果一幅字所写内容是汉字，且具有艺术性，就可判定其为书法作品。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.书法艺术品能为书法学习者提供书写技法的借鉴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，丰富书法欣赏者的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精神世界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.书法作品的“神”，是指字的笔画、线条、布局，整幅字的章法、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神韵、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情感等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.书法家在极度哀痛时创作的书法作品，在气韵上会大打折扣。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8&amp;si=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8f414eb92?vaa=1&amp;vcp=1&amp;pid=9d2a43d6e&amp;color=0,0,0&amp;vtp=1&amp;vaab=1&amp;bt=1&amp;bbb=1&amp;hb=1"/>
          <p:cNvSpPr/>
          <p:nvPr/>
        </p:nvSpPr>
        <p:spPr>
          <a:xfrm>
            <a:off x="539496" y="826466"/>
            <a:ext cx="11109960" cy="44690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A.有误，根据材料一“确定书法作品的判断标准：一、所写对象为汉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字且内容健康；二、字迹具有艺术性”可知，选项中“所写内容是汉字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表述片面；C.有误，根据材料三第一段“形，是指由笔画线条所构成的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外形，包括字的笔画、结构，整幅字的布局；神，是指书法作品的神韵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包括笔力、气势、神态、情感等”可知，选项中“字的笔画、线条、布局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指的是书法作品的“形”；D.有误，根据材料三最后一段“《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快雪时晴帖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是他平和愉悦时所书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丧乱帖》是他极度哀痛时所写，二者呈现出不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同的气韵。书写者不同的‘情’赋予了书法作品‘神’的变化”可知，书写者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不同的“情”赋予了书法作品不同的气韵，选项表述错误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C_5_AN.2_1#8f414eb92?vaa=1&amp;vcp=1&amp;pid=9d2a43d6e&amp;color=0,0,0&amp;vtp=1&amp;vaab=1&amp;bbb=1"/>
          <p:cNvSpPr/>
          <p:nvPr/>
        </p:nvSpPr>
        <p:spPr>
          <a:xfrm>
            <a:off x="539496" y="5530511"/>
            <a:ext cx="11109960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20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9&amp;si=8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fb96937ce?sp=1&amp;vcp=1&amp;pid=9d2a43d6e&amp;color=0,0,0&amp;vtp=1&amp;vaab=1&amp;bt=1&amp;bbb=1"/>
          <p:cNvSpPr/>
          <p:nvPr/>
        </p:nvSpPr>
        <p:spPr>
          <a:xfrm>
            <a:off x="539496" y="93586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【概说演变】</a:t>
            </a:r>
            <a:endParaRPr lang="en-US" altLang="zh-CN" sz="2800" dirty="0"/>
          </a:p>
        </p:txBody>
      </p:sp>
      <p:sp>
        <p:nvSpPr>
          <p:cNvPr id="3" name="QB_5_BD.79_1#66aa74589?sp=1&amp;vaa=1&amp;vcp=1&amp;pid=9d2a43d6e&amp;color=0,0,0&amp;vtp=1&amp;vaab=1&amp;bbb=1&amp;hb=1&amp;hltap=1"/>
          <p:cNvSpPr/>
          <p:nvPr/>
        </p:nvSpPr>
        <p:spPr>
          <a:xfrm>
            <a:off x="539496" y="1563560"/>
            <a:ext cx="11109960" cy="37652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小林不知道汉字书体有哪些，又是如何演变的。请根据材料二向他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作简述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4" name="QB_5_AN.79_1#66aa74589?sp=1&amp;vaa=1&amp;vcp=1&amp;pid=9d2a43d6e&amp;color=0,0,0&amp;vtp=1&amp;vaab=1&amp;bbb=1&amp;hb=1&amp;hla=1">
            <a:extLst>
              <a:ext uri="{FF2B5EF4-FFF2-40B4-BE49-F238E27FC236}">
                <a16:creationId xmlns:a16="http://schemas.microsoft.com/office/drawing/2014/main" id="{3331611F-01C9-9191-92F1-5AF55B112E22}"/>
              </a:ext>
            </a:extLst>
          </p:cNvPr>
          <p:cNvSpPr/>
          <p:nvPr/>
        </p:nvSpPr>
        <p:spPr>
          <a:xfrm>
            <a:off x="539496" y="2831020"/>
            <a:ext cx="11109960" cy="2420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汉字书体有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：①甲骨文——刻在龟甲兽骨上；②金文——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铸造在青铜器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上；③小篆——秦统一文字后出现；④隶书——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由金文简化而来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；⑤草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书——出现在西汉晚期。⑥行书——介于草书和楷书之间；⑦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楷书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由隶书演变而来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0&amp;si=9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0dc82a5e0?sp=1&amp;vcp=1&amp;pid=9d2a43d6e&amp;color=0,0,0&amp;vtp=1&amp;vaab=1&amp;bt=1&amp;bbb=1"/>
          <p:cNvSpPr/>
          <p:nvPr/>
        </p:nvSpPr>
        <p:spPr>
          <a:xfrm>
            <a:off x="539496" y="42430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赏析书法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下面是毛泽东的书法作品《沁园春·雪》，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请运用材料三的知识，对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这幅书法作品的艺术美作简要赏析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B_5_BD.80_2#4dff50c10?vaa=1&amp;vcp=1&amp;pid=9d2a43d6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98192" y="2802001"/>
            <a:ext cx="6839712" cy="2907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1&amp;si=9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80_3#4dff50c10?vaa=1&amp;vcp=1&amp;pid=9d2a43d6e&amp;color=0,0,0&amp;vtp=1&amp;vaab=1&amp;bt=1&amp;bbb=1&amp;hb=1&amp;hltap=1"/>
          <p:cNvSpPr/>
          <p:nvPr/>
        </p:nvSpPr>
        <p:spPr>
          <a:xfrm>
            <a:off x="539496" y="2530824"/>
            <a:ext cx="11109960" cy="18221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5_AN.80_3#4dff50c10?vaa=1&amp;vcp=1&amp;pid=9d2a43d6e&amp;color=0,0,0&amp;vtp=1&amp;vaab=1&amp;bt=1&amp;bbb=1&amp;hb=1&amp;hla=1">
            <a:extLst>
              <a:ext uri="{FF2B5EF4-FFF2-40B4-BE49-F238E27FC236}">
                <a16:creationId xmlns:a16="http://schemas.microsoft.com/office/drawing/2014/main" id="{30AA9307-14BC-6BCA-5321-1A1E70513C7B}"/>
              </a:ext>
            </a:extLst>
          </p:cNvPr>
          <p:cNvSpPr/>
          <p:nvPr/>
        </p:nvSpPr>
        <p:spPr>
          <a:xfrm>
            <a:off x="539496" y="2505424"/>
            <a:ext cx="11109960" cy="1763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示例：毛主席的这幅作品笔法飘逸，笔意连绵，如行云流水，体现一种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动态的流动之美。字形斜侧，笔画多变，有昂扬向上之感。大小错落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粗细相间。字体虽为行书，但气势雄强，体现了作者的豪迈气魄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1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21_8#58f102e8a?sp=1&amp;vaa=1&amp;vcp=1&amp;pid=cfe001474&amp;color=0,0,0&amp;vtp=1&amp;vaab=1&amp;bt=1&amp;bbb=1"/>
          <p:cNvSpPr/>
          <p:nvPr/>
        </p:nvSpPr>
        <p:spPr>
          <a:xfrm>
            <a:off x="539496" y="90728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【材料四】</a:t>
            </a:r>
            <a:endParaRPr lang="en-US" altLang="zh-CN" sz="2800" dirty="0"/>
          </a:p>
        </p:txBody>
      </p:sp>
      <p:sp>
        <p:nvSpPr>
          <p:cNvPr id="3" name="QM_4_BD.21_9#58f102e8a?sp=1&amp;vaa=1&amp;vcp=1&amp;pid=cfe001474&amp;color=0,0,0&amp;vtp=1&amp;vaab=1&amp;bbb=1"/>
          <p:cNvSpPr/>
          <p:nvPr/>
        </p:nvSpPr>
        <p:spPr>
          <a:xfrm>
            <a:off x="539496" y="152717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小地方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旅游要有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大作为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取决于两个关键的基础条件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M_4_BD.21_10#58f102e8a?sp=1&amp;vaa=1&amp;vcp=1&amp;pid=cfe001474&amp;color=0,0,0&amp;vtp=1&amp;vaab=1&amp;bbb=1&amp;hb=1"/>
          <p:cNvSpPr/>
          <p:nvPr/>
        </p:nvSpPr>
        <p:spPr>
          <a:xfrm>
            <a:off x="539496" y="2156650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一是旅游需求持续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大规模爆发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改革开放以来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特别是党的十八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大以来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我国社会生产加速发展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人民群众物质生活方面的需求得到极大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满足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需求开始向更高的精神层面拓展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旅游需求作为满足人们精神文化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需求最直接有效的形式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迎来快速扩张区间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如此巨大的需求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显然不是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几个老牌知名景区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景点所能消化的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也不是几个大城市或核心城市所能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承载的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这为不同区域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各个层次的旅游目的地提供了发展机会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2&amp;si=9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5ae018a02?sp=1&amp;vcp=1&amp;pid=9d2a43d6e&amp;color=0,0,0&amp;vtp=1&amp;vaab=1&amp;bt=1&amp;bbb=1"/>
          <p:cNvSpPr/>
          <p:nvPr/>
        </p:nvSpPr>
        <p:spPr>
          <a:xfrm>
            <a:off x="539496" y="55440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推荐书体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学校将开展书法比赛，就下列三条主题语向全校征集意见，你最想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推荐哪一条？它最适合用哪种书体书写？请结合材料二简述理由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笔间论书道，翰墨育雅趣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工工整整写字，端端正正做人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5_BD.81_4#7a95f9a05?sp=1&amp;vaa=1&amp;vcp=1&amp;pid=9d2a43d6e&amp;color=0,0,0&amp;vtp=1&amp;vaab=1&amp;bbb=1&amp;hb=1"/>
          <p:cNvSpPr/>
          <p:nvPr/>
        </p:nvSpPr>
        <p:spPr>
          <a:xfrm>
            <a:off x="539496" y="376083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③笔墨肆意写人生，青春飞扬显豪情。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我想推荐第(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，推荐的书体是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理由：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endParaRPr lang="en-US" altLang="zh-CN" sz="2800" dirty="0"/>
          </a:p>
        </p:txBody>
      </p:sp>
      <p:sp>
        <p:nvSpPr>
          <p:cNvPr id="7" name="QB_5_AN.82_1#7a95f9a05.bracket?vaa=1&amp;vcp=1&amp;pid=9d2a43d6e&amp;color=0,0,0&amp;vpa=23&amp;vtp=1&amp;vaab=1&amp;bbb=1"/>
          <p:cNvSpPr/>
          <p:nvPr/>
        </p:nvSpPr>
        <p:spPr>
          <a:xfrm>
            <a:off x="2454814" y="4416152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（示例）②</a:t>
            </a:r>
            <a:endParaRPr lang="en-US" altLang="zh-CN" sz="2800" dirty="0"/>
          </a:p>
        </p:txBody>
      </p:sp>
      <p:sp>
        <p:nvSpPr>
          <p:cNvPr id="8" name="QB_5_AN.83_1#7a95f9a05.blank?vaa=1&amp;vcp=1&amp;pid=9d2a43d6e&amp;color=0,0,0&amp;vpa=24&amp;vtp=1&amp;vaab=1&amp;bbb=1"/>
          <p:cNvSpPr/>
          <p:nvPr/>
        </p:nvSpPr>
        <p:spPr>
          <a:xfrm>
            <a:off x="7722139" y="437805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楷书</a:t>
            </a:r>
            <a:endParaRPr lang="en-US" altLang="zh-CN" sz="2800" dirty="0"/>
          </a:p>
        </p:txBody>
      </p:sp>
      <p:sp>
        <p:nvSpPr>
          <p:cNvPr id="9" name="QB_5_AN.84_1#7a95f9a05.blank?vaa=1&amp;vcp=1&amp;pid=9d2a43d6e&amp;color=0,0,0&amp;vpa=25&amp;vtp=1&amp;vaab=1&amp;bbb=1&amp;hb=1"/>
          <p:cNvSpPr/>
          <p:nvPr/>
        </p:nvSpPr>
        <p:spPr>
          <a:xfrm>
            <a:off x="539496" y="5025752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因为楷书结构严谨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，字体方正。与“工工整整”“端端正正”相照应。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  <p:bldP spid="9" grpId="0" build="p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3&amp;si=9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8763d5da3?vcp=1&amp;pid=d500affe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</a:t>
            </a:r>
            <a:r>
              <a:rPr lang="zh-CN" altLang="en-US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八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）（2024·新疆·中考）阅读下面的材料，完成小题。</a:t>
            </a:r>
            <a:endParaRPr lang="en-US" altLang="zh-CN" sz="3000" dirty="0"/>
          </a:p>
        </p:txBody>
      </p:sp>
      <p:sp>
        <p:nvSpPr>
          <p:cNvPr id="3" name="QM_4_BD.85_1#f636561c7?sp=1&amp;vaa=1&amp;vcp=1&amp;pid=8763d5da3&amp;color=0,0,0&amp;vtp=1&amp;vaab=1&amp;bbb=1"/>
          <p:cNvSpPr/>
          <p:nvPr/>
        </p:nvSpPr>
        <p:spPr>
          <a:xfrm>
            <a:off x="539496" y="123871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【材料一】</a:t>
            </a:r>
            <a:endParaRPr lang="en-US" altLang="zh-CN" sz="2800" dirty="0"/>
          </a:p>
        </p:txBody>
      </p:sp>
      <p:sp>
        <p:nvSpPr>
          <p:cNvPr id="4" name="QM_4_BD.85_2#f636561c7?sp=1&amp;vaa=1&amp;vcp=1&amp;pid=8763d5da3&amp;color=0,0,0&amp;vtp=1&amp;vaab=1&amp;bbb=1&amp;hb=1"/>
          <p:cNvSpPr/>
          <p:nvPr/>
        </p:nvSpPr>
        <p:spPr>
          <a:xfrm>
            <a:off x="539496" y="18756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中国的传统医学有着悠久的历史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在两汉时期已发展到较高的水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诊断和治疗的手段更加先进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并建立起中医学的基础理论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M_4_BD.85_3#f636561c7?sp=1&amp;vaa=1&amp;vcp=1&amp;pid=8763d5da3&amp;color=0,0,0&amp;vtp=1&amp;vaab=1&amp;bbb=1&amp;hb=1"/>
          <p:cNvSpPr/>
          <p:nvPr/>
        </p:nvSpPr>
        <p:spPr>
          <a:xfrm>
            <a:off x="539496" y="3152629"/>
            <a:ext cx="11109960" cy="2590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张仲景是东汉末年的名医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他虚心向名医求教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四处奔走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广泛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收集民间药方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在总结前人经验的基础上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结合自己的临床实践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写成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伤寒杂病论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这部著作发展了中医学的理论和治疗方法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结了各种疾病的症候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提出在诊断上要辩证分析病情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然后对症治疗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85_3#f636561c7?sp=1&amp;vaa=1&amp;vcp=1&amp;pid=8763d5da3&amp;color=0,0,0&amp;vtp=1&amp;vaab=1&amp;bbb=1&amp;hb=1">
            <a:extLst>
              <a:ext uri="{FF2B5EF4-FFF2-40B4-BE49-F238E27FC236}">
                <a16:creationId xmlns:a16="http://schemas.microsoft.com/office/drawing/2014/main" id="{889BF099-415A-DC55-08D6-048B9EED7A98}"/>
              </a:ext>
            </a:extLst>
          </p:cNvPr>
          <p:cNvSpPr/>
          <p:nvPr/>
        </p:nvSpPr>
        <p:spPr>
          <a:xfrm>
            <a:off x="539496" y="89315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他还发展了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治未病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的思想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提倡预防疾病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张仲景是中医临床理论体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系的开创者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为中医药学的发展作出巨大贡献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他医术精湛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医德高尚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被后世称为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医圣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2800" dirty="0"/>
          </a:p>
        </p:txBody>
      </p:sp>
      <p:sp>
        <p:nvSpPr>
          <p:cNvPr id="3" name="QM_4_BD.85_4#f636561c7?sp=1&amp;vaa=1&amp;vcp=1&amp;pid=8763d5da3&amp;color=0,0,0&amp;vtp=1&amp;vaab=1&amp;bbb=1&amp;hb=1">
            <a:extLst>
              <a:ext uri="{FF2B5EF4-FFF2-40B4-BE49-F238E27FC236}">
                <a16:creationId xmlns:a16="http://schemas.microsoft.com/office/drawing/2014/main" id="{60E58E5F-9C35-C6A7-E1C4-61165410708B}"/>
              </a:ext>
            </a:extLst>
          </p:cNvPr>
          <p:cNvSpPr/>
          <p:nvPr/>
        </p:nvSpPr>
        <p:spPr>
          <a:xfrm>
            <a:off x="539496" y="2824838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东汉末年的另一位名医华佗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不仅擅长用针灸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汤药为人治病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而且能实施外科手术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他发明了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麻沸散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让病人和酒服下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失去知觉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然后进行各种手术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华佗还模仿虎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鸟五种动物的活动姿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创编出了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五禽戏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帮助人们强身健体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</a:t>
            </a:r>
            <a:r>
              <a:rPr lang="en-US" altLang="zh-CN" sz="280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选自义务教育教科书《中国历史》七年级上册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4042995087"/>
      </p:ext>
    </p:extLst>
  </p:cSld>
  <p:clrMapOvr>
    <a:masterClrMapping/>
  </p:clrMapOvr>
  <p:transition>
    <p:split dir="in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4&amp;si=9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85_5#f636561c7?sp=1&amp;vaa=1&amp;vcp=1&amp;pid=8763d5da3&amp;color=0,0,0&amp;vtp=1&amp;vaab=1&amp;bt=1&amp;bbb=1"/>
          <p:cNvSpPr/>
          <p:nvPr/>
        </p:nvSpPr>
        <p:spPr>
          <a:xfrm>
            <a:off x="539496" y="865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【材料二】</a:t>
            </a:r>
            <a:endParaRPr lang="en-US" altLang="zh-CN" sz="2800" dirty="0"/>
          </a:p>
        </p:txBody>
      </p:sp>
      <p:sp>
        <p:nvSpPr>
          <p:cNvPr id="3" name="QM_4_BD.85_6#f636561c7?sp=1&amp;vaa=1&amp;vcp=1&amp;pid=8763d5da3&amp;color=0,0,0&amp;vtp=1&amp;vaab=1&amp;bbb=1&amp;hb=1"/>
          <p:cNvSpPr/>
          <p:nvPr/>
        </p:nvSpPr>
        <p:spPr>
          <a:xfrm>
            <a:off x="539496" y="149336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早在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2000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多年前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中医药就沿着古丝绸之路传向世界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医馆开到越来越多国家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药企加速国际化布局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海外教育开展顺利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多年来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中国不断加大中医药服务出口力度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贡献具有中国特色的健康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方案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中医药海外接受度越来越高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M_4_BD.85_7#f636561c7?sp=1&amp;vaa=1&amp;vcp=1&amp;pid=8763d5da3&amp;color=0,0,0&amp;vtp=1&amp;vaab=1&amp;bbb=1&amp;hb=1"/>
          <p:cNvSpPr/>
          <p:nvPr/>
        </p:nvSpPr>
        <p:spPr>
          <a:xfrm>
            <a:off x="539496" y="4058761"/>
            <a:ext cx="11109960" cy="1943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据国家中医药管理局统计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中医药已经传播至世界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196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个国家和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中医药内容纳入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个自由贸易协定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建设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个国家中医药服务出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口基地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中医针灸被列入联合国教科文组织人类非物质文化遗产代表作</a:t>
            </a: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85_7#f636561c7?sp=1&amp;vaa=1&amp;vcp=1&amp;pid=8763d5da3&amp;color=0,0,0&amp;vtp=1&amp;vaab=1&amp;bbb=1&amp;hb=1">
            <a:extLst>
              <a:ext uri="{FF2B5EF4-FFF2-40B4-BE49-F238E27FC236}">
                <a16:creationId xmlns:a16="http://schemas.microsoft.com/office/drawing/2014/main" id="{DEB5B905-F70D-0278-0714-5889E4D8BCDD}"/>
              </a:ext>
            </a:extLst>
          </p:cNvPr>
          <p:cNvSpPr/>
          <p:nvPr/>
        </p:nvSpPr>
        <p:spPr>
          <a:xfrm>
            <a:off x="539496" y="554400"/>
            <a:ext cx="11109960" cy="9468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ct val="12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名录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中医典籍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黄帝内经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本草纲目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被列入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世界记忆名录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中医药的国际认可度和影响力持续提升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M_4_BD.85_8#f636561c7?sp=1&amp;vaa=1&amp;vcp=1&amp;pid=8763d5da3&amp;color=0,0,0&amp;vtp=1&amp;vaab=1&amp;bbb=1&amp;hb=1">
            <a:extLst>
              <a:ext uri="{FF2B5EF4-FFF2-40B4-BE49-F238E27FC236}">
                <a16:creationId xmlns:a16="http://schemas.microsoft.com/office/drawing/2014/main" id="{C17FB7FE-D408-CF7D-A2AE-F9354CB217A3}"/>
              </a:ext>
            </a:extLst>
          </p:cNvPr>
          <p:cNvSpPr/>
          <p:nvPr/>
        </p:nvSpPr>
        <p:spPr>
          <a:xfrm>
            <a:off x="539496" y="1804226"/>
            <a:ext cx="11109960" cy="40062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在匈牙利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每年的中医大型义诊活动现场就诊者排起长队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在南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针灸成了约翰内斯堡大学最受欢迎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最难申请的专业之一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在柬埔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中国医疗队用中医药医疗服务帮助当地提高了医疗水平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赢得各界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高度赞誉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endParaRPr lang="en-US" altLang="zh-CN" sz="2800" dirty="0">
              <a:latin typeface="SimSun" panose="02010600030101010101" pitchFamily="2" charset="-122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中医药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走出去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步伐坚实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深化了世界各国对中华文明的了解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已成为促进全球卫生健康事业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增进人民健康福祉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构建人类卫生健康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共同体的重要力量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ct val="12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（选自《人民日报》，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2024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年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月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29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日，有删改）</a:t>
            </a:r>
          </a:p>
        </p:txBody>
      </p:sp>
    </p:spTree>
    <p:extLst>
      <p:ext uri="{BB962C8B-B14F-4D97-AF65-F5344CB8AC3E}">
        <p14:creationId xmlns:p14="http://schemas.microsoft.com/office/powerpoint/2010/main" val="3615584765"/>
      </p:ext>
    </p:extLst>
  </p:cSld>
  <p:clrMapOvr>
    <a:masterClrMapping/>
  </p:clrMapOvr>
  <p:transition>
    <p:split dir="in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5&amp;si=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85_9#f636561c7?sp=1&amp;vaa=1&amp;vcp=1&amp;pid=8763d5da3&amp;color=0,0,0&amp;vtp=1&amp;vaab=1&amp;bt=1&amp;bbb=1&amp;hb=1"/>
          <p:cNvSpPr/>
          <p:nvPr/>
        </p:nvSpPr>
        <p:spPr>
          <a:xfrm>
            <a:off x="539496" y="554400"/>
            <a:ext cx="11109960" cy="55570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【材料三】</a:t>
            </a:r>
            <a:endParaRPr lang="en-US" altLang="zh-CN" sz="2800" dirty="0"/>
          </a:p>
          <a:p>
            <a:pPr latinLnBrk="1">
              <a:lnSpc>
                <a:spcPct val="12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中医药是中华优秀传统文化的重要载体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亦是我国非物质文化遗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产的重要组成部分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中医药非遗传承保护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必须坚持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守正创新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的发展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方向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具体分为五个方面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保持中医药优势与特色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坚持中医药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主体发展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守正创新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的核心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应坚持遵循中医药发展规律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注重发掘中医古籍文献精华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不断丰富中医理论与实践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守正创新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的关键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发挥中医药养生保健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防病治病作用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有效实现民众不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得病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少得病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晚得病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不得大病的目的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守正创新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的不竭动力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坚持中西医优势互补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协同创新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利用现代科学技术发掘中医药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宝库财富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守正创新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的有效途径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致力营造珍惜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热爱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享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受与发展中医药的社会氛围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有效服务民众健康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守正创新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的根基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6&amp;si=9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85_10#f636561c7?vaa=1&amp;vcp=1&amp;pid=8763d5da3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中医药非遗承载的优秀传统文化对当今世界和平发展具有重要的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借鉴意义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推动中医药非遗服务人类健康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有利于海外民众深入体验中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医药智慧与实践魅力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也是中华文化走向世界的重要途径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（选自《光明日报》，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日，有删改）</a:t>
            </a:r>
          </a:p>
        </p:txBody>
      </p:sp>
    </p:spTree>
  </p:cSld>
  <p:clrMapOvr>
    <a:masterClrMapping/>
  </p:clrMapOvr>
  <p:transition>
    <p:split dir="in"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7&amp;si=9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86_1#e72466f8c?vaa=1&amp;vcp=1&amp;pid=f636561c7&amp;color=0,0,0&amp;vtp=1&amp;vaab=1&amp;bt=1&amp;bbb=1"/>
          <p:cNvSpPr/>
          <p:nvPr/>
        </p:nvSpPr>
        <p:spPr>
          <a:xfrm>
            <a:off x="539496" y="5633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下列对材料信息的理解正确的一项是(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BD.86_2#e72466f8c.choices?vaa=1&amp;vcp=1&amp;pid=f636561c7&amp;color=0,0,0&amp;vtp=1&amp;vaab=1&amp;bbb=1&amp;hb=1"/>
          <p:cNvSpPr/>
          <p:nvPr/>
        </p:nvSpPr>
        <p:spPr>
          <a:xfrm>
            <a:off x="539496" y="1195641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A.张仲景被称为“医圣”，是因为他收集民间药方，结合临床实践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，写成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伤寒杂病论》。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.2000多年前，中医药就沿着古丝绸之路传向世界，时至今日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，已经沿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着丝绸之路传播至世界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196个国家和地区。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.中医药不断地“走出去”，在国外广受赞誉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，已成为构建人类卫生健康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共同体的重要力量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.中医药非遗传承保护，必须“守正创新”。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只要坚持中西医优势互补，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就能达到创新目的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8&amp;si=9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e72466f8c?vaa=1&amp;vcp=1&amp;pid=f636561c7&amp;color=0,0,0&amp;mp=1&amp;vtp=1&amp;vaab=1&amp;bt=1&amp;bbb=1&amp;hb=1"/>
          <p:cNvSpPr/>
          <p:nvPr/>
        </p:nvSpPr>
        <p:spPr>
          <a:xfrm>
            <a:off x="539496" y="86868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（A.结合材料一第②段“张仲景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广泛收集民间药方，在总结前人经验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的基础上，结合自己的临床实践，写成了《伤寒杂病论》一书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他还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发展了‘治未病’的思想，提倡预防疾病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他医术精湛，医德高尚，被后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世称为‘医圣’”可知，张仲景被称为“医圣”，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还在于他提出‘治未病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’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医术精湛且医德高尚；B.结合材料二第①段“早在2000多年前，中医药就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沿着古丝绸之路传向世界”和第②段“据国家中医药管理局统计，中医药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已经传播至世界196个国家和地区”可知，材料并未说明“中医药已经传播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至世界196个国家和地区”与丝绸之路存在必然关系；</a:t>
            </a:r>
          </a:p>
          <a:p>
            <a:pPr latinLnBrk="1">
              <a:lnSpc>
                <a:spcPts val="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e72466f8c?vaa=1&amp;vcp=1&amp;pid=f636561c7&amp;color=0,0,0&amp;mp=1&amp;vtp=1&amp;vaab=1&amp;bt=1&amp;bbb=1&amp;hb=1">
            <a:extLst>
              <a:ext uri="{FF2B5EF4-FFF2-40B4-BE49-F238E27FC236}">
                <a16:creationId xmlns:a16="http://schemas.microsoft.com/office/drawing/2014/main" id="{ED26C88C-2945-5C78-A681-E3476F0B22F9}"/>
              </a:ext>
            </a:extLst>
          </p:cNvPr>
          <p:cNvSpPr/>
          <p:nvPr/>
        </p:nvSpPr>
        <p:spPr>
          <a:xfrm>
            <a:off x="539496" y="1859715"/>
            <a:ext cx="11109960" cy="252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200"/>
              </a:lnSpc>
            </a:pPr>
            <a:endParaRPr lang="en-US" altLang="zh-CN" sz="100" b="0" i="0" spc="-990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D.结合材料三第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①段“中医药非遗传承保护，必须坚持‘守正创新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’的发展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方向</a:t>
            </a: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，坚持中西医优势互补、协同创新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，利用现代科学技术发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掘中医药宝库财富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，是‘守正创新’的有效途径”可知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，坚持中西医优势互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补并不是唯一条件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C_5_AN.1_1#e72466f8c?vaa=1&amp;vcp=1&amp;pid=f636561c7&amp;color=0,0,0&amp;vtp=1&amp;vaab=1&amp;bbb=1">
            <a:extLst>
              <a:ext uri="{FF2B5EF4-FFF2-40B4-BE49-F238E27FC236}">
                <a16:creationId xmlns:a16="http://schemas.microsoft.com/office/drawing/2014/main" id="{BEC60E15-4EAC-2ACB-D9CC-66A4CD90B4D8}"/>
              </a:ext>
            </a:extLst>
          </p:cNvPr>
          <p:cNvSpPr/>
          <p:nvPr/>
        </p:nvSpPr>
        <p:spPr>
          <a:xfrm>
            <a:off x="539496" y="443129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34827992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21_11#58f102e8a?sp=1&amp;vaa=1&amp;vcp=1&amp;pid=cfe001474&amp;color=0,0,0&amp;vtp=1&amp;vaab=1&amp;bt=1&amp;bbb=1&amp;h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二是基础设施条件的改善与出行方式的变革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为拓展旅游出行空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探索更多未知可能创造了条件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随着国内高等级公路里程的拓展以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及自驾游出行方式的盛行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过往依靠火车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飞机和大巴等的主流出行方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式逐渐被自主可控的自助出行所取代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服务于热门旅游目的地和景区的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基础设施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逐渐向不知名地区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县城或乡村扩展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一些过往不被关注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交通不便的地区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逐渐被挖掘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追捧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小地方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的舒适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松弛和新奇感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更容易让人满足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进而让这些地方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出圈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    （摘编自《中国旅游报》，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日，有删改）</a:t>
            </a:r>
          </a:p>
        </p:txBody>
      </p:sp>
    </p:spTree>
  </p:cSld>
  <p:clrMapOvr>
    <a:masterClrMapping/>
  </p:clrMapOvr>
  <p:transition>
    <p:split dir="in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9&amp;si=9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0_1#4e9308620?vaa=1&amp;vcp=1&amp;pid=f636561c7&amp;color=0,0,0&amp;vtp=1&amp;vaab=1&amp;bt=1&amp;bbb=1"/>
          <p:cNvSpPr/>
          <p:nvPr/>
        </p:nvSpPr>
        <p:spPr>
          <a:xfrm>
            <a:off x="539496" y="607504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下列对材料的理解和分析不正确的一项是(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92_1#4e9308620.bracket?vaa=1&amp;vcp=1&amp;pid=f636561c7&amp;color=0,0,0&amp;vpa=27&amp;vtp=1&amp;vaab=1"/>
          <p:cNvSpPr/>
          <p:nvPr/>
        </p:nvSpPr>
        <p:spPr>
          <a:xfrm>
            <a:off x="7661814" y="604139"/>
            <a:ext cx="515938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90_2#4e9308620.choices?vaa=1&amp;vcp=1&amp;pid=f636561c7&amp;color=0,0,0&amp;vtp=1&amp;vaab=1&amp;bbb=1&amp;hb=1"/>
          <p:cNvSpPr/>
          <p:nvPr/>
        </p:nvSpPr>
        <p:spPr>
          <a:xfrm>
            <a:off x="539496" y="1179703"/>
            <a:ext cx="11109960" cy="4506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A.材料一列举张仲景开创中医临床理论体系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、提出预防疾病并实施外科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手术等事例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，证明两汉时期中医诊断和治疗手段更加先进。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.材料二通过数据统计和列举中医药国外发展情况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，表明中医药传播广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泛和国际认可度的提升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，体现出中医药在国外的影响力。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.材料三论述了推进中医药非遗传承保护必须坚持“守正创新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”的发展方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。条分缕析，层次分明，语言严谨，具有较强的说服力。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.中医历史悠久，中医药是中华优秀传统文化的重要载体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。推动中医药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走向世界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，可以促进中医药传承、创新、发展，更好地服务人类健康。</a:t>
            </a:r>
            <a:endParaRPr lang="en-US" altLang="zh-CN" sz="2800" dirty="0"/>
          </a:p>
        </p:txBody>
      </p:sp>
      <p:sp>
        <p:nvSpPr>
          <p:cNvPr id="5" name="QC_5_AS.1_1#4e9308620?vaa=1&amp;vcp=1&amp;pid=f636561c7&amp;color=0,0,0&amp;vtp=1&amp;vaab=1&amp;bbb=1"/>
          <p:cNvSpPr/>
          <p:nvPr/>
        </p:nvSpPr>
        <p:spPr>
          <a:xfrm>
            <a:off x="539496" y="5699634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（“更加先进”无中生有）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0&amp;si=1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94_1#85633f83e?sp=1&amp;vaa=1&amp;vcp=1&amp;pid=f636561c7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学校开展中华优秀传统文化教育活动，围绕“如何传承中医药文化”，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你可以提出哪些建议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</a:t>
            </a:r>
            <a:endParaRPr lang="en-US" altLang="zh-CN" sz="2800" dirty="0"/>
          </a:p>
        </p:txBody>
      </p:sp>
      <p:sp>
        <p:nvSpPr>
          <p:cNvPr id="3" name="QB_5_AN.95_1#85633f83e.blank?vaa=1&amp;vcp=1&amp;pid=f636561c7&amp;color=0,0,0&amp;vpa=28&amp;vtp=1&amp;vaab=1&amp;bbb=1&amp;hb=1"/>
          <p:cNvSpPr/>
          <p:nvPr/>
        </p:nvSpPr>
        <p:spPr>
          <a:xfrm>
            <a:off x="539496" y="3443954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示例：①开设中医药课程；②开展中医药知识竞赛；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③在校园开辟中草药种植园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；④举办中医药宣传讲座。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2_1#f3206c892?vaa=1&amp;vcp=1&amp;pid=58f102e8a&amp;color=0,0,0&amp;vtp=1&amp;vaab=1&amp;bt=1&amp;bbb=1"/>
          <p:cNvSpPr/>
          <p:nvPr/>
        </p:nvSpPr>
        <p:spPr>
          <a:xfrm>
            <a:off x="539496" y="5633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下列对以上材料的理解和判断，不正确的一项是(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BD.22_2#f3206c892.choices?vaa=1&amp;vcp=1&amp;pid=58f102e8a&amp;color=0,0,0&amp;vtp=1&amp;vaab=1&amp;bbb=1&amp;hb=1"/>
          <p:cNvSpPr/>
          <p:nvPr/>
        </p:nvSpPr>
        <p:spPr>
          <a:xfrm>
            <a:off x="539496" y="1195641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A.2024年“五一”假期期间，一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、二线城市旅游订单的增幅要低于三线以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下城市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.2023年，全国县域旅游综合实力百强县的分布中，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安徽省占有三席，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数量位居全国前十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.县域地带之所以能成为治愈心灵的小世界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，主要是因为这里可以开展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户外运动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.随着国内高等级公路里程的拓展和自驾游的盛行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，人们的出行方式发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生了变化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3983</Words>
  <Application>Microsoft Office PowerPoint</Application>
  <PresentationFormat>宽屏</PresentationFormat>
  <Paragraphs>684</Paragraphs>
  <Slides>81</Slides>
  <Notes>78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81</vt:i4>
      </vt:variant>
    </vt:vector>
  </HeadingPairs>
  <TitlesOfParts>
    <vt:vector size="90" baseType="lpstr">
      <vt:lpstr>Arial (正文)</vt:lpstr>
      <vt:lpstr>仿宋</vt:lpstr>
      <vt:lpstr>黑体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8</cp:revision>
  <dcterms:created xsi:type="dcterms:W3CDTF">2024-11-21T07:52:44Z</dcterms:created>
  <dcterms:modified xsi:type="dcterms:W3CDTF">2025-07-24T07:23:35Z</dcterms:modified>
  <cp:category/>
  <cp:contentStatus/>
</cp:coreProperties>
</file>