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92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79" autoAdjust="0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67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721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5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5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df=215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9118EFC-E16D-4E8B-800F-CA684EB96E7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757B94E4-E30C-1F67-63F0-429632AD313E}"/>
              </a:ext>
            </a:extLst>
          </p:cNvPr>
          <p:cNvSpPr/>
          <p:nvPr userDrawn="1"/>
        </p:nvSpPr>
        <p:spPr>
          <a:xfrm>
            <a:off x="70754" y="27432"/>
            <a:ext cx="10449197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2000"/>
              </a:lnSpc>
            </a:pPr>
            <a:r>
              <a:rPr lang="zh-CN" alt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绿色植物是生物圈中有机物的制造者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绿色植物与生物圈中的碳—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氧平衡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爱护植被，绿化祖国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215b11bf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DD141A6-7439-430B-8226-A144B79C6A9F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b503f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830be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b486b1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ac5ff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0b503f6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e830bed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b486b1d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6ac5ffc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4" name="MasterShapeName"/>
          <p:cNvSpPr/>
          <p:nvPr/>
        </p:nvSpPr>
        <p:spPr>
          <a:xfrm>
            <a:off x="70754" y="27432"/>
            <a:ext cx="10449197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2000"/>
              </a:lnSpc>
            </a:pPr>
            <a:r>
              <a:rPr lang="zh-CN" alt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第四章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绿色植物是生物圈中有机物的制造者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第五章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绿色植物与生物圈中的碳—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氧平衡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  </a:t>
            </a:r>
            <a:r>
              <a:rPr lang="en-US" sz="1600" b="1" i="0" dirty="0" err="1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第六章</a:t>
            </a:r>
            <a:r>
              <a:rPr lang="en-US" sz="16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 爱护植被，绿化祖国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5c454a00b200095fc23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942EBEF-5597-C2BC-F673-29463F23DC7A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C3644073-C751-4174-B249-3823516D3FEB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56E42374-598F-4196-BD3A-2CBFC044AA92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?linknodeid=d0b503f65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?linknodeid=4e830bed3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?linknodeid=8b486b1d2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?linknodeid=96ac5ffcb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?linknodeid=d0b503f65&amp;color=RGB(64,64,64)">
            <a:hlinkClick r:id="rId3" action="ppaction://hlinksldjump"/>
          </p:cNvPr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?linknodeid=4e830bed3&amp;color=RGB(64,64,64)">
            <a:hlinkClick r:id="rId5" action="ppaction://hlinksldjump"/>
          </p:cNvPr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?linknodeid=8b486b1d2&amp;color=RGB(64,64,64)">
            <a:hlinkClick r:id="rId6" action="ppaction://hlinksldjump"/>
          </p:cNvPr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?linknodeid=96ac5ffcb&amp;color=RGB(64,64,64)">
            <a:hlinkClick r:id="rId7" action="ppaction://hlinksldjump"/>
          </p:cNvPr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复习讲练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40_1#060597fb8?sp=1&amp;vaa=1&amp;vcp=1&amp;vis=1&amp;pid=ae4401d5c&amp;color=0,0,0&amp;vtp=1&amp;vaab=1&amp;bt=1&amp;bbb=1"/>
          <p:cNvSpPr/>
          <p:nvPr/>
        </p:nvSpPr>
        <p:spPr>
          <a:xfrm>
            <a:off x="539496" y="576072"/>
            <a:ext cx="11109960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（4）光合作用和呼吸作用的区别</a:t>
            </a:r>
            <a:endParaRPr lang="en-US" altLang="zh-CN" sz="2800" dirty="0"/>
          </a:p>
        </p:txBody>
      </p:sp>
      <p:graphicFrame>
        <p:nvGraphicFramePr>
          <p:cNvPr id="11" name="QB_7_BD.40_2#060597fb8?colgroup=8,10,10&amp;vaa=1&amp;vcp=1&amp;vis=1&amp;pid=ae4401d5c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330760"/>
              </p:ext>
            </p:extLst>
          </p:nvPr>
        </p:nvGraphicFramePr>
        <p:xfrm>
          <a:off x="539496" y="1182055"/>
          <a:ext cx="11073384" cy="3849116"/>
        </p:xfrm>
        <a:graphic>
          <a:graphicData uri="http://schemas.openxmlformats.org/drawingml/2006/table">
            <a:tbl>
              <a:tblPr/>
              <a:tblGrid>
                <a:gridCol w="3099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86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光合作用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呼吸作用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进行部位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①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②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③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④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原料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有机物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物质变化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合成有机物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分解有机物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3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⑤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能量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QB_7_AN.1_1#060597fb8.blank?vaa=1&amp;vcp=1&amp;vis=1&amp;pid=ae4401d5c&amp;color=0,0,0&amp;vpa=29&amp;vtp=1&amp;vaab=1&amp;bbb=1"/>
          <p:cNvSpPr/>
          <p:nvPr/>
        </p:nvSpPr>
        <p:spPr>
          <a:xfrm>
            <a:off x="5109622" y="1696119"/>
            <a:ext cx="1325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5" name="QB_7_AN.2_1#060597fb8.blank?vaa=1&amp;vcp=1&amp;vis=1&amp;pid=ae4401d5c&amp;color=0,0,0&amp;vpa=30&amp;vtp=1&amp;vaab=1&amp;bbb=1"/>
          <p:cNvSpPr/>
          <p:nvPr/>
        </p:nvSpPr>
        <p:spPr>
          <a:xfrm>
            <a:off x="9096407" y="1696119"/>
            <a:ext cx="1325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  <p:sp>
        <p:nvSpPr>
          <p:cNvPr id="6" name="QB_7_AN.3_1#060597fb8.blank?vaa=1&amp;vcp=1&amp;vis=1&amp;pid=ae4401d5c&amp;color=0,0,0&amp;vpa=31&amp;vtp=1&amp;vaab=1&amp;bbb=1"/>
          <p:cNvSpPr/>
          <p:nvPr/>
        </p:nvSpPr>
        <p:spPr>
          <a:xfrm>
            <a:off x="5287422" y="224983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  <p:sp>
        <p:nvSpPr>
          <p:cNvPr id="7" name="QB_7_AN.4_1#060597fb8.blank?vaa=1&amp;vcp=1&amp;vis=1&amp;pid=ae4401d5c&amp;color=0,0,0&amp;vpa=32&amp;vtp=1&amp;vaab=1&amp;bbb=1"/>
          <p:cNvSpPr/>
          <p:nvPr/>
        </p:nvSpPr>
        <p:spPr>
          <a:xfrm>
            <a:off x="8207407" y="2249839"/>
            <a:ext cx="31035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有光无光都能进行</a:t>
            </a:r>
            <a:endParaRPr lang="en-US" altLang="zh-CN" sz="2800" dirty="0"/>
          </a:p>
        </p:txBody>
      </p:sp>
      <p:sp>
        <p:nvSpPr>
          <p:cNvPr id="8" name="QB_7_AN.5_1#060597fb8.blank?vaa=1&amp;vcp=1&amp;vis=1&amp;pid=ae4401d5c&amp;color=0,0,0&amp;vpa=33&amp;vtp=1&amp;vaab=1&amp;bbb=1"/>
          <p:cNvSpPr/>
          <p:nvPr/>
        </p:nvSpPr>
        <p:spPr>
          <a:xfrm>
            <a:off x="4931822" y="446471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</a:t>
            </a:r>
            <a:endParaRPr lang="en-US" altLang="zh-CN" sz="2800" dirty="0"/>
          </a:p>
        </p:txBody>
      </p:sp>
      <p:sp>
        <p:nvSpPr>
          <p:cNvPr id="9" name="QB_7_AN.6_1#060597fb8.blank?vaa=1&amp;vcp=1&amp;vis=1&amp;pid=ae4401d5c&amp;color=0,0,0&amp;vpa=34&amp;vtp=1&amp;vaab=1&amp;bbb=1"/>
          <p:cNvSpPr/>
          <p:nvPr/>
        </p:nvSpPr>
        <p:spPr>
          <a:xfrm>
            <a:off x="8918607" y="4464719"/>
            <a:ext cx="9699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</a:t>
            </a:r>
            <a:endParaRPr lang="en-US" altLang="zh-CN" sz="2800" dirty="0"/>
          </a:p>
        </p:txBody>
      </p:sp>
      <p:sp>
        <p:nvSpPr>
          <p:cNvPr id="10" name="QB_7_BD.47_1#d19accdb1?vaa=1&amp;vcp=1&amp;vis=1&amp;pid=ae4401d5c&amp;color=0,0,0&amp;vtp=1&amp;vaab=1&amp;bbb=1&amp;hb=1"/>
          <p:cNvSpPr/>
          <p:nvPr/>
        </p:nvSpPr>
        <p:spPr>
          <a:xfrm>
            <a:off x="539496" y="5169855"/>
            <a:ext cx="11109960" cy="1023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）绿色植物的呼吸作用和光合作用对维持生物圈中二氧化碳和氧气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的相对平衡（简称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起了重要作用。</a:t>
            </a:r>
            <a:endParaRPr lang="en-US" altLang="zh-CN" sz="2800" dirty="0"/>
          </a:p>
        </p:txBody>
      </p:sp>
      <p:sp>
        <p:nvSpPr>
          <p:cNvPr id="3" name="QB_7_AN.48_1#d19accdb1.blank?vaa=1&amp;vcp=1&amp;vis=1&amp;pid=ae4401d5c&amp;color=0,0,0&amp;vpa=35&amp;vtp=1&amp;vaab=1&amp;bbb=1"/>
          <p:cNvSpPr/>
          <p:nvPr/>
        </p:nvSpPr>
        <p:spPr>
          <a:xfrm>
            <a:off x="3394615" y="5665092"/>
            <a:ext cx="2036763" cy="477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碳—氧平衡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49_1#aaa91eb94?vaa=1&amp;vcp=1&amp;vis=1&amp;pid=e3aaae3ab&amp;color=0,0,0&amp;vtp=1&amp;vaab=1&amp;bt=1&amp;bbb=1"/>
          <p:cNvSpPr/>
          <p:nvPr/>
        </p:nvSpPr>
        <p:spPr>
          <a:xfrm>
            <a:off x="539496" y="915679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爱护植被，绿化祖国</a:t>
            </a:r>
            <a:endParaRPr lang="en-US" altLang="zh-CN" sz="2800" dirty="0"/>
          </a:p>
        </p:txBody>
      </p:sp>
      <p:sp>
        <p:nvSpPr>
          <p:cNvPr id="3" name="QB_7_BD.50_1#44e2b0599?vaa=1&amp;vcp=1&amp;vis=1&amp;pid=aaa91eb94&amp;color=0,0,0&amp;vtp=1&amp;vaab=1&amp;bbb=1&amp;hb=1"/>
          <p:cNvSpPr/>
          <p:nvPr/>
        </p:nvSpPr>
        <p:spPr>
          <a:xfrm>
            <a:off x="539496" y="154337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（1）我国的主要植被类型：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热带雨林、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落叶阔叶林、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常绿阔叶林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、针叶林。</a:t>
            </a:r>
            <a:endParaRPr lang="en-US" altLang="zh-CN" sz="2800" dirty="0"/>
          </a:p>
        </p:txBody>
      </p:sp>
      <p:sp>
        <p:nvSpPr>
          <p:cNvPr id="4" name="QB_7_AN.1_1#44e2b0599.blank?vaa=1&amp;vcp=1&amp;vis=1&amp;pid=aaa91eb94&amp;color=0,0,0&amp;vpa=36&amp;vtp=1&amp;vaab=1&amp;bbb=1"/>
          <p:cNvSpPr/>
          <p:nvPr/>
        </p:nvSpPr>
        <p:spPr>
          <a:xfrm>
            <a:off x="6061615" y="1512896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</a:t>
            </a:r>
            <a:endParaRPr lang="en-US" altLang="zh-CN" sz="2800" dirty="0"/>
          </a:p>
        </p:txBody>
      </p:sp>
      <p:sp>
        <p:nvSpPr>
          <p:cNvPr id="5" name="QB_7_BD.52_1#e3980bcc3?vaa=1&amp;vcp=1&amp;vis=1&amp;pid=aaa91eb94&amp;color=0,0,0&amp;vtp=1&amp;vaab=1&amp;bbb=1&amp;hb=1"/>
          <p:cNvSpPr/>
          <p:nvPr/>
        </p:nvSpPr>
        <p:spPr>
          <a:xfrm>
            <a:off x="539496" y="2820361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（2）目前我国植被保护面临的形势十分严峻。我国于1984年和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1985年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相继颁布了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《中华人民共和国森林法》和《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中华人民共和国草原法》。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我国政府明确提出退耕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退牧还草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，颁布了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《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退耕还林条例》。</a:t>
            </a:r>
            <a:endParaRPr lang="en-US" altLang="zh-CN" sz="2800" dirty="0"/>
          </a:p>
        </p:txBody>
      </p:sp>
      <p:sp>
        <p:nvSpPr>
          <p:cNvPr id="6" name="QB_7_AN.2_1#e3980bcc3.blank?vaa=1&amp;vcp=1&amp;vis=1&amp;pid=aaa91eb94&amp;color=0,0,0&amp;vpa=37&amp;vtp=1&amp;vaab=1&amp;bbb=1"/>
          <p:cNvSpPr/>
          <p:nvPr/>
        </p:nvSpPr>
        <p:spPr>
          <a:xfrm>
            <a:off x="4105815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还林</a:t>
            </a:r>
            <a:endParaRPr lang="en-US" altLang="zh-CN" sz="2800" dirty="0"/>
          </a:p>
        </p:txBody>
      </p:sp>
      <p:sp>
        <p:nvSpPr>
          <p:cNvPr id="7" name="QB_7_AN.3_1#e3980bcc3.blank?vaa=1&amp;vcp=1&amp;vis=1&amp;pid=aaa91eb94&amp;color=0,0,0&amp;vpa=38&amp;vtp=1&amp;vaab=1&amp;bbb=1"/>
          <p:cNvSpPr/>
          <p:nvPr/>
        </p:nvSpPr>
        <p:spPr>
          <a:xfrm>
            <a:off x="5528215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还草</a:t>
            </a:r>
            <a:endParaRPr lang="en-US" altLang="zh-CN" sz="2800" dirty="0"/>
          </a:p>
        </p:txBody>
      </p:sp>
      <p:sp>
        <p:nvSpPr>
          <p:cNvPr id="8" name="QB_7_AN.4_1#e3980bcc3.blank?vaa=1&amp;vcp=1&amp;vis=1&amp;pid=aaa91eb94&amp;color=0,0,0&amp;vpa=39&amp;vtp=1&amp;vaab=1&amp;bbb=1"/>
          <p:cNvSpPr/>
          <p:nvPr/>
        </p:nvSpPr>
        <p:spPr>
          <a:xfrm>
            <a:off x="6950614" y="4085281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还湖</a:t>
            </a:r>
            <a:endParaRPr lang="en-US" altLang="zh-CN" sz="2800" dirty="0"/>
          </a:p>
        </p:txBody>
      </p:sp>
      <p:sp>
        <p:nvSpPr>
          <p:cNvPr id="9" name="QB_7_BD.56_1#ef39d1ee3?vaa=1&amp;vcp=1&amp;vis=1&amp;pid=aaa91eb94&amp;color=0,0,0&amp;vtp=1&amp;vaab=1&amp;bbb=1"/>
          <p:cNvSpPr/>
          <p:nvPr/>
        </p:nvSpPr>
        <p:spPr>
          <a:xfrm>
            <a:off x="539496" y="5377951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（3）每年的3月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12日定为全国的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0" name="QB_7_AN.57_1#ef39d1ee3.blank?vaa=1&amp;vcp=1&amp;vis=1&amp;pid=aaa91eb94&amp;color=0,0,0&amp;vpa=40&amp;vtp=1&amp;vaab=1&amp;bbb=1"/>
          <p:cNvSpPr/>
          <p:nvPr/>
        </p:nvSpPr>
        <p:spPr>
          <a:xfrm>
            <a:off x="5528215" y="5326516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植树节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  <p:bldP spid="8" grpId="0" build="p" animBg="1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7_BD#7c627e18d?sp=1&amp;vcp=1&amp;vis=1&amp;pid=aaa91eb94&amp;color=0,0,0&amp;vtp=1&amp;vaab=1&amp;bt=1&amp;bbb=1&amp;hb=1"/>
          <p:cNvSpPr/>
          <p:nvPr/>
        </p:nvSpPr>
        <p:spPr>
          <a:xfrm>
            <a:off x="539496" y="219622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（4）“绿化校园的设计活动”：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尽量不要对校园环境布局做大的改动，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最好不要选用名贵的花草树木；绿化树种在形态选择和空间安排上要注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意高低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、大小和色彩的搭配，做到疏密相间、协调自然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；应注意花草树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木的生长周期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fab223b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识图分析</a:t>
            </a:r>
            <a:endParaRPr lang="en-US" altLang="zh-CN" sz="3200" dirty="0"/>
          </a:p>
        </p:txBody>
      </p:sp>
      <p:graphicFrame>
        <p:nvGraphicFramePr>
          <p:cNvPr id="14" name="QB_6_BD.58_1#91a6b7d92?colgroup=4,8,16&amp;vaa=1&amp;vcp=1&amp;vis=1&amp;pid=e3fab223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102616"/>
              </p:ext>
            </p:extLst>
          </p:nvPr>
        </p:nvGraphicFramePr>
        <p:xfrm>
          <a:off x="539496" y="1330960"/>
          <a:ext cx="11082528" cy="4822572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4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80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常考知识点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3012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1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.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植物的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2900"/>
                        </a:lnSpc>
                      </a:pPr>
                      <a:r>
                        <a:rPr lang="en-US" altLang="zh-CN" sz="7200" b="0" i="0" kern="0" spc="-9990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（1）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实验用的种子应该是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状态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的种子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（2）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图乙中加清水的目的是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</a:t>
                      </a:r>
                      <a:r>
                        <a:rPr lang="zh-CN" altLang="en-US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实验现象是澄清石灰水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这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说明种子萌发过程中产生的气体是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（3）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图丙将燃烧的蜡烛放入瓶中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实</a:t>
                      </a:r>
                    </a:p>
                    <a:p>
                      <a:pPr marL="0" indent="0" algn="l" latinLnBrk="1" hangingPunct="0">
                        <a:lnSpc>
                          <a:spcPts val="37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验现象是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说明</a:t>
                      </a: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</a:p>
                    <a:p>
                      <a:pPr marL="0" lvl="0" indent="0" algn="l" latinLnBrk="1" hangingPunct="0">
                        <a:lnSpc>
                          <a:spcPts val="3600"/>
                        </a:lnSpc>
                      </a:pPr>
                      <a:r>
                        <a:rPr lang="en-US" altLang="zh-CN" sz="2800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_________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QB_6_BD.58_2#91a6b7d92.table_image?tii=1&amp;vaa=1&amp;vcp=1&amp;vis=1&amp;pid=e3fab223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3724" y="3289650"/>
            <a:ext cx="3026664" cy="14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6_AN.59_1#91a6b7d92.blank?vaa=1&amp;vcp=1&amp;vis=1&amp;pid=e3fab223b&amp;color=0,0,0&amp;vpa=41&amp;vtp=1&amp;vaab=1&amp;bbb=1"/>
          <p:cNvSpPr/>
          <p:nvPr/>
        </p:nvSpPr>
        <p:spPr>
          <a:xfrm>
            <a:off x="9712983" y="18799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</a:t>
            </a:r>
            <a:endParaRPr lang="en-US" altLang="zh-CN" sz="2800" dirty="0"/>
          </a:p>
        </p:txBody>
      </p:sp>
      <p:sp>
        <p:nvSpPr>
          <p:cNvPr id="6" name="QB_6_AN.60_1#91a6b7d92.blank?vaa=1&amp;vcp=1&amp;vis=1&amp;pid=e3fab223b&amp;color=0,0,0&amp;vpa=42&amp;vtp=1&amp;vaab=1&amp;bbb=1"/>
          <p:cNvSpPr/>
          <p:nvPr/>
        </p:nvSpPr>
        <p:spPr>
          <a:xfrm>
            <a:off x="10068583" y="2819718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排气</a:t>
            </a:r>
            <a:endParaRPr lang="en-US" altLang="zh-CN" sz="2800" dirty="0"/>
          </a:p>
        </p:txBody>
      </p:sp>
      <p:sp>
        <p:nvSpPr>
          <p:cNvPr id="7" name="QB_6_AN.61_1#91a6b7d92.blank?vaa=1&amp;vcp=1&amp;vis=1&amp;pid=e3fab223b&amp;color=0,0,0&amp;vpa=43&amp;vtp=1&amp;vaab=1&amp;bbb=1"/>
          <p:cNvSpPr/>
          <p:nvPr/>
        </p:nvSpPr>
        <p:spPr>
          <a:xfrm>
            <a:off x="9179583" y="3289618"/>
            <a:ext cx="13255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变浑浊</a:t>
            </a:r>
            <a:endParaRPr lang="en-US" altLang="zh-CN" sz="2800" dirty="0"/>
          </a:p>
        </p:txBody>
      </p:sp>
      <p:sp>
        <p:nvSpPr>
          <p:cNvPr id="8" name="QB_6_AN.62_1#91a6b7d92.blank?vaa=1&amp;vcp=1&amp;vis=1&amp;pid=e3fab223b&amp;color=0,0,0&amp;vpa=44&amp;vtp=1&amp;vaab=1&amp;bbb=1"/>
          <p:cNvSpPr/>
          <p:nvPr/>
        </p:nvSpPr>
        <p:spPr>
          <a:xfrm>
            <a:off x="5623582" y="4229419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9" name="QB_6_AN.63_1#91a6b7d92.blank?vaa=1&amp;vcp=1&amp;vis=1&amp;pid=e3fab223b&amp;color=0,0,0&amp;vpa=45&amp;vtp=1&amp;vaab=1&amp;bbb=1"/>
          <p:cNvSpPr/>
          <p:nvPr/>
        </p:nvSpPr>
        <p:spPr>
          <a:xfrm>
            <a:off x="7045983" y="5169218"/>
            <a:ext cx="16811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蜡烛熄灭</a:t>
            </a:r>
            <a:endParaRPr lang="en-US" altLang="zh-CN" sz="2800" dirty="0"/>
          </a:p>
        </p:txBody>
      </p:sp>
      <p:sp>
        <p:nvSpPr>
          <p:cNvPr id="10" name="QB_6_AN.64_1#91a6b7d92.blank?vaa=1&amp;vcp=1&amp;vis=1&amp;pid=e3fab223b&amp;color=0,0,0&amp;vpa=46&amp;vtp=1&amp;vaab=1&amp;bbb=1&amp;hb=1"/>
          <p:cNvSpPr/>
          <p:nvPr/>
        </p:nvSpPr>
        <p:spPr>
          <a:xfrm>
            <a:off x="5600564" y="5169218"/>
            <a:ext cx="595376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萌发过程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需要氧气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QB_6_BD.65_1#91a6b7d92?colgroup=4,8,16&amp;vaa=1&amp;vcp=1&amp;vis=1&amp;pid=e3fab223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177484"/>
                  </p:ext>
                </p:extLst>
              </p:nvPr>
            </p:nvGraphicFramePr>
            <p:xfrm>
              <a:off x="539496" y="1374498"/>
              <a:ext cx="11082528" cy="4835272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80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957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2.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植物生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理过程示</a:t>
                          </a:r>
                          <a:endParaRPr lang="en-US" altLang="zh-CN" sz="2800" b="0" i="0" dirty="0">
                            <a:solidFill>
                              <a:srgbClr val="000000"/>
                            </a:solidFill>
                            <a:latin typeface="Times New Roman" pitchFamily="34" charset="0"/>
                            <a:ea typeface="楷体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 err="1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200"/>
                            </a:lnSpc>
                          </a:pPr>
                          <a:r>
                            <a:rPr lang="en-US" altLang="zh-CN" sz="102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①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表示的是叶片的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其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合成的有机物可以通过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向下运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输到根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②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表示的是叶片的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是水分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运输的主要动力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(3)</m:t>
                              </m:r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③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表示叶片的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作用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在白</a:t>
                          </a:r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天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、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晚上都可以进行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  <a:p>
                          <a:pPr marL="0" indent="0" algn="l" latinLnBrk="1" hangingPunct="0">
                            <a:lnSpc>
                              <a:spcPts val="37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（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4）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④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表示根从土壤中吸收的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36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通过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______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向上运输</a:t>
                          </a:r>
                          <a:r>
                            <a:rPr lang="en-US" altLang="zh-CN" sz="2800" b="0" i="0" spc="-10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。</a:t>
                          </a:r>
                          <a:endParaRPr lang="en-US" altLang="zh-CN" sz="1200" spc="-1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QB_6_BD.65_1#91a6b7d92?colgroup=4,8,16&amp;vaa=1&amp;vcp=1&amp;vis=1&amp;pid=e3fab223b&amp;color=0,0,0&amp;mp=1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4177484"/>
                  </p:ext>
                </p:extLst>
              </p:nvPr>
            </p:nvGraphicFramePr>
            <p:xfrm>
              <a:off x="539496" y="1374498"/>
              <a:ext cx="11082528" cy="4835272"/>
            </p:xfrm>
            <a:graphic>
              <a:graphicData uri="http://schemas.openxmlformats.org/drawingml/2006/table">
                <a:tbl>
                  <a:tblPr/>
                  <a:tblGrid>
                    <a:gridCol w="167335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284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608076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图片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常考知识点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295712"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.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植物生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理过程示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意图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18200"/>
                            </a:lnSpc>
                          </a:pPr>
                          <a:r>
                            <a:rPr lang="en-US" altLang="zh-CN" sz="10200" b="0" i="0" kern="0" spc="-9990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_</a:t>
                          </a:r>
                          <a:r>
                            <a:rPr lang="en-US" altLang="zh-CN" sz="900" b="0" i="0" kern="0" spc="0">
                              <a:solidFill>
                                <a:srgbClr val="FFFFFF"/>
                              </a:solidFill>
                              <a:latin typeface="SimSun" panose="02010600030101010101" pitchFamily="2" charset="-122"/>
                              <a:ea typeface="SimSun" pitchFamily="34" charset="-122"/>
                              <a:cs typeface="Times New Roman" pitchFamily="34" charset="-120"/>
                            </a:rPr>
                            <a:t>________________________________________________</a:t>
                          </a:r>
                          <a:endParaRPr lang="en-US" altLang="zh-CN" sz="900" spc="0" dirty="0">
                            <a:latin typeface="SimSun" panose="02010600030101010101" pitchFamily="2" charset="-122"/>
                          </a:endParaRPr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82365" t="-13617" r="-200" b="-31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QB_6_BD.65_2#91a6b7d92.table_image?tii=2&amp;vaa=1&amp;vcp=1&amp;vis=1&amp;pid=e3fab223b&amp;color=0,0,0&amp;mp=1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2032" y="3037786"/>
            <a:ext cx="2670048" cy="2048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6_AN.66_1#91a6b7d92.blank?vaa=1&amp;vcp=1&amp;vis=1&amp;pid=e3fab223b&amp;color=0,0,0&amp;mp=1&amp;vpa=47&amp;vtp=1&amp;vaab=1&amp;bbb=1"/>
          <p:cNvSpPr/>
          <p:nvPr/>
        </p:nvSpPr>
        <p:spPr>
          <a:xfrm>
            <a:off x="8909708" y="19298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5" name="QB_6_AN.67_1#91a6b7d92.blank?vaa=1&amp;vcp=1&amp;vis=1&amp;pid=e3fab223b&amp;color=0,0,0&amp;mp=1&amp;vpa=48&amp;vtp=1&amp;vaab=1&amp;bbb=1"/>
          <p:cNvSpPr/>
          <p:nvPr/>
        </p:nvSpPr>
        <p:spPr>
          <a:xfrm>
            <a:off x="9179583" y="23997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筛管</a:t>
            </a:r>
            <a:endParaRPr lang="en-US" altLang="zh-CN" sz="2800" dirty="0"/>
          </a:p>
        </p:txBody>
      </p:sp>
      <p:sp>
        <p:nvSpPr>
          <p:cNvPr id="6" name="QB_6_AN.68_1#91a6b7d92.blank?vaa=1&amp;vcp=1&amp;vis=1&amp;pid=e3fab223b&amp;color=0,0,0&amp;mp=1&amp;vpa=49&amp;vtp=1&amp;vaab=1&amp;bbb=1"/>
          <p:cNvSpPr/>
          <p:nvPr/>
        </p:nvSpPr>
        <p:spPr>
          <a:xfrm>
            <a:off x="9357383" y="33395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蒸腾</a:t>
            </a:r>
            <a:endParaRPr lang="en-US" altLang="zh-CN" sz="2800" dirty="0"/>
          </a:p>
        </p:txBody>
      </p:sp>
      <p:sp>
        <p:nvSpPr>
          <p:cNvPr id="7" name="QB_6_AN.69_1#91a6b7d92.blank?vaa=1&amp;vcp=1&amp;vis=1&amp;pid=e3fab223b&amp;color=0,0,0&amp;mp=1&amp;vpa=50&amp;vtp=1&amp;vaab=1&amp;bbb=1"/>
          <p:cNvSpPr/>
          <p:nvPr/>
        </p:nvSpPr>
        <p:spPr>
          <a:xfrm>
            <a:off x="6690383" y="38094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</a:t>
            </a:r>
            <a:endParaRPr lang="en-US" altLang="zh-CN" sz="2800" dirty="0"/>
          </a:p>
        </p:txBody>
      </p:sp>
      <p:sp>
        <p:nvSpPr>
          <p:cNvPr id="8" name="QB_6_AN.70_1#91a6b7d92.blank?vaa=1&amp;vcp=1&amp;vis=1&amp;pid=e3fab223b&amp;color=0,0,0&amp;mp=1&amp;vpa=51&amp;vtp=1&amp;vaab=1&amp;bbb=1"/>
          <p:cNvSpPr/>
          <p:nvPr/>
        </p:nvSpPr>
        <p:spPr>
          <a:xfrm>
            <a:off x="8198508" y="4279306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</a:t>
            </a:r>
            <a:endParaRPr lang="en-US" altLang="zh-CN" sz="2800" dirty="0"/>
          </a:p>
        </p:txBody>
      </p:sp>
      <p:sp>
        <p:nvSpPr>
          <p:cNvPr id="9" name="QB_6_AN.71_1#91a6b7d92.blank?vaa=1&amp;vcp=1&amp;vis=1&amp;pid=e3fab223b&amp;color=0,0,0&amp;mp=1&amp;vpa=52&amp;vtp=1&amp;vaab=1&amp;bbb=1&amp;hb=1"/>
          <p:cNvSpPr/>
          <p:nvPr/>
        </p:nvSpPr>
        <p:spPr>
          <a:xfrm>
            <a:off x="5613264" y="5219106"/>
            <a:ext cx="5953760" cy="8997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ts val="37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</a:t>
            </a:r>
          </a:p>
          <a:p>
            <a:pPr latinLnBrk="1">
              <a:lnSpc>
                <a:spcPts val="36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和无机盐</a:t>
            </a:r>
            <a:endParaRPr lang="en-US" altLang="zh-CN" sz="2800" dirty="0"/>
          </a:p>
        </p:txBody>
      </p:sp>
      <p:sp>
        <p:nvSpPr>
          <p:cNvPr id="10" name="QB_6_AN.72_1#91a6b7d92.blank?vaa=1&amp;vcp=1&amp;vis=1&amp;pid=e3fab223b&amp;color=0,0,0&amp;mp=1&amp;vpa=53&amp;vtp=1&amp;vaab=1&amp;bbb=1"/>
          <p:cNvSpPr/>
          <p:nvPr/>
        </p:nvSpPr>
        <p:spPr>
          <a:xfrm>
            <a:off x="7934983" y="5679354"/>
            <a:ext cx="969963" cy="429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导管</a:t>
            </a:r>
            <a:endParaRPr lang="en-US" altLang="zh-CN" sz="2800" dirty="0"/>
          </a:p>
        </p:txBody>
      </p:sp>
      <p:sp>
        <p:nvSpPr>
          <p:cNvPr id="2" name="QB_6_BD.65_1#91a6b7d92?colgroup=4,8,16&amp;vaa=1&amp;vcp=1&amp;vis=1&amp;pid=e3fab223b&amp;color=0,0,0&amp;mp=1&amp;vtp=1&amp;vaab=1&amp;bt=1&amp;bbb=1">
            <a:extLst>
              <a:ext uri="{FF2B5EF4-FFF2-40B4-BE49-F238E27FC236}">
                <a16:creationId xmlns:a16="http://schemas.microsoft.com/office/drawing/2014/main" id="{1D21D0DC-424E-0EBA-2B01-A4FD24DEE4D4}"/>
              </a:ext>
            </a:extLst>
          </p:cNvPr>
          <p:cNvSpPr txBox="1"/>
          <p:nvPr/>
        </p:nvSpPr>
        <p:spPr>
          <a:xfrm>
            <a:off x="10903879" y="66609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8bb911535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实验突破</a:t>
            </a:r>
            <a:endParaRPr lang="en-US" altLang="zh-CN" sz="3200" dirty="0">
              <a:solidFill>
                <a:srgbClr val="00AA81"/>
              </a:solidFill>
            </a:endParaRPr>
          </a:p>
        </p:txBody>
      </p:sp>
      <p:pic>
        <p:nvPicPr>
          <p:cNvPr id="3" name="QO_6_BD.73_1#a1834938a?htil=1&amp;vaa=1&amp;vcp=1&amp;vis=1&amp;pid=8bb911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2824" y="1257924"/>
            <a:ext cx="4614944" cy="247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73_2#a1834938a?htil=1&amp;sp=1&amp;vaa=1&amp;vcp=1&amp;vis=1&amp;pid=8bb911535&amp;color=0,0,0&amp;vtp=1&amp;vaab=1&amp;bbb=1&amp;hb=1&amp;hs=1"/>
          <p:cNvSpPr/>
          <p:nvPr/>
        </p:nvSpPr>
        <p:spPr>
          <a:xfrm>
            <a:off x="539496" y="1270624"/>
            <a:ext cx="5943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右侧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是“绿叶在光下制造有机物”的实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验操作图解，请据图作答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5" name="QB_7_BD.74_1#aec47c747?htil=1&amp;vaa=1&amp;vcp=1&amp;vis=1&amp;pid=a1834938a&amp;color=0,0,0&amp;vtp=1&amp;vaab=1&amp;bbb=1&amp;hb=1&amp;hs=1"/>
          <p:cNvSpPr/>
          <p:nvPr/>
        </p:nvSpPr>
        <p:spPr>
          <a:xfrm>
            <a:off x="539496" y="2554033"/>
            <a:ext cx="594360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写出该实验的操作顺序：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AN.1_1#aec47c747.blank?vaa=1&amp;vcp=1&amp;vis=1&amp;pid=a1834938a&amp;color=0,0,0&amp;vpa=54&amp;vtp=1&amp;vaab=1&amp;bbb=1&amp;hb=1"/>
              <p:cNvSpPr/>
              <p:nvPr/>
            </p:nvSpPr>
            <p:spPr>
              <a:xfrm>
                <a:off x="539496" y="2515933"/>
                <a:ext cx="5943600" cy="114579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/>
              <a:lstStyle/>
              <a:p>
                <a:pPr latinLnBrk="1">
                  <a:lnSpc>
                    <a:spcPts val="4836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  <m:r>
                          <a:rPr lang="en-US" altLang="zh-CN" sz="2800" b="0" i="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G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C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F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E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D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→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A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 xmlns="">
          <p:sp>
            <p:nvSpPr>
              <p:cNvPr id="6" name="QB_7_AN.1_1#aec47c747.blank?vaa=1&amp;vcp=1&amp;vis=1&amp;pid=a1834938a&amp;color=0,0,0&amp;vpa=54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515933"/>
                <a:ext cx="5943600" cy="11457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76_1#3cf1c03d2?vaa=1&amp;vcp=1&amp;vis=1&amp;pid=a1834938a&amp;color=0,0,0&amp;vtp=1&amp;vaab=1&amp;bbb=1&amp;hs=1"/>
              <p:cNvSpPr/>
              <p:nvPr/>
            </p:nvSpPr>
            <p:spPr>
              <a:xfrm>
                <a:off x="539496" y="3755390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（2）在步骤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，遮盖黑纸是为了进行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（3）实验中B步骤将盆栽天竺葵放在黑暗处一昼夜的目的是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7" name="QB_7_BD.76_1#3cf1c03d2?vaa=1&amp;vcp=1&amp;vis=1&amp;pid=a1834938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5390"/>
                <a:ext cx="11109960" cy="1849057"/>
              </a:xfrm>
              <a:prstGeom prst="rect">
                <a:avLst/>
              </a:prstGeom>
              <a:blipFill>
                <a:blip r:embed="rId5"/>
                <a:stretch>
                  <a:fillRect l="-1976" r="-1427" b="-10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2_1#3cf1c03d2.blank?vaa=1&amp;vcp=1&amp;vis=1&amp;pid=a1834938a&amp;color=0,0,0&amp;vpa=55&amp;vtp=1&amp;vaab=1&amp;bbb=1"/>
          <p:cNvSpPr/>
          <p:nvPr/>
        </p:nvSpPr>
        <p:spPr>
          <a:xfrm>
            <a:off x="6634703" y="3724910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遮光处理，形成对照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10" name="QB_7_AN.79_1#3cf1c03d2.blank?vaa=1&amp;vcp=1&amp;vis=1&amp;pid=a1834938a&amp;color=0,0,0&amp;vpa=56&amp;vtp=1&amp;vaab=1&amp;bbb=1&amp;hb=1"/>
          <p:cNvSpPr/>
          <p:nvPr/>
        </p:nvSpPr>
        <p:spPr>
          <a:xfrm>
            <a:off x="539496" y="437261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耗尽叶内淀粉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8" grpId="0" build="p" animBg="1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80_1#7deed6113?htil=2&amp;vaa=1&amp;vcp=1&amp;vis=1&amp;pid=a1834938a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1257785"/>
            <a:ext cx="4602932" cy="246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80_2#7deed6113?htil=2&amp;vaa=1&amp;vcp=1&amp;vis=1&amp;pid=a1834938a&amp;color=0,0,0&amp;vtp=1&amp;vaab=1&amp;bt=1&amp;bbb=1&amp;hb=1&amp;hs=1"/>
          <p:cNvSpPr/>
          <p:nvPr/>
        </p:nvSpPr>
        <p:spPr>
          <a:xfrm>
            <a:off x="539496" y="1270485"/>
            <a:ext cx="611733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（4）在步骤D中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，向培养皿中滴加的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试剂是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，其目的是检验植物光合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作用制造的有机物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，此操作依据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的原理是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deed6113.blank?vaa=1&amp;vcp=1&amp;vis=1&amp;pid=a1834938a&amp;color=0,0,0&amp;vpa=57&amp;vtp=1&amp;vaab=1&amp;bbb=1"/>
          <p:cNvSpPr/>
          <p:nvPr/>
        </p:nvSpPr>
        <p:spPr>
          <a:xfrm>
            <a:off x="1616614" y="18877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碘液</a:t>
            </a:r>
            <a:endParaRPr lang="en-US" altLang="zh-CN" sz="2800" dirty="0"/>
          </a:p>
        </p:txBody>
      </p:sp>
      <p:sp>
        <p:nvSpPr>
          <p:cNvPr id="5" name="QB_7_AN.2_1#7deed6113.blank?vaa=1&amp;vcp=1&amp;vis=1&amp;pid=a1834938a&amp;color=0,0,0&amp;vpa=58&amp;vtp=1&amp;vaab=1&amp;bbb=1"/>
          <p:cNvSpPr/>
          <p:nvPr/>
        </p:nvSpPr>
        <p:spPr>
          <a:xfrm>
            <a:off x="3394615" y="253540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6" name="QB_7_AN.3_1#7deed6113.blank?vaa=1&amp;vcp=1&amp;vis=1&amp;pid=a1834938a&amp;color=0,0,0&amp;vpa=59&amp;vtp=1&amp;vaab=1&amp;bbb=1"/>
          <p:cNvSpPr/>
          <p:nvPr/>
        </p:nvSpPr>
        <p:spPr>
          <a:xfrm>
            <a:off x="1972214" y="3162150"/>
            <a:ext cx="2747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淀粉遇碘变蓝色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QB_7_BD.84_1#6260d8cdb?sp=1&amp;vaa=1&amp;vcp=1&amp;vis=1&amp;pid=a1834938a&amp;color=0,0,0&amp;vtp=1&amp;vaab=1&amp;bbb=1&amp;hs=1"/>
              <p:cNvSpPr/>
              <p:nvPr/>
            </p:nvSpPr>
            <p:spPr>
              <a:xfrm>
                <a:off x="539496" y="3757717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（5）图中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F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过程的目的是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处理后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，叶片变成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色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小烧杯内的酒精能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QB_7_BD.84_1#6260d8cdb?sp=1&amp;vaa=1&amp;vcp=1&amp;vis=1&amp;pid=a1834938a&amp;color=0,0,0&amp;vtp=1&amp;vaab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57717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r="-988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QB_7_AN.4_1#6260d8cdb.blank?vaa=1&amp;vcp=1&amp;vis=1&amp;pid=a1834938a&amp;color=0,0,0&amp;vpa=60&amp;vtp=1&amp;vaab=1&amp;bbb=1"/>
          <p:cNvSpPr/>
          <p:nvPr/>
        </p:nvSpPr>
        <p:spPr>
          <a:xfrm>
            <a:off x="4474115" y="3727237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使叶片脱色</a:t>
            </a:r>
            <a:endParaRPr lang="en-US" altLang="zh-CN" sz="2800" dirty="0"/>
          </a:p>
        </p:txBody>
      </p:sp>
      <p:sp>
        <p:nvSpPr>
          <p:cNvPr id="9" name="QB_7_AN.5_1#6260d8cdb.blank?vaa=1&amp;vcp=1&amp;vis=1&amp;pid=a1834938a&amp;color=0,0,0&amp;vpa=61&amp;vtp=1&amp;vaab=1&amp;bbb=1"/>
          <p:cNvSpPr/>
          <p:nvPr/>
        </p:nvSpPr>
        <p:spPr>
          <a:xfrm>
            <a:off x="9808114" y="37272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黄白</a:t>
            </a:r>
            <a:endParaRPr lang="en-US" altLang="zh-CN" sz="2800" dirty="0"/>
          </a:p>
        </p:txBody>
      </p:sp>
      <p:sp>
        <p:nvSpPr>
          <p:cNvPr id="10" name="QB_7_AN.6_1#6260d8cdb.blank?vaa=1&amp;vcp=1&amp;vis=1&amp;pid=a1834938a&amp;color=0,0,0&amp;vpa=62&amp;vtp=1&amp;vaab=1&amp;bbb=1"/>
          <p:cNvSpPr/>
          <p:nvPr/>
        </p:nvSpPr>
        <p:spPr>
          <a:xfrm>
            <a:off x="4105815" y="4353982"/>
            <a:ext cx="3459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溶解叶片中的叶绿素</a:t>
            </a:r>
            <a:endParaRPr lang="en-US" altLang="zh-CN" sz="2800" dirty="0"/>
          </a:p>
        </p:txBody>
      </p:sp>
      <p:sp>
        <p:nvSpPr>
          <p:cNvPr id="11" name="QB_7_BD.88_1#fad9cdaa6?vaa=1&amp;vcp=1&amp;vis=1&amp;pid=a1834938a&amp;color=0,0,0&amp;vtp=1&amp;vaab=1&amp;bbb=1&amp;hs=1"/>
          <p:cNvSpPr/>
          <p:nvPr/>
        </p:nvSpPr>
        <p:spPr>
          <a:xfrm>
            <a:off x="539496" y="503648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）该实验验证了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2" name="QB_7_AN.89_1#fad9cdaa6.blank?vaa=1&amp;vcp=1&amp;vis=1&amp;pid=a1834938a&amp;color=0,0,0&amp;vpa=63&amp;vtp=1&amp;vaab=1&amp;bbb=1"/>
          <p:cNvSpPr/>
          <p:nvPr/>
        </p:nvSpPr>
        <p:spPr>
          <a:xfrm>
            <a:off x="3572415" y="4985045"/>
            <a:ext cx="4525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绿色植物能在光下制造淀粉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8" grpId="0" build="p" animBg="1"/>
      <p:bldP spid="9" grpId="0" build="p" animBg="1"/>
      <p:bldP spid="10" grpId="0" build="p" animBg="1"/>
      <p:bldP spid="12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0_1#a349c2865?htil=3&amp;vaa=1&amp;vcp=1&amp;vis=1&amp;pid=8bb91153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7108" y="1291726"/>
            <a:ext cx="3758184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6_BD.90_2#a349c2865?htil=3&amp;sp=1&amp;vaa=1&amp;vcp=1&amp;vis=1&amp;pid=8bb911535&amp;color=0,0,0&amp;vtp=1&amp;vaab=1&amp;bt=1&amp;bbb=1&amp;hb=1&amp;hs=1"/>
          <p:cNvSpPr/>
          <p:nvPr/>
        </p:nvSpPr>
        <p:spPr>
          <a:xfrm>
            <a:off x="539496" y="1273438"/>
            <a:ext cx="721461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某实验小组设计了下图实验装置，试管内装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满了水，短颈漏斗罩着的绿色植物是金鱼藻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请据图回答问题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  <p:sp>
        <p:nvSpPr>
          <p:cNvPr id="4" name="QB_7_BD.91_1#26e3c07d6?htil=3&amp;vaa=1&amp;vcp=1&amp;vis=1&amp;pid=a349c2865&amp;color=0,0,0&amp;vtp=1&amp;vaab=1&amp;bbb=1&amp;hs=1"/>
          <p:cNvSpPr/>
          <p:nvPr/>
        </p:nvSpPr>
        <p:spPr>
          <a:xfrm>
            <a:off x="539496" y="3189360"/>
            <a:ext cx="7214616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）乙装置应该放在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环境中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26e3c07d6.blank?vaa=1&amp;vcp=1&amp;vis=1&amp;pid=a349c2865&amp;color=0,0,0&amp;vpa=64&amp;vtp=1&amp;vaab=1&amp;bbb=1"/>
          <p:cNvSpPr/>
          <p:nvPr/>
        </p:nvSpPr>
        <p:spPr>
          <a:xfrm>
            <a:off x="3928015" y="313792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无光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7_BD.93_1#264174de0?vaa=1&amp;vcp=1&amp;vis=1&amp;pid=a349c2865&amp;color=0,0,0&amp;vtp=1&amp;vaab=1&amp;bbb=1&amp;hb=1&amp;hs=1"/>
              <p:cNvSpPr/>
              <p:nvPr/>
            </p:nvSpPr>
            <p:spPr>
              <a:xfrm>
                <a:off x="539496" y="3745747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（2）收集甲装置中金鱼藻放出的气体；等气体充满试管的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1/2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时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，取出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试管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，用拇指按紧试管口，然后迅速地伸入快要熄灭的火柴梗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，可以看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到：快要熄灭的火柴梗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，说明试管内收集到的气体是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7_BD.93_1#264174de0?vaa=1&amp;vcp=1&amp;vis=1&amp;pid=a349c2865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45747"/>
                <a:ext cx="11109960" cy="1849057"/>
              </a:xfrm>
              <a:prstGeom prst="rect">
                <a:avLst/>
              </a:prstGeom>
              <a:blipFill>
                <a:blip r:embed="rId4"/>
                <a:stretch>
                  <a:fillRect l="-1976" r="-411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7_AN.94_1#264174de0.blank?vaa=1&amp;vcp=1&amp;vis=1&amp;pid=a349c2865&amp;color=0,0,0&amp;vpa=65&amp;vtp=1&amp;vaab=1&amp;bbb=1"/>
          <p:cNvSpPr/>
          <p:nvPr/>
        </p:nvSpPr>
        <p:spPr>
          <a:xfrm>
            <a:off x="4105815" y="4989712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迅速复燃</a:t>
            </a:r>
            <a:endParaRPr lang="en-US" altLang="zh-CN" sz="2800" dirty="0"/>
          </a:p>
        </p:txBody>
      </p:sp>
      <p:sp>
        <p:nvSpPr>
          <p:cNvPr id="8" name="QB_7_AN.95_1#264174de0.blank?vaa=1&amp;vcp=1&amp;vis=1&amp;pid=a349c2865&amp;color=0,0,0&amp;vpa=66&amp;vtp=1&amp;vaab=1&amp;bbb=1"/>
          <p:cNvSpPr/>
          <p:nvPr/>
        </p:nvSpPr>
        <p:spPr>
          <a:xfrm>
            <a:off x="10506614" y="498971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7" grpId="0" build="p" animBg="1"/>
      <p:bldP spid="8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96_1#7d3db1bce?htil=4&amp;vaa=1&amp;vcp=1&amp;vis=1&amp;pid=a349c2865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02898" y="1869830"/>
            <a:ext cx="3608804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96_2#7d3db1bce?htil=4&amp;vaa=1&amp;vcp=1&amp;vis=1&amp;pid=a349c2865&amp;color=0,0,0&amp;mp=1&amp;vtp=1&amp;vaab=1&amp;bt=1&amp;bbb=1&amp;hb=1&amp;hs=1"/>
          <p:cNvSpPr/>
          <p:nvPr/>
        </p:nvSpPr>
        <p:spPr>
          <a:xfrm>
            <a:off x="539496" y="1882530"/>
            <a:ext cx="717804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（3）甲、丙两组实验的变量是金鱼藻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，该实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验可以探究金鱼藻的光合作用是否能够产生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，丙装置起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7d3db1bce.blank?vaa=1&amp;vcp=1&amp;vis=1&amp;pid=a349c2865&amp;color=0,0,0&amp;mp=1&amp;vpa=67&amp;vtp=1&amp;vaab=1&amp;bbb=1"/>
          <p:cNvSpPr/>
          <p:nvPr/>
        </p:nvSpPr>
        <p:spPr>
          <a:xfrm>
            <a:off x="549815" y="31264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5" name="QB_7_AN.2_1#7d3db1bce.blank?vaa=1&amp;vcp=1&amp;vis=1&amp;pid=a349c2865&amp;color=0,0,0&amp;mp=1&amp;vpa=68&amp;vtp=1&amp;vaab=1&amp;bbb=1"/>
          <p:cNvSpPr/>
          <p:nvPr/>
        </p:nvSpPr>
        <p:spPr>
          <a:xfrm>
            <a:off x="3394615" y="3126495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对照</a:t>
            </a:r>
            <a:endParaRPr lang="en-US" altLang="zh-CN" sz="2800" dirty="0"/>
          </a:p>
        </p:txBody>
      </p:sp>
      <p:sp>
        <p:nvSpPr>
          <p:cNvPr id="6" name="QB_7_BD.99_1#3f93d9753?vaa=1&amp;vcp=1&amp;vis=1&amp;pid=a349c2865&amp;color=0,0,0&amp;vtp=1&amp;vaab=1&amp;bbb=1&amp;hb=1&amp;hs=1"/>
          <p:cNvSpPr/>
          <p:nvPr/>
        </p:nvSpPr>
        <p:spPr>
          <a:xfrm>
            <a:off x="539496" y="380277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（4）在一定范围内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，光照强度改变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填“会”或“不会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”）影响甲装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置单位时间内气泡的产生量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7" name="QB_7_AN.100_1#3f93d9753.blank?vaa=1&amp;vcp=1&amp;vis=1&amp;pid=a349c2865&amp;color=0,0,0&amp;vpa=69&amp;vtp=1&amp;vaab=1"/>
          <p:cNvSpPr/>
          <p:nvPr/>
        </p:nvSpPr>
        <p:spPr>
          <a:xfrm>
            <a:off x="6061615" y="3772290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8b486b1d2.fixed?vcp=1&amp;pid=215b11bfb&amp;color=0,0,0&amp;vtp=1&amp;vaab=1&amp;bbb=1&amp;hb=1"/>
          <p:cNvSpPr/>
          <p:nvPr/>
        </p:nvSpPr>
        <p:spPr>
          <a:xfrm>
            <a:off x="320040" y="2176842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8b486b1d2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真题深解读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e5b8b670.fixed?vcp=1&amp;pid=1ecd7ee21&amp;color=0,170,129&amp;vtp=1&amp;vaab=1&amp;bbb=1"/>
          <p:cNvSpPr/>
          <p:nvPr/>
        </p:nvSpPr>
        <p:spPr>
          <a:xfrm>
            <a:off x="265176" y="118872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200"/>
              </a:lnSpc>
            </a:pPr>
            <a:r>
              <a:rPr lang="en-US" altLang="zh-CN" sz="5000" b="1" i="0" dirty="0">
                <a:solidFill>
                  <a:srgbClr val="00AA8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复习讲练</a:t>
            </a:r>
            <a:endParaRPr lang="en-US" altLang="zh-CN" sz="5000" dirty="0"/>
          </a:p>
        </p:txBody>
      </p:sp>
      <p:sp>
        <p:nvSpPr>
          <p:cNvPr id="3" name="C_2#7e5b8b670.fixed?vcp=1&amp;pid=1ecd7ee21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60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第一篇</a:t>
            </a:r>
            <a:r>
              <a:rPr lang="en-US" altLang="zh-CN" sz="4800" b="1" i="0" dirty="0">
                <a:solidFill>
                  <a:srgbClr val="56BA9D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中考基础过关</a:t>
            </a:r>
            <a:endParaRPr lang="en-US" altLang="zh-CN" sz="4800" dirty="0"/>
          </a:p>
        </p:txBody>
      </p:sp>
      <p:sp>
        <p:nvSpPr>
          <p:cNvPr id="4" name="C_2#7e5b8b670.fixed?vcp=1&amp;pid=1ecd7ee21&amp;color=0,0,0&amp;vtp=1&amp;vaab=1&amp;bbb=1"/>
          <p:cNvSpPr/>
          <p:nvPr/>
        </p:nvSpPr>
        <p:spPr>
          <a:xfrm>
            <a:off x="265176" y="3349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第三单元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生物圈中的绿色植物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01_1#5aba365d1?vaa=1&amp;vcp=1&amp;vis=1&amp;pid=8b486b1d2&amp;color=0,0,0&amp;vtp=1&amp;vaab=1&amp;bt=1&amp;bbb=1&amp;hb=1"/>
          <p:cNvSpPr/>
          <p:nvPr/>
        </p:nvSpPr>
        <p:spPr>
          <a:xfrm>
            <a:off x="406908" y="557784"/>
            <a:ext cx="11375136" cy="38484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latinLnBrk="1">
              <a:lnSpc>
                <a:spcPts val="5100"/>
              </a:lnSpc>
            </a:pP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考点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2023年12月，习近平总书记在广西视察时指出，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是我国蔗糖主产区，要把这一特色优势产业做强做大，为保障国家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糖业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安全、促进蔗农增收致富发挥更大作用。甘蔗属于热带、亚热带作物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，喜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高温和强光照，是制作蔗糖的主要原料。其生长过程分为萌芽期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幼苗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期、分蘖期、伸长期和成熟期五个阶段。下图为甘蔗种植场景图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图回答下列问题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pic>
        <p:nvPicPr>
          <p:cNvPr id="3" name="QO_5_BD.101_2#5aba365d1?vaa=1&amp;vcp=1&amp;vis=1&amp;pid=8b486b1d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4471416"/>
            <a:ext cx="545896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2_1#12199f881?htil=5&amp;vaa=1&amp;vcp=1&amp;vis=1&amp;pid=5aba365d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9789" y="603504"/>
            <a:ext cx="5350723" cy="186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QB_6_BD.102_2#12199f881?htil=5&amp;vaa=1&amp;vcp=1&amp;vis=1&amp;pid=5aba365d1&amp;color=0,0,0&amp;vtp=1&amp;vaab=1&amp;bt=1&amp;bbb=1&amp;hb=1&amp;hs=1"/>
              <p:cNvSpPr/>
              <p:nvPr/>
            </p:nvSpPr>
            <p:spPr>
              <a:xfrm>
                <a:off x="539496" y="576072"/>
                <a:ext cx="5559552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，蔗农用甘蔗茎繁殖新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（如图甲所示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），这种生殖方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式是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填“无性生殖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”或 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有性生殖”）。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月为甘蔗分蘖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QB_6_BD.102_2#12199f881?htil=5&amp;vaa=1&amp;vcp=1&amp;vis=1&amp;pid=5aba365d1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76072"/>
                <a:ext cx="5559552" cy="2306257"/>
              </a:xfrm>
              <a:prstGeom prst="rect">
                <a:avLst/>
              </a:prstGeom>
              <a:blipFill>
                <a:blip r:embed="rId4"/>
                <a:stretch>
                  <a:fillRect l="-3947" t="-1323" r="-3289" b="-925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6_AN.1_1#12199f881.blank?vaa=1&amp;vcp=1&amp;vis=1&amp;pid=5aba365d1&amp;color=0,0,0&amp;vpa=70&amp;vtp=1&amp;vaab=1&amp;bbb=1"/>
          <p:cNvSpPr/>
          <p:nvPr/>
        </p:nvSpPr>
        <p:spPr>
          <a:xfrm>
            <a:off x="1261015" y="1744091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无性生殖</a:t>
            </a:r>
            <a:endParaRPr lang="en-US" altLang="zh-CN" sz="2800" dirty="0"/>
          </a:p>
        </p:txBody>
      </p:sp>
      <p:sp>
        <p:nvSpPr>
          <p:cNvPr id="5" name="QB_6_AN.2_1#12199f881.blank?vaa=1&amp;vcp=1&amp;vis=1&amp;pid=5aba365d1&amp;color=0,0,0&amp;vpa=71&amp;vtp=1&amp;vaab=1&amp;bbb=1"/>
          <p:cNvSpPr/>
          <p:nvPr/>
        </p:nvSpPr>
        <p:spPr>
          <a:xfrm>
            <a:off x="3394615" y="3416618"/>
            <a:ext cx="16811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QB_6_BD.105_1#e7bc4c980?vaa=1&amp;vcp=1&amp;vis=1&amp;pid=5aba365d1&amp;color=0,0,0&amp;vtp=1&amp;vaab=1&amp;bbb=1&amp;hb=1&amp;hs=1"/>
              <p:cNvSpPr/>
              <p:nvPr/>
            </p:nvSpPr>
            <p:spPr>
              <a:xfrm>
                <a:off x="539496" y="3985260"/>
                <a:ext cx="11109960" cy="2306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10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月是甘蔗伸长期，此阶段植株光合作用旺盛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，空气中的二氧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化碳经叶片表皮的</a:t>
                </a: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进入植株体内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，成为光合作用的原料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。广西属</a:t>
                </a:r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亚热带季风气候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，能较好满足甘蔗进行光合作用所需要的温度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、水分和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条件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B_6_BD.105_1#e7bc4c980?vaa=1&amp;vcp=1&amp;vis=1&amp;pid=5aba365d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985260"/>
                <a:ext cx="11109960" cy="2306257"/>
              </a:xfrm>
              <a:prstGeom prst="rect">
                <a:avLst/>
              </a:prstGeom>
              <a:blipFill>
                <a:blip r:embed="rId5"/>
                <a:stretch>
                  <a:fillRect l="-1976" t="-1323" r="-1427" b="-820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B_6_AN.106_1#e7bc4c980.blank?vaa=1&amp;vcp=1&amp;vis=1&amp;pid=5aba365d1&amp;color=0,0,0&amp;vpa=72&amp;vtp=1&amp;vaab=1&amp;bbb=1"/>
          <p:cNvSpPr/>
          <p:nvPr/>
        </p:nvSpPr>
        <p:spPr>
          <a:xfrm>
            <a:off x="3394615" y="4556379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气孔</a:t>
            </a:r>
            <a:endParaRPr lang="en-US" altLang="zh-CN" sz="2800" dirty="0"/>
          </a:p>
        </p:txBody>
      </p:sp>
      <p:sp>
        <p:nvSpPr>
          <p:cNvPr id="8" name="QB_6_AN.107_1#e7bc4c980.blank?vaa=1&amp;vcp=1&amp;vis=1&amp;pid=5aba365d1&amp;color=0,0,0&amp;vpa=73&amp;vtp=1&amp;vaab=1&amp;bbb=1"/>
          <p:cNvSpPr/>
          <p:nvPr/>
        </p:nvSpPr>
        <p:spPr>
          <a:xfrm>
            <a:off x="549815" y="5728018"/>
            <a:ext cx="969963" cy="515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光照</a:t>
            </a:r>
            <a:endParaRPr lang="en-US" altLang="zh-CN" sz="2800" dirty="0"/>
          </a:p>
        </p:txBody>
      </p:sp>
      <p:sp>
        <p:nvSpPr>
          <p:cNvPr id="9" name="QB_6_BD.102_2#12199f881?htil=5&amp;vaa=1&amp;vcp=1&amp;vis=1&amp;pid=5aba365d1&amp;color=0,0,0&amp;vtp=1&amp;vaab=1&amp;bt=1&amp;bbb=1&amp;hb=1&amp;hs=1">
            <a:extLst>
              <a:ext uri="{FF2B5EF4-FFF2-40B4-BE49-F238E27FC236}">
                <a16:creationId xmlns:a16="http://schemas.microsoft.com/office/drawing/2014/main" id="{A61EA69C-A808-6AD0-BBBC-945558CCC264}"/>
              </a:ext>
            </a:extLst>
          </p:cNvPr>
          <p:cNvSpPr/>
          <p:nvPr/>
        </p:nvSpPr>
        <p:spPr>
          <a:xfrm>
            <a:off x="539496" y="2867660"/>
            <a:ext cx="11112011" cy="1112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期，此阶段需进行中耕松土（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如图乙所示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），增加土壤中氧气含量，有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利于甘蔗根系进行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促进根的生长。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7" grpId="0" build="p" animBg="1"/>
      <p:bldP spid="8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08_1#0d1b6bd40?htil=6&amp;vaa=1&amp;vcp=1&amp;vis=1&amp;pid=5aba365d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7" y="1549790"/>
            <a:ext cx="5218835" cy="18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6_BD.108_2#0d1b6bd40?htil=6&amp;vaa=1&amp;vcp=1&amp;vis=1&amp;pid=5aba365d1&amp;color=0,0,0&amp;vtp=1&amp;vaab=1&amp;bt=1&amp;bbb=1&amp;hb=1&amp;hs=1"/>
          <p:cNvSpPr/>
          <p:nvPr/>
        </p:nvSpPr>
        <p:spPr>
          <a:xfrm>
            <a:off x="539496" y="1562490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（3）在甘蔗伸长期和成熟期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，蔗农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会将枯黄的叶片剥掉（如图丙所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示），减少其对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的消耗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6_AN.1_1#0d1b6bd40.blank?vaa=1&amp;vcp=1&amp;vis=1&amp;pid=5aba365d1&amp;color=0,0,0&amp;vpa=74&amp;vtp=1&amp;vaab=1&amp;bbb=1"/>
          <p:cNvSpPr/>
          <p:nvPr/>
        </p:nvSpPr>
        <p:spPr>
          <a:xfrm>
            <a:off x="3039014" y="2806455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营养物质</a:t>
            </a:r>
            <a:endParaRPr lang="en-US" altLang="zh-CN" sz="2800" dirty="0"/>
          </a:p>
        </p:txBody>
      </p:sp>
      <p:sp>
        <p:nvSpPr>
          <p:cNvPr id="5" name="QB_6_BD.110_1#45f5e8a28?vaa=1&amp;vcp=1&amp;vis=1&amp;pid=5aba365d1&amp;color=0,0,0&amp;vtp=1&amp;vaab=1&amp;bbb=1&amp;hb=1&amp;hs=1"/>
          <p:cNvSpPr/>
          <p:nvPr/>
        </p:nvSpPr>
        <p:spPr>
          <a:xfrm>
            <a:off x="539496" y="348273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（4）为实现乡村振兴，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某村委组织当地群众利用成片旱地种植甘蔗。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为提高甘蔗产量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、促进蔗农增收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，选择的品种应具有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等优良性状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（答出一点即可）。</a:t>
            </a:r>
            <a:endParaRPr lang="en-US" altLang="zh-CN" sz="2800" dirty="0"/>
          </a:p>
        </p:txBody>
      </p:sp>
      <p:sp>
        <p:nvSpPr>
          <p:cNvPr id="6" name="QB_6_AN.111_1#45f5e8a28.blank?vaa=1&amp;vcp=1&amp;vis=1&amp;pid=5aba365d1&amp;color=0,0,0&amp;vpa=75&amp;vtp=1&amp;vaab=1&amp;bbb=1&amp;hb=1"/>
          <p:cNvSpPr/>
          <p:nvPr/>
        </p:nvSpPr>
        <p:spPr>
          <a:xfrm>
            <a:off x="539496" y="409995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耐干旱（“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含糖量高”或“生长快”）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EX.1_1#5aba365d1?htil=7&amp;vaa=1&amp;vcp=1&amp;vis=1&amp;pid=8b486b1d2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16917" y="1497348"/>
            <a:ext cx="4790346" cy="167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EX.1_1#5aba365d1?htil=7&amp;vaa=1&amp;vcp=1&amp;vis=1&amp;pid=8b486b1d2&amp;color=0,0,0&amp;vtp=1&amp;vaab=1&amp;bt=1&amp;bbb=1&amp;hb=1&amp;hs=1"/>
          <p:cNvSpPr/>
          <p:nvPr/>
        </p:nvSpPr>
        <p:spPr>
          <a:xfrm>
            <a:off x="539496" y="864276"/>
            <a:ext cx="5559552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思路点拨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解答此题的关键是理解和掌握植物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的生殖方式、植物的三大生理作用</a:t>
            </a:r>
            <a:endParaRPr lang="en-US" altLang="zh-CN" sz="2800" dirty="0"/>
          </a:p>
        </p:txBody>
      </p:sp>
      <p:sp>
        <p:nvSpPr>
          <p:cNvPr id="4" name="QO_5_EX.1_1#5aba365d1?htil=7&amp;vaa=1&amp;vcp=1&amp;vis=1&amp;pid=8b486b1d2&amp;color=0,0,0&amp;vtp=1&amp;vaab=1&amp;bt=1&amp;bbb=1&amp;hb=1&amp;hs=1">
            <a:extLst>
              <a:ext uri="{FF2B5EF4-FFF2-40B4-BE49-F238E27FC236}">
                <a16:creationId xmlns:a16="http://schemas.microsoft.com/office/drawing/2014/main" id="{727BDEE3-BBDD-DDE0-79C7-A409F898CD9E}"/>
              </a:ext>
            </a:extLst>
          </p:cNvPr>
          <p:cNvSpPr/>
          <p:nvPr/>
        </p:nvSpPr>
        <p:spPr>
          <a:xfrm>
            <a:off x="539496" y="2784516"/>
            <a:ext cx="11112011" cy="3238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以及一定的农业生产常识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不经过两性生殖细胞的结合，由母体直接产生新个体，这种生殖方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式称为无性生殖。植物的根呼吸的是空气中的氧气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给农作物松土，可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以使土壤缝隙中的空气增多，有利于根系的呼吸作用。气孔是植物体蒸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腾失水的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“门户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”，也是植物体与外界进行气体交换的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“窗口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”，因此，空</a:t>
            </a: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EX.1_1#5aba365d1?htil=7&amp;vaa=1&amp;vcp=1&amp;vis=1&amp;pid=8b486b1d2&amp;color=0,0,0&amp;vtp=1&amp;vaab=1&amp;bt=1&amp;bbb=1&amp;hb=1&amp;hs=1&amp;htil=1">
            <a:extLst>
              <a:ext uri="{FF2B5EF4-FFF2-40B4-BE49-F238E27FC236}">
                <a16:creationId xmlns:a16="http://schemas.microsoft.com/office/drawing/2014/main" id="{04870358-68A7-BA9D-2DB5-E5F1A8BF9119}"/>
              </a:ext>
            </a:extLst>
          </p:cNvPr>
          <p:cNvSpPr/>
          <p:nvPr/>
        </p:nvSpPr>
        <p:spPr>
          <a:xfrm>
            <a:off x="539496" y="1236100"/>
            <a:ext cx="6315582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气中的二氧化碳可经叶片表皮的气孔进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入植株体内。甘蔗属于热带、亚热带作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物，喜高温和强光照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，因此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，广西属亚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热带季风气候，能较好满足甘蔗进行光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合作用所需要的温度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水分和光照条件。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蔗农会将枯黄的叶片剥掉，可减少其对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有机物和水分等营养物质的消耗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5_EX.1_1#5aba365d1?htil=7&amp;vaa=1&amp;vcp=1&amp;vis=1&amp;pid=8b486b1d2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49012633-653E-F64F-F0A6-D832DBF84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2078" y="1376644"/>
            <a:ext cx="3875791" cy="135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456283"/>
      </p:ext>
    </p:extLst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4_BD#96ac5ffcb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备考勤演练</a:t>
            </a:r>
            <a:endParaRPr lang="en-US" altLang="zh-CN" sz="3100" dirty="0"/>
          </a:p>
        </p:txBody>
      </p:sp>
      <p:sp>
        <p:nvSpPr>
          <p:cNvPr id="4" name="C_4#8b486b1d2.fixed?vcp=1&amp;pid=215b11bfb&amp;color=0,0,0&amp;vtp=1&amp;vaab=1&amp;bbb=1&amp;hb=1">
            <a:extLst>
              <a:ext uri="{FF2B5EF4-FFF2-40B4-BE49-F238E27FC236}">
                <a16:creationId xmlns:a16="http://schemas.microsoft.com/office/drawing/2014/main" id="{8335E6E3-4BD9-3497-A7A6-CBED01F8700E}"/>
              </a:ext>
            </a:extLst>
          </p:cNvPr>
          <p:cNvSpPr/>
          <p:nvPr/>
        </p:nvSpPr>
        <p:spPr>
          <a:xfrm>
            <a:off x="320040" y="2176842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0080a7a24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题库训练</a:t>
            </a:r>
            <a:endParaRPr lang="en-US" altLang="zh-CN" sz="3200" dirty="0"/>
          </a:p>
        </p:txBody>
      </p:sp>
      <p:sp>
        <p:nvSpPr>
          <p:cNvPr id="3" name="QC_6_BD.113_1#947285a23?vaa=1&amp;vcp=1&amp;vis=1&amp;pid=0080a7a24&amp;color=0,0,0&amp;vtp=1&amp;vaab=1&amp;bbb=1&amp;hb=1"/>
          <p:cNvSpPr/>
          <p:nvPr/>
        </p:nvSpPr>
        <p:spPr>
          <a:xfrm>
            <a:off x="539496" y="1270624"/>
            <a:ext cx="11109960" cy="18863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zh-CN" altLang="en-US" sz="280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四川广安·模拟）袁隆平院士用毕生精力研究并改良了杂交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大大提高了我国水稻产量，解决了人们的温饱问题。下列有关水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稻的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说法正确的是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4" name="QC_6_AN.114_1#947285a23.bracket?vaa=1&amp;vcp=1&amp;vis=1&amp;pid=0080a7a24&amp;color=0,0,0&amp;vpa=76&amp;vtp=1&amp;vaab=1"/>
          <p:cNvSpPr/>
          <p:nvPr/>
        </p:nvSpPr>
        <p:spPr>
          <a:xfrm>
            <a:off x="1889870" y="2626931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13_2#947285a23.choices?vaa=1&amp;vcp=1&amp;vis=1&amp;pid=0080a7a24&amp;color=0,0,0&amp;vtp=1&amp;vaab=1&amp;bbb=1"/>
              <p:cNvSpPr/>
              <p:nvPr/>
            </p:nvSpPr>
            <p:spPr>
              <a:xfrm>
                <a:off x="539496" y="3194748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A.水稻进行呼吸作用释放的能量全部用于其各项生命活动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.水稻的光合作用能参与维持生物圈中的碳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―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氧平衡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.水稻的光合作用只在白天进行，呼吸作用只在夜间进行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.及时晾晒收获的稻谷可促进其呼吸作用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13_2#947285a23.choices?vaa=1&amp;vcp=1&amp;vis=1&amp;pid=0080a7a24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194748"/>
                <a:ext cx="11109960" cy="2496757"/>
              </a:xfrm>
              <a:prstGeom prst="rect">
                <a:avLst/>
              </a:prstGeom>
              <a:blipFill>
                <a:blip r:embed="rId3"/>
                <a:stretch>
                  <a:fillRect l="-1976" b="-853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5_1#1109b3288?vaa=1&amp;vcp=1&amp;vis=1&amp;pid=0080a7a24&amp;color=0,0,0&amp;vtp=1&amp;vaab=1&amp;bt=1&amp;bbb=1&amp;hb=1"/>
          <p:cNvSpPr/>
          <p:nvPr/>
        </p:nvSpPr>
        <p:spPr>
          <a:xfrm>
            <a:off x="539496" y="576072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在温暖的环境中久放的萝卜会逐渐变成空心，质量明显减小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，其主要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原因是(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3" name="QC_6_AN.1_1#1109b3288.bracket?vaa=1&amp;vcp=1&amp;vis=1&amp;pid=0080a7a24&amp;color=0,0,0&amp;vpa=77&amp;vtp=1&amp;vaab=1"/>
          <p:cNvSpPr/>
          <p:nvPr/>
        </p:nvSpPr>
        <p:spPr>
          <a:xfrm>
            <a:off x="1883314" y="1144207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6_BD.115_2#1109b3288.choices?vaa=1&amp;vcp=1&amp;vis=1&amp;pid=0080a7a24&amp;color=0,0,0&amp;vtp=1&amp;vaab=1&amp;bbb=1"/>
          <p:cNvSpPr/>
          <p:nvPr/>
        </p:nvSpPr>
        <p:spPr>
          <a:xfrm>
            <a:off x="539496" y="1705864"/>
            <a:ext cx="11109960" cy="2220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A.萝卜的呼吸作用消耗了其中的有机物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.被周围细菌和真菌等分解者分解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.萝卜进行蒸腾作用，散失了较多的水分</a:t>
            </a:r>
            <a:endParaRPr lang="en-US" altLang="zh-CN" sz="2800" dirty="0"/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.萝卜细胞的衰老和死亡</a:t>
            </a:r>
            <a:endParaRPr lang="en-US" altLang="zh-CN" sz="2800" dirty="0"/>
          </a:p>
        </p:txBody>
      </p:sp>
      <p:sp>
        <p:nvSpPr>
          <p:cNvPr id="5" name="QC_6_BD.117_1#fb7fd49af?sp=1&amp;vaa=1&amp;vcp=1&amp;vis=1&amp;pid=0080a7a24&amp;color=0,0,0&amp;vtp=1&amp;vaab=1&amp;bbb=1"/>
          <p:cNvSpPr/>
          <p:nvPr/>
        </p:nvSpPr>
        <p:spPr>
          <a:xfrm>
            <a:off x="539496" y="3977894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下列生产生活中的措施，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能抑制植物呼吸作用的是(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6" name="QC_6_AN.118_1#fb7fd49af.bracket?vaa=1&amp;vcp=1&amp;vis=1&amp;pid=0080a7a24&amp;color=0,0,0&amp;vpa=78&amp;vtp=1&amp;vaab=1"/>
          <p:cNvSpPr/>
          <p:nvPr/>
        </p:nvSpPr>
        <p:spPr>
          <a:xfrm>
            <a:off x="8906414" y="3974529"/>
            <a:ext cx="515938" cy="5011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6_BD.117_2#fb7fd49af?vaa=1&amp;vcp=1&amp;vis=1&amp;pid=0080a7a24&amp;color=0,0,0&amp;vtp=1&amp;vaab=1&amp;bbb=1&amp;hb=1"/>
          <p:cNvSpPr/>
          <p:nvPr/>
        </p:nvSpPr>
        <p:spPr>
          <a:xfrm>
            <a:off x="539496" y="4547299"/>
            <a:ext cx="11109960" cy="107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①水果、蔬菜在冰箱中低温贮藏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②在贮藏粮食的密封舱内充加二氧化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③农田及时松土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④小麦种子晒干入库</a:t>
            </a:r>
            <a:endParaRPr lang="en-US" altLang="zh-CN" sz="2800" dirty="0"/>
          </a:p>
        </p:txBody>
      </p:sp>
      <p:sp>
        <p:nvSpPr>
          <p:cNvPr id="8" name="QC_6_BD.117_3#fb7fd49af.choices?vaa=1&amp;vcp=1&amp;vis=1&amp;pid=0080a7a24&amp;color=0,0,0&amp;vtp=1&amp;vaab=1&amp;bbb=1"/>
          <p:cNvSpPr/>
          <p:nvPr/>
        </p:nvSpPr>
        <p:spPr>
          <a:xfrm>
            <a:off x="539496" y="5689029"/>
            <a:ext cx="11109960" cy="506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  <a:tabLst>
                <a:tab pos="2850515" algn="l"/>
                <a:tab pos="5662930" algn="l"/>
                <a:tab pos="84753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9_1#bd1d71472?vaa=1&amp;vcp=1&amp;vis=1&amp;pid=0080a7a24&amp;color=0,0,0&amp;vtp=1&amp;vaab=1&amp;bt=1&amp;bbb=1&amp;hb=1"/>
          <p:cNvSpPr/>
          <p:nvPr/>
        </p:nvSpPr>
        <p:spPr>
          <a:xfrm>
            <a:off x="539496" y="576072"/>
            <a:ext cx="11109960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（广西·中考）为应对全球气候变化，彰显大国责任担当，我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府提出了力争2030年前实现碳达峰和努力争取2060年前实现碳中和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的目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标。为实现该目标，应主要从减少二氧化碳的排放与增加二氧化碳的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收两方面入手。下列举措不利于达成目标的是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p:sp>
        <p:nvSpPr>
          <p:cNvPr id="3" name="QC_6_AN.1_1#bd1d71472.bracket?vaa=1&amp;vcp=1&amp;vis=1&amp;pid=0080a7a24&amp;color=0,0,0&amp;vpa=79&amp;vtp=1&amp;vaab=1"/>
          <p:cNvSpPr/>
          <p:nvPr/>
        </p:nvSpPr>
        <p:spPr>
          <a:xfrm>
            <a:off x="7281224" y="2564158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6_BD.119_2#bd1d71472.choices?vaa=1&amp;vcp=1&amp;vis=1&amp;pid=0080a7a24&amp;color=0,0,0&amp;vtp=1&amp;vaab=1&amp;bbb=1"/>
          <p:cNvSpPr/>
          <p:nvPr/>
        </p:nvSpPr>
        <p:spPr>
          <a:xfrm>
            <a:off x="539496" y="314750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662930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.大力植树造林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.进行垃圾分类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662930" algn="l"/>
              </a:tabLst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C.倡导节约资源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.将工业污水直接排放到河流中</a:t>
            </a:r>
            <a:endParaRPr lang="en-US" altLang="zh-CN" sz="2800" dirty="0"/>
          </a:p>
        </p:txBody>
      </p:sp>
      <p:sp>
        <p:nvSpPr>
          <p:cNvPr id="5" name="QC_6_BD.121_1#c60fc1be5?sp=1&amp;vaa=1&amp;vcp=1&amp;vis=1&amp;pid=0080a7a24&amp;color=0,0,0&amp;vtp=1&amp;vaab=1&amp;bbb=1"/>
          <p:cNvSpPr/>
          <p:nvPr/>
        </p:nvSpPr>
        <p:spPr>
          <a:xfrm>
            <a:off x="539496" y="4424489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5.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一片森林就是一座绿色的水库，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与此生态功能相关的有(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涵养水源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②保持水土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③增加降雨</a:t>
            </a:r>
            <a:endParaRPr lang="en-US" altLang="zh-CN" sz="2800" dirty="0"/>
          </a:p>
        </p:txBody>
      </p:sp>
      <p:sp>
        <p:nvSpPr>
          <p:cNvPr id="6" name="QC_6_AN.122_1#c60fc1be5.bracket?vaa=1&amp;vcp=1&amp;vis=1&amp;pid=0080a7a24&amp;color=0,0,0&amp;vpa=80&amp;vtp=1&amp;vaab=1"/>
          <p:cNvSpPr/>
          <p:nvPr/>
        </p:nvSpPr>
        <p:spPr>
          <a:xfrm>
            <a:off x="9617614" y="4432109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6_BD.121_2#c60fc1be5.choices?vaa=1&amp;vcp=1&amp;vis=1&amp;pid=0080a7a24&amp;color=0,0,0&amp;vtp=1&amp;vaab=1&amp;bbb=1"/>
          <p:cNvSpPr/>
          <p:nvPr/>
        </p:nvSpPr>
        <p:spPr>
          <a:xfrm>
            <a:off x="539496" y="56936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  <a:tabLst>
                <a:tab pos="2761615" algn="l"/>
                <a:tab pos="5485130" algn="l"/>
                <a:tab pos="82086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5751334a1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能力提升</a:t>
            </a:r>
            <a:endParaRPr lang="en-US" altLang="zh-CN" sz="3200" dirty="0"/>
          </a:p>
        </p:txBody>
      </p:sp>
      <p:sp>
        <p:nvSpPr>
          <p:cNvPr id="3" name="QB_6_BD.123_1#d3e4dcb29?sp=1&amp;vaa=1&amp;vcp=1&amp;vis=1&amp;pid=5751334a1&amp;color=0,0,0&amp;vtp=1&amp;vaab=1&amp;bbb=1&amp;hb=1"/>
          <p:cNvSpPr/>
          <p:nvPr/>
        </p:nvSpPr>
        <p:spPr>
          <a:xfrm>
            <a:off x="539496" y="127062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下图是研究豌豆种子萌发过程中温度变化的实验装置。几小时后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正确表示实验结果的曲线是(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pic>
        <p:nvPicPr>
          <p:cNvPr id="5" name="QB_6_BD.123_3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680" y="2763393"/>
            <a:ext cx="2907792" cy="23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B_6_BD.123_4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06240" y="2607945"/>
            <a:ext cx="7324344" cy="252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0b503f65.fixed?vcp=1&amp;pid=215b11bfb&amp;color=0,0,0&amp;vtp=1&amp;vaab=1&amp;bbb=1&amp;hb=1"/>
          <p:cNvSpPr/>
          <p:nvPr/>
        </p:nvSpPr>
        <p:spPr>
          <a:xfrm>
            <a:off x="320040" y="2121693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algn="ctr" latinLnBrk="1">
              <a:lnSpc>
                <a:spcPts val="38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d0b503f65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导图巧记忆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6_AS.1_1#d3e4dcb29?vaa=1&amp;vcp=1&amp;vis=1&amp;pid=5751334a1&amp;color=0,0,0&amp;vtp=1&amp;vaab=1&amp;bt=1&amp;bbb=1&amp;hb=1"/>
          <p:cNvSpPr/>
          <p:nvPr/>
        </p:nvSpPr>
        <p:spPr>
          <a:xfrm>
            <a:off x="539496" y="576072"/>
            <a:ext cx="11109960" cy="2722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［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提示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］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种子进行呼吸作用的自身条件是种子具有生命力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萌发的种子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呼吸作用旺盛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有机物在氧气的参与下分解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释放出的能量供给种子的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各项生理活动的需要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同时一部分能量以热能的形式散失</a:t>
            </a:r>
            <a:r>
              <a:rPr lang="zh-CN" altLang="en-US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乙瓶内的种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子煮熟后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失去了生命力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无法进行呼吸作用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无热量散失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所以温度</a:t>
            </a:r>
            <a:endParaRPr lang="en-US" altLang="zh-CN" sz="2800" b="0" i="0" dirty="0">
              <a:solidFill>
                <a:srgbClr val="FF0000"/>
              </a:solidFill>
              <a:latin typeface="Times New Roman" pitchFamily="34" charset="0"/>
              <a:ea typeface="楷体" pitchFamily="34" charset="-122"/>
              <a:cs typeface="Times New Roman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0" i="0" dirty="0" err="1">
                <a:solidFill>
                  <a:srgbClr val="FF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不会升高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B_6_AS.1_1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200" y="3558032"/>
            <a:ext cx="2487168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B_6_AS.1_1#d3e4dcb29?htil=1&amp;vaa=1&amp;vcp=1&amp;vis=1&amp;pid=5751334a1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66944" y="3430016"/>
            <a:ext cx="6272784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QB_6_AN.2_1#d3e4dcb29?vaa=1&amp;vcp=1&amp;vis=1&amp;pid=5751334a1&amp;color=0,0,0&amp;vtp=1&amp;vaab=1&amp;bbb=1"/>
              <p:cNvSpPr/>
              <p:nvPr/>
            </p:nvSpPr>
            <p:spPr>
              <a:xfrm>
                <a:off x="661416" y="5619082"/>
                <a:ext cx="1395182" cy="47567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14:m>
                  <m:oMath xmlns:m="http://schemas.openxmlformats.org/officeDocument/2006/math">
                    <m:r>
                      <a:rPr lang="zh-CN" altLang="en-US" sz="2800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答案：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B_6_AN.2_1#d3e4dcb29?vaa=1&amp;vcp=1&amp;vis=1&amp;pid=5751334a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416" y="5619082"/>
                <a:ext cx="1395182" cy="4756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5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7_1#e2762be82?sp=1&amp;vaa=1&amp;vcp=1&amp;vis=1&amp;pid=5751334a1&amp;color=0,0,0&amp;vtp=1&amp;vaab=1&amp;bt=1&amp;bbb=1&amp;hb=1"/>
          <p:cNvSpPr/>
          <p:nvPr/>
        </p:nvSpPr>
        <p:spPr>
          <a:xfrm>
            <a:off x="539496" y="576072"/>
            <a:ext cx="11109960" cy="27680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7.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（江苏泰州·模拟）某生物兴趣小组的同学为了探究光合作用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的影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响因素，将盛有等量的同种水生植物的实验装置分别放在离同一光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源不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同距离的地方（光源产生的热量对本实验的影响忽略不计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产生的气泡数，可用于衡量光合作用强度的大小。实验数据如下表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所示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据此判断该影响因素是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QC_6_BD.127_2#e2762be82?colgroup=10,3,3,3,3,3&amp;vaa=1&amp;vcp=1&amp;vis=1&amp;pid=575133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117906"/>
                  </p:ext>
                </p:extLst>
              </p:nvPr>
            </p:nvGraphicFramePr>
            <p:xfrm>
              <a:off x="539496" y="3391916"/>
              <a:ext cx="11036808" cy="2235899"/>
            </p:xfrm>
            <a:graphic>
              <a:graphicData uri="http://schemas.openxmlformats.org/drawingml/2006/table">
                <a:tbl>
                  <a:tblPr/>
                  <a:tblGrid>
                    <a:gridCol w="3858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试管编号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离光源的距离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cm</m:t>
                              </m:r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636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每分钟产生的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气泡数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QC_6_BD.127_2#e2762be82?colgroup=10,3,3,3,3,3&amp;vaa=1&amp;vcp=1&amp;vis=1&amp;pid=5751334a1&amp;color=0,0,0&amp;vtp=1&amp;vaab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2117906"/>
                  </p:ext>
                </p:extLst>
              </p:nvPr>
            </p:nvGraphicFramePr>
            <p:xfrm>
              <a:off x="539496" y="3391916"/>
              <a:ext cx="11036808" cy="2235899"/>
            </p:xfrm>
            <a:graphic>
              <a:graphicData uri="http://schemas.openxmlformats.org/drawingml/2006/table">
                <a:tbl>
                  <a:tblPr/>
                  <a:tblGrid>
                    <a:gridCol w="38587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3560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56476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1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试管编号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476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8" t="-106452" r="-186414" b="-2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70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100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06361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每分钟产生的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SimSun" pitchFamily="34" charset="0"/>
                              <a:ea typeface="SimSun" pitchFamily="34" charset="-122"/>
                              <a:cs typeface="SimSu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气泡数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45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30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QC_6_AN.128_1#e2762be82.bracket?vaa=1&amp;vcp=1&amp;vis=1&amp;pid=5751334a1&amp;color=0,0,0&amp;vpa=82&amp;vtp=1&amp;vaab=1"/>
          <p:cNvSpPr/>
          <p:nvPr/>
        </p:nvSpPr>
        <p:spPr>
          <a:xfrm>
            <a:off x="4007082" y="2852457"/>
            <a:ext cx="515938" cy="4916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5" name="QC_6_BD.127_3#e2762be82.choices?vaa=1&amp;vcp=1&amp;vis=1&amp;pid=5751334a1&amp;color=0,0,0&amp;vtp=1&amp;vaab=1&amp;bbb=1"/>
          <p:cNvSpPr/>
          <p:nvPr/>
        </p:nvSpPr>
        <p:spPr>
          <a:xfrm>
            <a:off x="539496" y="5766816"/>
            <a:ext cx="11109960" cy="486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3383915" algn="l"/>
                <a:tab pos="6018530" algn="l"/>
                <a:tab pos="86531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.二氧化碳浓度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B.氧气浓度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C.温度高低</a:t>
            </a:r>
            <a:r>
              <a:rPr lang="en-US" altLang="zh-CN" sz="2800" b="0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.光照强度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6_BD.129_1#f12c9be19?htil=10&amp;vaa=1&amp;vcp=1&amp;vis=1&amp;pid=5751334a1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7112" y="861037"/>
            <a:ext cx="2594744" cy="201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6_BD.129_2#f12c9be19?htil=10&amp;sp=1&amp;vaa=1&amp;vcp=1&amp;vis=1&amp;pid=5751334a1&amp;color=0,0,0&amp;vtp=1&amp;vaab=1&amp;bt=1&amp;bbb=1&amp;hb=1&amp;hs=1"/>
          <p:cNvSpPr/>
          <p:nvPr/>
        </p:nvSpPr>
        <p:spPr>
          <a:xfrm>
            <a:off x="539496" y="873737"/>
            <a:ext cx="800100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（2021·四川遂宁·模拟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）下图是草莓种植大棚内二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氧化碳吸收量随光照强度增加的变化曲线，若要使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棚内草莓积累有机物，则光照强度至少应大于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endParaRPr lang="en-US" altLang="zh-CN" sz="2800" dirty="0"/>
          </a:p>
        </p:txBody>
      </p:sp>
      <p:sp>
        <p:nvSpPr>
          <p:cNvPr id="4" name="QC_6_AN.131_1#f12c9be19.bracket?vaa=1&amp;vcp=1&amp;vis=1&amp;pid=5751334a1&amp;color=0,0,0&amp;vpa=83&amp;vtp=1&amp;vaab=1"/>
          <p:cNvSpPr/>
          <p:nvPr/>
        </p:nvSpPr>
        <p:spPr>
          <a:xfrm>
            <a:off x="816515" y="2426376"/>
            <a:ext cx="495300" cy="463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QC_6_BD.129_3#f12c9be19.choices?htil=10&amp;vaa=1&amp;vcp=1&amp;vis=1&amp;pid=5751334a1&amp;color=0,0,0&amp;vtp=1&amp;vaab=1&amp;bbb=1"/>
              <p:cNvSpPr/>
              <p:nvPr/>
            </p:nvSpPr>
            <p:spPr>
              <a:xfrm>
                <a:off x="539995" y="2969047"/>
                <a:ext cx="11112011" cy="4679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000"/>
                  </a:lnSpc>
                  <a:tabLst>
                    <a:tab pos="2117725" algn="l"/>
                    <a:tab pos="4159250" algn="l"/>
                    <a:tab pos="6162675" algn="l"/>
                  </a:tabLst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A.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𝑀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𝑃</m:t>
                    </m:r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r>
                  <a:rPr lang="en-US" altLang="zh-CN" sz="2800" b="0" i="0" spc="-1030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	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𝑄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点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QC_6_BD.129_3#f12c9be19.choices?htil=10&amp;vaa=1&amp;vcp=1&amp;vis=1&amp;pid=5751334a1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5" y="2969047"/>
                <a:ext cx="11112011" cy="467932"/>
              </a:xfrm>
              <a:prstGeom prst="rect">
                <a:avLst/>
              </a:prstGeom>
              <a:blipFill>
                <a:blip r:embed="rId4"/>
                <a:stretch>
                  <a:fillRect l="-1976" t="-19481" b="-467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QC_6_AS.1_1#f12c9be19?vaa=1&amp;vcp=1&amp;vis=1&amp;pid=5751334a1&amp;color=0,0,0&amp;vtp=1&amp;vaab=1&amp;bbb=1&amp;hb=1&amp;hs=1"/>
              <p:cNvSpPr/>
              <p:nvPr/>
            </p:nvSpPr>
            <p:spPr>
              <a:xfrm>
                <a:off x="539496" y="3440408"/>
                <a:ext cx="11109960" cy="25507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提示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］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光合作用吸收二氧化碳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合成有机物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呼吸作用释放二氧化碳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分解有机物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由图可知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𝑂𝑁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段释放二氧化碳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表明呼吸作用强度大于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光合作用强度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点既不释放二氧化碳也不吸收二氧化碳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表明呼吸作</a:t>
                </a:r>
              </a:p>
              <a:p>
                <a:pPr latinLnBrk="1">
                  <a:lnSpc>
                    <a:spcPts val="4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用强度等于光合作用强度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𝑁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点以后开始吸收二氧化碳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表明光合作用</a:t>
                </a:r>
              </a:p>
              <a:p>
                <a:pPr latinLnBrk="1">
                  <a:lnSpc>
                    <a:spcPts val="4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强度大于呼吸作用强度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能够积累有机物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6" name="QC_6_AS.1_1#f12c9be19?vaa=1&amp;vcp=1&amp;vis=1&amp;pid=5751334a1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40408"/>
                <a:ext cx="11109960" cy="2550732"/>
              </a:xfrm>
              <a:prstGeom prst="rect">
                <a:avLst/>
              </a:prstGeom>
              <a:blipFill>
                <a:blip r:embed="rId5"/>
                <a:stretch>
                  <a:fillRect l="-1976" t="-3341" r="-4116" b="-739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4529ab20c?vcp=1&amp;pid=96ac5ffcb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拓展延伸</a:t>
            </a:r>
            <a:endParaRPr lang="en-US" altLang="zh-CN" sz="3200" dirty="0"/>
          </a:p>
        </p:txBody>
      </p:sp>
      <p:pic>
        <p:nvPicPr>
          <p:cNvPr id="3" name="QO_6_BD.133_1#b795d6351?htil=11&amp;vaa=1&amp;vcp=1&amp;vis=1&amp;pid=4529ab20c&amp;color=0,0,0&amp;tib=255,255,255&amp;vtp=1&amp;vaab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790401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6_BD.133_2#b795d6351?htil=11&amp;sp=1&amp;vaa=1&amp;vcp=1&amp;vis=1&amp;pid=4529ab20c&amp;color=0,0,0&amp;vtp=1&amp;vaab=1&amp;bbb=1&amp;hb=1&amp;hs=1"/>
          <p:cNvSpPr/>
          <p:nvPr/>
        </p:nvSpPr>
        <p:spPr>
          <a:xfrm>
            <a:off x="539496" y="1270624"/>
            <a:ext cx="5788152" cy="254037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9.创</a:t>
            </a:r>
            <a:r>
              <a:rPr lang="zh-CN" altLang="en-US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新题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·</a:t>
            </a:r>
            <a:r>
              <a:rPr lang="en-US" altLang="zh-CN" sz="2800" b="1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科学思维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  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选取一株有白斑叶片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和绿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色叶片的牵牛花进行如图所示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的实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验（二氧化碳气体易被氢氧化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钠溶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液吸收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anose="02010600030101010101" pitchFamily="2" charset="-122"/>
                <a:cs typeface="Times New Roman" pitchFamily="34" charset="-120"/>
              </a:rPr>
              <a:t>），分析并回答下列问题：</a:t>
            </a:r>
            <a:endParaRPr lang="en-US" altLang="zh-CN" sz="2800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  <p:sp>
        <p:nvSpPr>
          <p:cNvPr id="5" name="QB_7_BD.134_1#8147c2a3d?vaa=1&amp;vcp=1&amp;vis=1&amp;pid=b795d6351&amp;color=0,0,0&amp;vtp=1&amp;vaab=1&amp;bbb=1&amp;hb=1&amp;hs=1"/>
          <p:cNvSpPr/>
          <p:nvPr/>
        </p:nvSpPr>
        <p:spPr>
          <a:xfrm>
            <a:off x="539496" y="390439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（1）实验前先将这株牵牛花进行暗处理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，这样处理的作用是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5_1#8147c2a3d.blank?vaa=1&amp;vcp=1&amp;vis=1&amp;pid=b795d6351&amp;color=0,0,0&amp;vpa=84&amp;vtp=1&amp;vaab=1&amp;bbb=1&amp;hb=1"/>
          <p:cNvSpPr/>
          <p:nvPr/>
        </p:nvSpPr>
        <p:spPr>
          <a:xfrm>
            <a:off x="539496" y="3873912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将叶片内原有的淀粉运走耗尽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6_BD.136_1#55dd4ebdd?htil=12&amp;vaa=1&amp;vcp=1&amp;vis=1&amp;pid=b795d6351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905" y="594360"/>
            <a:ext cx="5422392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7_BD.136_2#55dd4ebdd?htil=12&amp;vaa=1&amp;vcp=1&amp;vis=1&amp;pid=b795d6351&amp;color=0,0,0&amp;vtp=1&amp;vaab=1&amp;bt=1&amp;bbb=1&amp;hb=1&amp;hs=1"/>
          <p:cNvSpPr/>
          <p:nvPr/>
        </p:nvSpPr>
        <p:spPr>
          <a:xfrm>
            <a:off x="539496" y="576072"/>
            <a:ext cx="555955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）把经过暗处理的牵牛花植株按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如图所示方式处置后移至光下数小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，再将甲、乙、丙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、丁四片叶子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取下，分别放入盛有酒精的小烧杯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加热，待叶片变成黄白色</a:t>
            </a:r>
            <a:endParaRPr lang="en-US" altLang="zh-CN" sz="2800" dirty="0"/>
          </a:p>
        </p:txBody>
      </p:sp>
      <p:sp>
        <p:nvSpPr>
          <p:cNvPr id="4" name="QB_7_AN.1_1#55dd4ebdd.blank?vaa=1&amp;vcp=1&amp;vis=1&amp;pid=b795d6351&amp;color=0,0,0&amp;vpa=85&amp;vtp=1&amp;vaab=1&amp;bbb=1"/>
          <p:cNvSpPr/>
          <p:nvPr/>
        </p:nvSpPr>
        <p:spPr>
          <a:xfrm>
            <a:off x="905415" y="3115437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水浴</a:t>
            </a:r>
            <a:endParaRPr lang="en-US" altLang="zh-CN" sz="2800" dirty="0"/>
          </a:p>
        </p:txBody>
      </p:sp>
      <p:sp>
        <p:nvSpPr>
          <p:cNvPr id="5" name="QB_7_BD.138_1#543879f15?vaa=1&amp;vcp=1&amp;vis=1&amp;pid=b795d6351&amp;color=0,0,0&amp;vtp=1&amp;vaab=1&amp;bbb=1&amp;hb=1&amp;hs=1"/>
          <p:cNvSpPr/>
          <p:nvPr/>
        </p:nvSpPr>
        <p:spPr>
          <a:xfrm>
            <a:off x="539496" y="4404169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）本实验中乙叶和丁叶形成的对照实验的变量是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。若甲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叶铝箔遮盖部分不变蓝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，丙叶白斑部分不变蓝，而甲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、丙叶的其余部分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变蓝，则说明光合作用需要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7_AN.139_1#543879f15.blank?vaa=1&amp;vcp=1&amp;vis=1&amp;pid=b795d6351&amp;color=0,0,0&amp;vpa=86&amp;vtp=1&amp;vaab=1&amp;bbb=1"/>
          <p:cNvSpPr/>
          <p:nvPr/>
        </p:nvSpPr>
        <p:spPr>
          <a:xfrm>
            <a:off x="8550814" y="4373689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</a:t>
            </a:r>
            <a:endParaRPr lang="en-US" altLang="zh-CN" sz="2800" dirty="0"/>
          </a:p>
        </p:txBody>
      </p:sp>
      <p:sp>
        <p:nvSpPr>
          <p:cNvPr id="7" name="QB_7_AN.140_1#543879f15.blank?vaa=1&amp;vcp=1&amp;vis=1&amp;pid=b795d6351&amp;color=0,0,0&amp;vpa=87&amp;vtp=1&amp;vaab=1&amp;bbb=1"/>
          <p:cNvSpPr/>
          <p:nvPr/>
        </p:nvSpPr>
        <p:spPr>
          <a:xfrm>
            <a:off x="4817015" y="5648134"/>
            <a:ext cx="20367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光和叶绿体</a:t>
            </a:r>
            <a:endParaRPr lang="en-US" altLang="zh-CN" sz="2800" dirty="0"/>
          </a:p>
        </p:txBody>
      </p:sp>
      <p:sp>
        <p:nvSpPr>
          <p:cNvPr id="8" name="QB_7_BD.136_2#55dd4ebdd?htil=12&amp;vaa=1&amp;vcp=1&amp;vis=1&amp;pid=b795d6351&amp;color=0,0,0&amp;vtp=1&amp;vaab=1&amp;bt=1&amp;bbb=1&amp;hb=1&amp;hs=1">
            <a:extLst>
              <a:ext uri="{FF2B5EF4-FFF2-40B4-BE49-F238E27FC236}">
                <a16:creationId xmlns:a16="http://schemas.microsoft.com/office/drawing/2014/main" id="{80A109AB-DB39-F0D9-5094-458B5C80107E}"/>
              </a:ext>
            </a:extLst>
          </p:cNvPr>
          <p:cNvSpPr/>
          <p:nvPr/>
        </p:nvSpPr>
        <p:spPr>
          <a:xfrm>
            <a:off x="539995" y="3774694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，取出叶片漂洗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，向这四片叶子滴加碘液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，观察颜色变化。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  <p:bldP spid="7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141_1#336047679?vaa=1&amp;vcp=1&amp;vis=1&amp;pid=b795d6351&amp;color=0,0,0&amp;vtp=1&amp;vaab=1&amp;bt=1&amp;bbb=1&amp;hb=1"/>
          <p:cNvSpPr/>
          <p:nvPr/>
        </p:nvSpPr>
        <p:spPr>
          <a:xfrm>
            <a:off x="539496" y="131030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（4）结合本实验，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请你提出一项提高大棚蔬菜产量的措施：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42_1#336047679.blank?vaa=1&amp;vcp=1&amp;vis=1&amp;pid=b795d6351&amp;color=0,0,0&amp;vpa=88&amp;vtp=1&amp;vaab=1&amp;bbb=1&amp;hb=1"/>
          <p:cNvSpPr/>
          <p:nvPr/>
        </p:nvSpPr>
        <p:spPr>
          <a:xfrm>
            <a:off x="539496" y="1279820"/>
            <a:ext cx="11109960" cy="1207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latinLnBrk="1">
              <a:lnSpc>
                <a:spcPct val="1500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                                                  </a:t>
            </a:r>
            <a:r>
              <a:rPr lang="en-US" altLang="zh-CN" sz="2800" b="0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适当延长光照时间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（或适当增加二氧化碳的浓度）</a:t>
            </a:r>
            <a:endParaRPr lang="en-US" altLang="zh-CN" sz="2800" dirty="0"/>
          </a:p>
        </p:txBody>
      </p:sp>
      <p:pic>
        <p:nvPicPr>
          <p:cNvPr id="4" name="QO_6_BD.141_2#336047679?vaa=1&amp;vcp=1&amp;vis=1&amp;pid=b795d635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4992" y="2639101"/>
            <a:ext cx="5458968" cy="296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b72bf7333?vcp=1&amp;pid=d0b503f65&amp;color=0,0,0&amp;tib=255,255,255&amp;vtp=1&amp;vaab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1305" y="550812"/>
            <a:ext cx="8887610" cy="561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4e830bed3.fixed?vcp=1&amp;pid=215b11bfb&amp;color=0,0,0&amp;vtp=1&amp;vaab=1&amp;bbb=1&amp;hb=1"/>
          <p:cNvSpPr/>
          <p:nvPr/>
        </p:nvSpPr>
        <p:spPr>
          <a:xfrm>
            <a:off x="320040" y="2267997"/>
            <a:ext cx="11521440" cy="950405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第四章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绿色植物是生物圈中有机物的制造者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第五章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绿色植物与</a:t>
            </a:r>
            <a:endParaRPr lang="en-US" altLang="zh-CN" sz="3100" b="1" i="0" dirty="0">
              <a:solidFill>
                <a:srgbClr val="000000"/>
              </a:solidFill>
              <a:latin typeface="微软雅黑" pitchFamily="34" charset="0"/>
              <a:ea typeface="微软雅黑" pitchFamily="34" charset="-122"/>
              <a:cs typeface="微软雅黑" pitchFamily="34" charset="-120"/>
            </a:endParaRPr>
          </a:p>
          <a:p>
            <a:pPr algn="ctr" latinLnBrk="1">
              <a:lnSpc>
                <a:spcPts val="3900"/>
              </a:lnSpc>
            </a:pPr>
            <a:r>
              <a:rPr lang="en-US" altLang="zh-CN" sz="3100" b="1" i="0" dirty="0" err="1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生物圈中的碳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—氧平衡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第六章</a:t>
            </a:r>
            <a:r>
              <a:rPr lang="en-US" altLang="zh-CN" sz="31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1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爱护植被，绿化祖国</a:t>
            </a:r>
            <a:endParaRPr lang="en-US" altLang="zh-CN" sz="3100" dirty="0"/>
          </a:p>
        </p:txBody>
      </p:sp>
      <p:sp>
        <p:nvSpPr>
          <p:cNvPr id="3" name="C_4_BD#4e830bed3.fixed?vcp=1&amp;pid=215b11bfb&amp;color=86,186,157&amp;vtp=1&amp;vaab=1&amp;bbb=1"/>
          <p:cNvSpPr/>
          <p:nvPr/>
        </p:nvSpPr>
        <p:spPr>
          <a:xfrm>
            <a:off x="2267712" y="3419856"/>
            <a:ext cx="7644384" cy="71323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3800"/>
              </a:lnSpc>
            </a:pPr>
            <a:r>
              <a:rPr lang="en-US" altLang="zh-CN" sz="31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知识大集结</a:t>
            </a:r>
            <a:endParaRPr lang="en-US" altLang="zh-CN" sz="31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5_BD#e3aaae3ab?vcp=1&amp;pid=4e830bed3&amp;color=0,170,129&amp;vtp=1&amp;vaab=1&amp;bt=1&amp;bbb=1"/>
          <p:cNvSpPr/>
          <p:nvPr/>
        </p:nvSpPr>
        <p:spPr>
          <a:xfrm>
            <a:off x="539496" y="557784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考点梳理</a:t>
            </a:r>
            <a:endParaRPr lang="en-US" altLang="zh-CN" sz="3200" dirty="0"/>
          </a:p>
        </p:txBody>
      </p:sp>
      <p:sp>
        <p:nvSpPr>
          <p:cNvPr id="3" name="QO_6_BD.1_1#7d5cae243?vaa=1&amp;vcp=1&amp;vis=1&amp;pid=e3aaae3ab&amp;color=0,0,0&amp;vtp=1&amp;vaab=1&amp;bbb=1"/>
          <p:cNvSpPr/>
          <p:nvPr/>
        </p:nvSpPr>
        <p:spPr>
          <a:xfrm>
            <a:off x="539496" y="1279217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绿色植物是生物圈中有机物的制造者</a:t>
            </a:r>
            <a:endParaRPr lang="en-US" altLang="zh-CN" sz="2800" dirty="0"/>
          </a:p>
        </p:txBody>
      </p:sp>
      <p:sp>
        <p:nvSpPr>
          <p:cNvPr id="4" name="QB_7_BD.2_1#e69d492ef?vaa=1&amp;vcp=1&amp;vis=1&amp;pid=7d5cae243&amp;color=0,0,0&amp;vtp=1&amp;vaab=1&amp;bbb=1"/>
          <p:cNvSpPr/>
          <p:nvPr/>
        </p:nvSpPr>
        <p:spPr>
          <a:xfrm>
            <a:off x="539496" y="1911413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（1）绿色植物在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内通过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作用制造有机物。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（2）绿色植物制造的有机物除了构建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外，还为其他生物提供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基本的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来源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B_7_AN.1_1#e69d492ef.blank?vaa=1&amp;vcp=1&amp;vis=1&amp;pid=7d5cae243&amp;color=0,0,0&amp;vpa=1&amp;vtp=1&amp;vaab=1"/>
          <p:cNvSpPr/>
          <p:nvPr/>
        </p:nvSpPr>
        <p:spPr>
          <a:xfrm>
            <a:off x="3216815" y="1880933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</a:t>
            </a:r>
            <a:endParaRPr lang="en-US" altLang="zh-CN" sz="2800" dirty="0"/>
          </a:p>
        </p:txBody>
      </p:sp>
      <p:sp>
        <p:nvSpPr>
          <p:cNvPr id="6" name="QB_7_AN.2_1#e69d492ef.blank?vaa=1&amp;vcp=1&amp;vis=1&amp;pid=7d5cae243&amp;color=0,0,0&amp;vpa=2&amp;vtp=1&amp;vaab=1&amp;bbb=1"/>
          <p:cNvSpPr/>
          <p:nvPr/>
        </p:nvSpPr>
        <p:spPr>
          <a:xfrm>
            <a:off x="4639215" y="188093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7" name="QB_7_AN.3_1#e69d492ef.blank?vaa=1&amp;vcp=1&amp;vis=1&amp;pid=7d5cae243&amp;color=0,0,0&amp;vpa=3&amp;vtp=1&amp;vaab=1&amp;bbb=1"/>
          <p:cNvSpPr/>
          <p:nvPr/>
        </p:nvSpPr>
        <p:spPr>
          <a:xfrm>
            <a:off x="7128414" y="1880933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</a:t>
            </a:r>
            <a:endParaRPr lang="en-US" altLang="zh-CN" sz="2800" dirty="0"/>
          </a:p>
        </p:txBody>
      </p:sp>
      <p:sp>
        <p:nvSpPr>
          <p:cNvPr id="9" name="QB_7_AN.7_1#e69d492ef.blank?vaa=1&amp;vcp=1&amp;vis=1&amp;pid=7d5cae243&amp;color=0,0,0&amp;vpa=4&amp;vtp=1&amp;vaab=1&amp;bbb=1"/>
          <p:cNvSpPr/>
          <p:nvPr/>
        </p:nvSpPr>
        <p:spPr>
          <a:xfrm>
            <a:off x="6417214" y="2528633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植物体</a:t>
            </a:r>
            <a:endParaRPr lang="en-US" altLang="zh-CN" sz="2800" dirty="0"/>
          </a:p>
        </p:txBody>
      </p:sp>
      <p:sp>
        <p:nvSpPr>
          <p:cNvPr id="10" name="QB_7_AN.8_1#e69d492ef.blank?vaa=1&amp;vcp=1&amp;vis=1&amp;pid=7d5cae243&amp;color=0,0,0&amp;vpa=5&amp;vtp=1&amp;vaab=1&amp;bbb=1"/>
          <p:cNvSpPr/>
          <p:nvPr/>
        </p:nvSpPr>
        <p:spPr>
          <a:xfrm>
            <a:off x="1616614" y="315537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build="p" animBg="1"/>
      <p:bldP spid="7" grpId="0" build="p" animBg="1"/>
      <p:bldP spid="9" grpId="0" build="p" animBg="1"/>
      <p:bldP spid="1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9_1#1b9897010?vaa=1&amp;vcp=1&amp;vis=1&amp;pid=e3aaae3ab&amp;color=0,0,0&amp;vtp=1&amp;vaab=1&amp;bt=1&amp;bbb=1"/>
          <p:cNvSpPr/>
          <p:nvPr/>
        </p:nvSpPr>
        <p:spPr>
          <a:xfrm>
            <a:off x="539496" y="576072"/>
            <a:ext cx="11109960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</a:t>
            </a:r>
            <a:endParaRPr lang="en-US" altLang="zh-CN" sz="2800" dirty="0"/>
          </a:p>
        </p:txBody>
      </p:sp>
      <p:sp>
        <p:nvSpPr>
          <p:cNvPr id="3" name="QB_7_BD.10_1#457627b84?vaa=1&amp;vcp=1&amp;vis=1&amp;pid=1b9897010&amp;color=0,0,0&amp;vtp=1&amp;vaab=1&amp;bbb=1&amp;hb=1"/>
          <p:cNvSpPr/>
          <p:nvPr/>
        </p:nvSpPr>
        <p:spPr>
          <a:xfrm>
            <a:off x="539496" y="1192213"/>
            <a:ext cx="11109960" cy="11664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：绿色植物通过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利用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变成储存能量的有机物（主要是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），并且释放出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QB_7_AN.1_1#457627b84.blank?vaa=1&amp;vcp=1&amp;vis=1&amp;pid=1b9897010&amp;color=0,0,0&amp;vpa=6&amp;vtp=1&amp;vaab=1&amp;bbb=1"/>
          <p:cNvSpPr/>
          <p:nvPr/>
        </p:nvSpPr>
        <p:spPr>
          <a:xfrm>
            <a:off x="4639215" y="1157669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5" name="QB_7_AN.2_1#457627b84.blank?vaa=1&amp;vcp=1&amp;vis=1&amp;pid=1b9897010&amp;color=0,0,0&amp;vpa=7&amp;vtp=1&amp;vaab=1&amp;bbb=1"/>
          <p:cNvSpPr/>
          <p:nvPr/>
        </p:nvSpPr>
        <p:spPr>
          <a:xfrm>
            <a:off x="6772814" y="1157669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6" name="QB_7_AN.3_1#457627b84.blank?vaa=1&amp;vcp=1&amp;vis=1&amp;pid=1b9897010&amp;color=0,0,0&amp;vpa=8&amp;vtp=1&amp;vaab=1&amp;bbb=1"/>
          <p:cNvSpPr/>
          <p:nvPr/>
        </p:nvSpPr>
        <p:spPr>
          <a:xfrm>
            <a:off x="8550814" y="1157669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7" name="QB_7_AN.4_1#457627b84.blank?vaa=1&amp;vcp=1&amp;vis=1&amp;pid=1b9897010&amp;color=0,0,0&amp;vpa=9&amp;vtp=1&amp;vaab=1&amp;bbb=1"/>
          <p:cNvSpPr/>
          <p:nvPr/>
        </p:nvSpPr>
        <p:spPr>
          <a:xfrm>
            <a:off x="5528215" y="1769555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淀粉</a:t>
            </a:r>
            <a:endParaRPr lang="en-US" altLang="zh-CN" sz="2800" dirty="0"/>
          </a:p>
        </p:txBody>
      </p:sp>
      <p:sp>
        <p:nvSpPr>
          <p:cNvPr id="8" name="QB_7_AN.5_1#457627b84.blank?vaa=1&amp;vcp=1&amp;vis=1&amp;pid=1b9897010&amp;color=0,0,0&amp;vpa=10&amp;vtp=1&amp;vaab=1&amp;bbb=1"/>
          <p:cNvSpPr/>
          <p:nvPr/>
        </p:nvSpPr>
        <p:spPr>
          <a:xfrm>
            <a:off x="9084214" y="1769555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0" name="QB_7_AN.6_1#046b2ad36.blank?vaa=1&amp;vcp=1&amp;vis=1&amp;pid=1b9897010&amp;color=0,0,0&amp;vpa=11&amp;vtp=1&amp;vaab=1&amp;bbb=1"/>
          <p:cNvSpPr/>
          <p:nvPr/>
        </p:nvSpPr>
        <p:spPr>
          <a:xfrm>
            <a:off x="4105815" y="315671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11" name="QB_7_AN.7_1#046b2ad36.blank?vaa=1&amp;vcp=1&amp;vis=1&amp;pid=1b9897010&amp;color=0,0,0&amp;vpa=12&amp;vtp=1&amp;vaab=1&amp;bbb=1"/>
          <p:cNvSpPr/>
          <p:nvPr/>
        </p:nvSpPr>
        <p:spPr>
          <a:xfrm>
            <a:off x="8017414" y="3156713"/>
            <a:ext cx="23923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有机物和氧气</a:t>
            </a:r>
            <a:endParaRPr lang="en-US" altLang="zh-CN" sz="2800" dirty="0"/>
          </a:p>
        </p:txBody>
      </p:sp>
      <p:sp>
        <p:nvSpPr>
          <p:cNvPr id="12" name="QB_7_AN.8_1#046b2ad36.blank?vaa=1&amp;vcp=1&amp;vis=1&amp;pid=1b9897010&amp;color=0,0,0&amp;vpa=13&amp;vtp=1&amp;vaab=1&amp;bbb=1"/>
          <p:cNvSpPr/>
          <p:nvPr/>
        </p:nvSpPr>
        <p:spPr>
          <a:xfrm>
            <a:off x="549815" y="3768599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13" name="QB_7_AN.9_1#046b2ad36.blank?vaa=1&amp;vcp=1&amp;vis=1&amp;pid=1b9897010&amp;color=0,0,0&amp;vpa=14&amp;vtp=1&amp;vaab=1&amp;bbb=1"/>
          <p:cNvSpPr/>
          <p:nvPr/>
        </p:nvSpPr>
        <p:spPr>
          <a:xfrm>
            <a:off x="3039014" y="3768599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叶绿体</a:t>
            </a:r>
            <a:endParaRPr lang="en-US" altLang="zh-CN" sz="2800" dirty="0"/>
          </a:p>
        </p:txBody>
      </p:sp>
      <p:sp>
        <p:nvSpPr>
          <p:cNvPr id="14" name="QB_7_BD.21_1#23d8f41d8?vaa=1&amp;vcp=1&amp;vis=1&amp;pid=1b9897010&amp;color=0,0,0&amp;vtp=1&amp;vaab=1&amp;bbb=1&amp;hb=1"/>
          <p:cNvSpPr/>
          <p:nvPr/>
        </p:nvSpPr>
        <p:spPr>
          <a:xfrm>
            <a:off x="539496" y="4427411"/>
            <a:ext cx="11109960" cy="178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（3）实质：包含了两种变化，一是物质转变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，即把简单的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变成复杂的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，并且释放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二是能量转化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，即把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化为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________________________________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15" name="QB_7_AN.22_1#23d8f41d8.blank?vaa=1&amp;vcp=1&amp;vis=1&amp;pid=1b9897010&amp;color=0,0,0&amp;vpa=15&amp;vtp=1&amp;vaab=1&amp;bbb=1"/>
          <p:cNvSpPr/>
          <p:nvPr/>
        </p:nvSpPr>
        <p:spPr>
          <a:xfrm>
            <a:off x="9617614" y="4392867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无机物</a:t>
            </a:r>
            <a:endParaRPr lang="en-US" altLang="zh-CN" sz="2800" dirty="0"/>
          </a:p>
        </p:txBody>
      </p:sp>
      <p:sp>
        <p:nvSpPr>
          <p:cNvPr id="16" name="QB_7_AN.23_1#23d8f41d8.blank?vaa=1&amp;vcp=1&amp;vis=1&amp;pid=1b9897010&amp;color=0,0,0&amp;vpa=16&amp;vtp=1&amp;vaab=1&amp;bbb=1"/>
          <p:cNvSpPr/>
          <p:nvPr/>
        </p:nvSpPr>
        <p:spPr>
          <a:xfrm>
            <a:off x="2327814" y="5015167"/>
            <a:ext cx="13255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17" name="QB_7_AN.24_1#23d8f41d8.blank?vaa=1&amp;vcp=1&amp;vis=1&amp;pid=1b9897010&amp;color=0,0,0&amp;vpa=17&amp;vtp=1&amp;vaab=1&amp;bbb=1"/>
          <p:cNvSpPr/>
          <p:nvPr/>
        </p:nvSpPr>
        <p:spPr>
          <a:xfrm>
            <a:off x="5528215" y="5015167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氧气</a:t>
            </a:r>
            <a:endParaRPr lang="en-US" altLang="zh-CN" sz="2800" dirty="0"/>
          </a:p>
        </p:txBody>
      </p:sp>
      <p:sp>
        <p:nvSpPr>
          <p:cNvPr id="18" name="QB_7_AN.25_1#23d8f41d8.blank?vaa=1&amp;vcp=1&amp;vis=1&amp;pid=1b9897010&amp;color=0,0,0&amp;vpa=18&amp;vtp=1&amp;vaab=1&amp;bbb=1"/>
          <p:cNvSpPr/>
          <p:nvPr/>
        </p:nvSpPr>
        <p:spPr>
          <a:xfrm>
            <a:off x="10151014" y="5015167"/>
            <a:ext cx="9699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光能</a:t>
            </a:r>
            <a:endParaRPr lang="en-US" altLang="zh-CN" sz="2800" dirty="0"/>
          </a:p>
        </p:txBody>
      </p:sp>
      <p:sp>
        <p:nvSpPr>
          <p:cNvPr id="19" name="QB_7_AN.26_1#23d8f41d8.blank?vaa=1&amp;vcp=1&amp;vis=1&amp;pid=1b9897010&amp;color=0,0,0&amp;vpa=19&amp;vtp=1&amp;vaab=1&amp;bbb=1"/>
          <p:cNvSpPr/>
          <p:nvPr/>
        </p:nvSpPr>
        <p:spPr>
          <a:xfrm>
            <a:off x="1261015" y="5627053"/>
            <a:ext cx="5592763" cy="544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储存在有机物中的能量（化学能）</a:t>
            </a:r>
            <a:endParaRPr lang="en-US" altLang="zh-CN" sz="2800" dirty="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F04467F-574E-914E-C1FD-3310861EA77F}"/>
              </a:ext>
            </a:extLst>
          </p:cNvPr>
          <p:cNvGrpSpPr/>
          <p:nvPr/>
        </p:nvGrpSpPr>
        <p:grpSpPr>
          <a:xfrm>
            <a:off x="539496" y="2365757"/>
            <a:ext cx="11109960" cy="1991932"/>
            <a:chOff x="539496" y="2365757"/>
            <a:chExt cx="11109960" cy="199193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QB_7_BD.16_1#046b2ad36?sp=1&amp;vaa=1&amp;vcp=1&amp;vis=1&amp;pid=1b9897010&amp;color=0,0,0&amp;vtp=1&amp;vaab=1&amp;bbb=1&amp;hb=1"/>
                <p:cNvSpPr/>
                <p:nvPr/>
              </p:nvSpPr>
              <p:spPr>
                <a:xfrm>
                  <a:off x="539496" y="2365757"/>
                  <a:ext cx="11109960" cy="1991932"/>
                </a:xfrm>
                <a:prstGeom prst="rect">
                  <a:avLst/>
                </a:prstGeom>
                <a:noFill/>
                <a:ln/>
              </p:spPr>
              <p:txBody>
                <a:bodyPr wrap="none" lIns="0" tIns="0" rIns="0" bIns="0" rtlCol="0" anchor="t"/>
                <a:lstStyle/>
                <a:p>
                  <a:pPr algn="l" latinLnBrk="1">
                    <a:lnSpc>
                      <a:spcPts val="65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（2）公式：二氧化碳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+</m:t>
                      </m:r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水</a:t>
                  </a:r>
                  <a14:m>
                    <m:oMath xmlns:m="http://schemas.openxmlformats.org/officeDocument/2006/math">
                      <m:r>
                        <a:rPr lang="en-US" altLang="zh-CN" sz="2800" b="0" i="0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 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i="1" baseline="1000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r>
                              <a:rPr lang="en-US" altLang="zh-CN" sz="2800" b="0" baseline="-20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光能</m:t>
                            </m:r>
                          </m:e>
                        </m:mr>
                        <m:mr>
                          <m:e>
                            <m:bar>
                              <m:barPr>
                                <m:pos m:val="top"/>
                                <m:ctrlPr>
                                  <a:rPr lang="en-US" altLang="zh-CN" sz="2800" b="0" i="1" baseline="-80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barPr>
                              <m:e>
                                <m:r>
                                  <a:rPr lang="zh-CN" altLang="en-US" sz="2800" i="1" baseline="-800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叶绿体</m:t>
                                </m:r>
                              </m:e>
                            </m:bar>
                          </m:e>
                        </m:mr>
                      </m:m>
                    </m:oMath>
                  </a14:m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有机物（储存着能量）</a:t>
                  </a:r>
                  <a14:m>
                    <m:oMath xmlns:m="http://schemas.openxmlformats.org/officeDocument/2006/math">
                      <m:r>
                        <a:rPr lang="en-US" altLang="zh-CN" sz="2800" b="0" i="0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SimSun" pitchFamily="34" charset="-122"/>
                          <a:cs typeface="Times New Roman" pitchFamily="34" charset="-120"/>
                        </a:rPr>
                        <m:t>+</m:t>
                      </m:r>
                    </m:oMath>
                  </a14:m>
                  <a:r>
                    <a:rPr lang="en-US" altLang="zh-CN" sz="100" b="0" i="0" kern="0" spc="-99900" dirty="0">
                      <a:solidFill>
                        <a:srgbClr val="FFFFFF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 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氧气</a:t>
                  </a:r>
                  <a:endParaRPr lang="en-US" altLang="zh-CN" sz="2800" dirty="0"/>
                </a:p>
                <a:p>
                  <a:pPr latinLnBrk="1">
                    <a:lnSpc>
                      <a:spcPts val="4900"/>
                    </a:lnSpc>
                  </a:pP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SimSun" panose="02010600030101010101" pitchFamily="2" charset="-122"/>
                      <a:ea typeface="SimSun" pitchFamily="34" charset="-122"/>
                      <a:cs typeface="Times New Roman" pitchFamily="34" charset="-120"/>
                    </a:rPr>
                    <a:t>    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光合作用的原料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产物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条件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</a:p>
                <a:p>
                  <a:pPr latinLnBrk="1">
                    <a:lnSpc>
                      <a:spcPts val="4800"/>
                    </a:lnSpc>
                  </a:pP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；</a:t>
                  </a:r>
                  <a:r>
                    <a:rPr lang="en-US" altLang="zh-CN" sz="2800" b="0" i="0" dirty="0" err="1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场所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：</a:t>
                  </a:r>
                  <a:r>
                    <a:rPr lang="en-US" altLang="zh-CN" sz="2800" i="0" dirty="0">
                      <a:solidFill>
                        <a:srgbClr val="000000"/>
                      </a:solidFill>
                      <a:latin typeface="SimSun" pitchFamily="34" charset="0"/>
                      <a:ea typeface="SimSun" pitchFamily="34" charset="-122"/>
                      <a:cs typeface="SimSun" pitchFamily="34" charset="-120"/>
                    </a:rPr>
                    <a:t>________</a:t>
                  </a:r>
                  <a:r>
                    <a:rPr lang="en-US" altLang="zh-CN" sz="2800" b="0" i="0" dirty="0">
                      <a:solidFill>
                        <a:srgbClr val="000000"/>
                      </a:solidFill>
                      <a:latin typeface="Times New Roman" pitchFamily="34" charset="0"/>
                      <a:ea typeface="SimSun" pitchFamily="34" charset="-122"/>
                      <a:cs typeface="Times New Roman" pitchFamily="34" charset="-120"/>
                    </a:rPr>
                    <a:t>。</a:t>
                  </a:r>
                  <a:endParaRPr lang="en-US" altLang="zh-CN" sz="2800" dirty="0"/>
                </a:p>
              </p:txBody>
            </p:sp>
          </mc:Choice>
          <mc:Fallback xmlns="">
            <p:sp>
              <p:nvSpPr>
                <p:cNvPr id="9" name="QB_7_BD.16_1#046b2ad36?sp=1&amp;vaa=1&amp;vcp=1&amp;vis=1&amp;pid=1b9897010&amp;color=0,0,0&amp;vtp=1&amp;vaab=1&amp;bbb=1&amp;hb=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496" y="2365757"/>
                  <a:ext cx="11109960" cy="1991932"/>
                </a:xfrm>
                <a:prstGeom prst="rect">
                  <a:avLst/>
                </a:prstGeom>
                <a:blipFill>
                  <a:blip r:embed="rId3"/>
                  <a:stretch>
                    <a:fillRect l="-1976" r="-4116" b="-9786"/>
                  </a:stretch>
                </a:blipFill>
                <a:ln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AA80112-0B26-9430-6FF5-6D3864906BDD}"/>
                    </a:ext>
                  </a:extLst>
                </p:cNvPr>
                <p:cNvSpPr txBox="1"/>
                <p:nvPr/>
              </p:nvSpPr>
              <p:spPr>
                <a:xfrm>
                  <a:off x="4927603" y="2654705"/>
                  <a:ext cx="631372" cy="4308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→</m:t>
                        </m:r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 xmlns=""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AA80112-0B26-9430-6FF5-6D3864906BD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27603" y="2654705"/>
                  <a:ext cx="631372" cy="43088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7_BD.27_1#3739947c4?vaa=1&amp;vcp=1&amp;vis=1&amp;pid=1b9897010&amp;color=0,0,0&amp;vtp=1&amp;vaab=1&amp;bt=1&amp;bbb=1&amp;hb=1"/>
          <p:cNvSpPr/>
          <p:nvPr/>
        </p:nvSpPr>
        <p:spPr>
          <a:xfrm>
            <a:off x="539496" y="2215048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（4）意义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：是生物所需的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的来源、是生物生命活动的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来源；维持大气中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7_AN.1_1#3739947c4.blank?vaa=1&amp;vcp=1&amp;vis=1&amp;pid=1b9897010&amp;color=0,0,0&amp;vpa=20&amp;vtp=1&amp;vaab=1&amp;bbb=1"/>
          <p:cNvSpPr/>
          <p:nvPr/>
        </p:nvSpPr>
        <p:spPr>
          <a:xfrm>
            <a:off x="4639215" y="2184568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有机物</a:t>
            </a:r>
            <a:endParaRPr lang="en-US" altLang="zh-CN" sz="2800" dirty="0"/>
          </a:p>
        </p:txBody>
      </p:sp>
      <p:sp>
        <p:nvSpPr>
          <p:cNvPr id="4" name="QB_7_AN.2_1#3739947c4.blank?vaa=1&amp;vcp=1&amp;vis=1&amp;pid=1b9897010&amp;color=0,0,0&amp;vpa=21&amp;vtp=1&amp;vaab=1&amp;bbb=1"/>
          <p:cNvSpPr/>
          <p:nvPr/>
        </p:nvSpPr>
        <p:spPr>
          <a:xfrm>
            <a:off x="10328814" y="2184568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5" name="QB_7_AN.3_1#3739947c4.blank?vaa=1&amp;vcp=1&amp;vis=1&amp;pid=1b9897010&amp;color=0,0,0&amp;vpa=22&amp;vtp=1&amp;vaab=1&amp;bbb=1"/>
          <p:cNvSpPr/>
          <p:nvPr/>
        </p:nvSpPr>
        <p:spPr>
          <a:xfrm>
            <a:off x="3343815" y="2811313"/>
            <a:ext cx="1089025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碳—氧</a:t>
            </a:r>
            <a:endParaRPr lang="en-US" altLang="zh-CN" sz="2800" dirty="0"/>
          </a:p>
        </p:txBody>
      </p:sp>
      <p:sp>
        <p:nvSpPr>
          <p:cNvPr id="6" name="P_7_BD#2604e4a0d?sp=1&amp;vcp=1&amp;vis=1&amp;pid=1b9897010&amp;color=0,0,0&amp;vtp=1&amp;vaab=1&amp;bbb=1&amp;hb=1"/>
          <p:cNvSpPr/>
          <p:nvPr/>
        </p:nvSpPr>
        <p:spPr>
          <a:xfrm>
            <a:off x="539496" y="34899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（5）光合作用原理在农业生产上的应用：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尽量提高光能利用的效率，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如合理密植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31_1#ae4401d5c?vaa=1&amp;vcp=1&amp;vis=1&amp;pid=e3aaae3ab&amp;color=0,0,0&amp;vtp=1&amp;vaab=1&amp;bt=1&amp;bbb=1"/>
          <p:cNvSpPr/>
          <p:nvPr/>
        </p:nvSpPr>
        <p:spPr>
          <a:xfrm>
            <a:off x="539496" y="123527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呼吸作用</a:t>
            </a:r>
            <a:endParaRPr lang="en-US" altLang="zh-CN" sz="2800" dirty="0"/>
          </a:p>
        </p:txBody>
      </p:sp>
      <p:sp>
        <p:nvSpPr>
          <p:cNvPr id="3" name="QB_7_BD.32_1#25b9dcd29?vaa=1&amp;vcp=1&amp;vis=1&amp;pid=ae4401d5c&amp;color=0,0,0&amp;vtp=1&amp;vaab=1&amp;bbb=1&amp;hb=1"/>
          <p:cNvSpPr/>
          <p:nvPr/>
        </p:nvSpPr>
        <p:spPr>
          <a:xfrm>
            <a:off x="539496" y="186297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（1）概念：动、植物细胞利用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，将有机物分解成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并将储存在有机物中的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释放出来，供给生命活动的需要，称为呼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吸作用（在</a:t>
            </a:r>
            <a:r>
              <a:rPr lang="en-US" altLang="zh-CN" sz="280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</p:txBody>
      </p:sp>
      <p:sp>
        <p:nvSpPr>
          <p:cNvPr id="4" name="QB_7_AN.1_1#25b9dcd29.blank?vaa=1&amp;vcp=1&amp;vis=1&amp;pid=ae4401d5c&amp;color=0,0,0&amp;vpa=23&amp;vtp=1&amp;vaab=1"/>
          <p:cNvSpPr/>
          <p:nvPr/>
        </p:nvSpPr>
        <p:spPr>
          <a:xfrm>
            <a:off x="5350415" y="1832492"/>
            <a:ext cx="614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氧</a:t>
            </a:r>
            <a:endParaRPr lang="en-US" altLang="zh-CN" sz="2800" dirty="0"/>
          </a:p>
        </p:txBody>
      </p:sp>
      <p:sp>
        <p:nvSpPr>
          <p:cNvPr id="5" name="QB_7_AN.2_1#25b9dcd29.blank?vaa=1&amp;vcp=1&amp;vis=1&amp;pid=ae4401d5c&amp;color=0,0,0&amp;vpa=24&amp;vtp=1&amp;vaab=1&amp;bbb=1"/>
          <p:cNvSpPr/>
          <p:nvPr/>
        </p:nvSpPr>
        <p:spPr>
          <a:xfrm>
            <a:off x="8906414" y="1832492"/>
            <a:ext cx="23923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二氧化碳和水</a:t>
            </a:r>
            <a:endParaRPr lang="en-US" altLang="zh-CN" sz="2800" dirty="0"/>
          </a:p>
        </p:txBody>
      </p:sp>
      <p:sp>
        <p:nvSpPr>
          <p:cNvPr id="6" name="QB_7_AN.3_1#25b9dcd29.blank?vaa=1&amp;vcp=1&amp;vis=1&amp;pid=ae4401d5c&amp;color=0,0,0&amp;vpa=25&amp;vtp=1&amp;vaab=1&amp;bbb=1"/>
          <p:cNvSpPr/>
          <p:nvPr/>
        </p:nvSpPr>
        <p:spPr>
          <a:xfrm>
            <a:off x="4105815" y="2480192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</a:t>
            </a:r>
            <a:endParaRPr lang="en-US" altLang="zh-CN" sz="2800" dirty="0"/>
          </a:p>
        </p:txBody>
      </p:sp>
      <p:sp>
        <p:nvSpPr>
          <p:cNvPr id="7" name="QB_7_AN.4_1#25b9dcd29.blank?vaa=1&amp;vcp=1&amp;vis=1&amp;pid=ae4401d5c&amp;color=0,0,0&amp;vpa=26&amp;vtp=1&amp;vaab=1&amp;bbb=1"/>
          <p:cNvSpPr/>
          <p:nvPr/>
        </p:nvSpPr>
        <p:spPr>
          <a:xfrm>
            <a:off x="2327814" y="3106937"/>
            <a:ext cx="1325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线粒体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P_7_BD#e15e4c79e?sp=1&amp;vcp=1&amp;vis=1&amp;pid=ae4401d5c&amp;color=0,0,0&amp;vtp=1&amp;vaab=1&amp;bbb=1"/>
              <p:cNvSpPr/>
              <p:nvPr/>
            </p:nvSpPr>
            <p:spPr>
              <a:xfrm>
                <a:off x="539496" y="3720284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（2）公式：有机物（储存着能量）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能量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（3）意义：呼吸作用释放的能量，一部分供应各种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__________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，一部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分转化为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______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散失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8" name="P_7_BD#e15e4c79e?sp=1&amp;vcp=1&amp;vis=1&amp;pid=ae4401d5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720284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1019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QB_7_AN.38_1#e15e4c79e.blank?vaa=1&amp;vcp=1&amp;vis=1&amp;pid=ae4401d5c&amp;color=0,0,0&amp;vpa=27&amp;vtp=1&amp;vaab=1&amp;bbb=1"/>
          <p:cNvSpPr/>
          <p:nvPr/>
        </p:nvSpPr>
        <p:spPr>
          <a:xfrm>
            <a:off x="8550814" y="4337504"/>
            <a:ext cx="16811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生命活动</a:t>
            </a:r>
            <a:endParaRPr lang="en-US" altLang="zh-CN" sz="2800" dirty="0"/>
          </a:p>
        </p:txBody>
      </p:sp>
      <p:sp>
        <p:nvSpPr>
          <p:cNvPr id="11" name="QB_7_AN.39_1#e15e4c79e.blank?vaa=1&amp;vcp=1&amp;vis=1&amp;pid=ae4401d5c&amp;color=0,0,0&amp;vpa=28&amp;vtp=1&amp;vaab=1&amp;bbb=1"/>
          <p:cNvSpPr/>
          <p:nvPr/>
        </p:nvSpPr>
        <p:spPr>
          <a:xfrm>
            <a:off x="1972214" y="4964249"/>
            <a:ext cx="9699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0E91ED-0750-CB13-AFE8-CE0693507A5B}"/>
                  </a:ext>
                </a:extLst>
              </p:cNvPr>
              <p:cNvSpPr txBox="1"/>
              <p:nvPr/>
            </p:nvSpPr>
            <p:spPr>
              <a:xfrm>
                <a:off x="7115917" y="3854176"/>
                <a:ext cx="383118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i="1" smtClean="0">
                          <a:latin typeface="Cambria Math" panose="02040503050406030204" pitchFamily="18" charset="0"/>
                        </a:rPr>
                        <m:t>→</m:t>
                      </m:r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80E91ED-0750-CB13-AFE8-CE0693507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5917" y="3854176"/>
                <a:ext cx="383118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build="p" animBg="1"/>
      <p:bldP spid="7" grpId="0" build="p" animBg="1"/>
      <p:bldP spid="10" grpId="0" build="p" animBg="1"/>
      <p:bldP spid="11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1379</Words>
  <Application>Microsoft Office PowerPoint</Application>
  <PresentationFormat>宽屏</PresentationFormat>
  <Paragraphs>372</Paragraphs>
  <Slides>35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11</cp:revision>
  <dcterms:created xsi:type="dcterms:W3CDTF">2024-11-18T01:52:32Z</dcterms:created>
  <dcterms:modified xsi:type="dcterms:W3CDTF">2025-07-24T10:07:23Z</dcterms:modified>
  <cp:category/>
  <cp:contentStatus/>
</cp:coreProperties>
</file>