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478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e4378e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A7B93D8-803B-4926-A250-F659AAC8E3C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微专题8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国家制度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e4378e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F84591F-7DD6-474A-99D3-5B042D5D96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b692f9c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f3dbc43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a5b26e0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7b692f9c4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df3dbc433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ea5b26e00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微专题8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国家制度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e4378e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AF0BD3E-D726-4437-89AD-7311F3F06E1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b692f9c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f3dbc43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a5b26e0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7b692f9c4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df3dbc433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ea5b26e00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微专题8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国家制度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362550100098fe43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535CB7-4F43-FE23-0CE4-602823A51D2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B2D3584-145A-4E7A-91A1-F1E8BDF86B4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F9C8480-1A18-47B2-9E3B-B24B8C9133E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b692f9c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f3dbc43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a5b26e0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7b692f9c4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df3dbc433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ea5b26e00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4C525F1-7E13-4D10-8383-BF639DA0C43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b692f9c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f3dbc43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a5b26e0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7b692f9c4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df3dbc433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ea5b26e00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d75c5ae9?sp=1&amp;vcp=1&amp;pid=7b692f9c4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）易错点纠偏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①人民政协是中国共产党领导的多党合作和政治协商的重要机构；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居民委员会和村民委员会是基层群众性自治组织。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二者都不是我国的国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家机关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②民族自治地区享有“一定的自治权”，但不是“高度自治权”或“完全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自治”。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③生产资料公有制是我国经济制度的基础。国有经济是国民经济的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主导力量。不是“国有企业已成为国民经济的主导力量”。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f3dbc433.fixed?vcp=1&amp;pid=ce4378e4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微专题8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国家制度</a:t>
            </a:r>
            <a:endParaRPr lang="en-US" altLang="zh-CN" sz="4000" dirty="0"/>
          </a:p>
        </p:txBody>
      </p:sp>
      <p:sp>
        <p:nvSpPr>
          <p:cNvPr id="3" name="C_4_BD#df3dbc433.fixed?vcp=1&amp;pid=ce4378e44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热点素材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386b41740?vcp=1&amp;pid=df3dbc433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习近平主席在庆祝全国人民代表大会成立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70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周年大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会上的讲话中指出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人民代表大会制度是符合我国国情和实际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体现社会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主义国家性质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保证人民当家作主的好制度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是能够有效凝聚全体人民力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量一道推进中国式现代化的好制度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具有强大生命力和显著优越性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【解读】1.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人民代表大会制度是我国的根本政治制度，要坚持和完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善人民代表大会制度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人民代表大会制度是坚持党的领导、人民当家作主、依法治国有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机统一的根本政治制度安排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坚持和完善人民代表大会制度是发展全过程人民民主的重要内容。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8d93d3bd?vcp=1&amp;pid=df3dbc43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典例精析</a:t>
            </a:r>
            <a:endParaRPr lang="en-US" altLang="zh-CN" sz="3200" dirty="0"/>
          </a:p>
        </p:txBody>
      </p:sp>
      <p:sp>
        <p:nvSpPr>
          <p:cNvPr id="3" name="QC_6_BD.1_1#0b6c49574?vaa=1&amp;vcp=1&amp;pid=b8d93d3bd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2024年是人民政协成立75周年。75年来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，人民政协积极投身于建立新中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、建设新中国、探索改革路、实现中国梦的伟大实践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，走过了辉煌历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。在这一过程中，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人民政协(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BD.1_2#0b6c49574?vaa=1&amp;vcp=1&amp;pid=b8d93d3bd&amp;color=0,0,0&amp;vtp=1&amp;vaab=1&amp;bbb=1&amp;hb=1"/>
          <p:cNvSpPr/>
          <p:nvPr/>
        </p:nvSpPr>
        <p:spPr>
          <a:xfrm>
            <a:off x="539496" y="319136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①始终坚持中国共产党的领导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②作为国家机关积极行使职权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履行政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治协商、民主监督和参政议政的职能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对人民代表大会负责，受人民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代表大会监督</a:t>
            </a:r>
            <a:endParaRPr lang="en-US" altLang="zh-CN" sz="2800" dirty="0"/>
          </a:p>
        </p:txBody>
      </p:sp>
      <p:sp>
        <p:nvSpPr>
          <p:cNvPr id="6" name="QC_6_BD.1_3#0b6c49574.choices?vaa=1&amp;vcp=1&amp;pid=b8d93d3bd&amp;color=0,0,0&amp;vtp=1&amp;vaab=1&amp;bbb=1"/>
          <p:cNvSpPr/>
          <p:nvPr/>
        </p:nvSpPr>
        <p:spPr>
          <a:xfrm>
            <a:off x="539496" y="51139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0b6c49574?vaa=1&amp;vcp=1&amp;pid=b8d93d3bd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人民政协是中国共产党领导的多党合作和政治协商的重要机构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是中国人民爱国统一战线组织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不是国家机关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不对人大负责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受人大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监督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人民政协始终坚持中国共产党的领导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围绕团结和民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主两大主题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履行政治协商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民主监督和参政议政的职能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B。</a:t>
            </a:r>
            <a:endParaRPr lang="en-US" altLang="zh-CN" sz="2800" dirty="0"/>
          </a:p>
        </p:txBody>
      </p:sp>
      <p:sp>
        <p:nvSpPr>
          <p:cNvPr id="3" name="QC_6_AN.2_1#0b6c49574?vaa=1&amp;vcp=1&amp;pid=b8d93d3bd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f2c6fc30?sp=1&amp;vcp=1&amp;pid=b8d93d3b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7_BD.5_1#eccb6c77d?sp=1&amp;vaa=1&amp;vcp=1&amp;pid=ef2c6fc30&amp;color=0,0,0&amp;vtp=1&amp;vaab=1&amp;bbb=1&amp;hb=1"/>
          <p:cNvSpPr/>
          <p:nvPr/>
        </p:nvSpPr>
        <p:spPr>
          <a:xfrm>
            <a:off x="539496" y="137201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陕西省人社厅发出通知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明确助力民营经济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发展壮大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条措施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从扩大民营企业技术技能人才供给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支持民营企业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创业优化用工服务等方面给予政策支持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714375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陕西省财政厅印发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关于深入开展财政支持服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务民营经济高质量发展工作的通知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在全省财政系统深入开展七大行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助力民营经济持续健康发展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_2#eccb6c77d?vaa=1&amp;vcp=1&amp;pid=ef2c6fc30&amp;color=0,0,0&amp;mp=1&amp;vtp=1&amp;vaab=1&amp;bt=1&amp;bbb=1"/>
          <p:cNvSpPr/>
          <p:nvPr/>
        </p:nvSpPr>
        <p:spPr>
          <a:xfrm>
            <a:off x="539496" y="18614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以上两则材料共同说明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6_1#eccb6c77d.bracket?vaa=1&amp;vcp=1&amp;pid=ef2c6fc30&amp;color=0,0,0&amp;mp=1&amp;vpa=2&amp;vtp=1&amp;vaab=1"/>
          <p:cNvSpPr/>
          <p:nvPr/>
        </p:nvSpPr>
        <p:spPr>
          <a:xfrm>
            <a:off x="4407440" y="186140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5_3#eccb6c77d?vaa=1&amp;vcp=1&amp;pid=ef2c6fc30&amp;color=0,0,0&amp;vtp=1&amp;vaab=1&amp;bbb=1&amp;hb=1"/>
          <p:cNvSpPr/>
          <p:nvPr/>
        </p:nvSpPr>
        <p:spPr>
          <a:xfrm>
            <a:off x="539496" y="24936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①陕西省鼓励、支持、引导非公有制经济发展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②非公有制经济是社会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主义市场经济的重要组成部分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③政府进行科学宏观调控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，助力非公有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制经济发展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④非公有制经济已经成为国民经济的主导力量</a:t>
            </a:r>
            <a:endParaRPr lang="en-US" altLang="zh-CN" sz="2800" dirty="0"/>
          </a:p>
        </p:txBody>
      </p:sp>
      <p:sp>
        <p:nvSpPr>
          <p:cNvPr id="5" name="QC_7_BD.5_4#eccb6c77d.choices?vaa=1&amp;vcp=1&amp;pid=ef2c6fc30&amp;color=0,0,0&amp;vtp=1&amp;vaab=1&amp;bbb=1"/>
          <p:cNvSpPr/>
          <p:nvPr/>
        </p:nvSpPr>
        <p:spPr>
          <a:xfrm>
            <a:off x="539496" y="44162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7_1#6a5467cc0?sp=1&amp;vaa=1&amp;vcp=1&amp;pid=ef2c6fc30&amp;color=0,0,0&amp;vtp=1&amp;vaab=1&amp;bt=1&amp;bbb=1&amp;hb=1"/>
          <p:cNvSpPr/>
          <p:nvPr/>
        </p:nvSpPr>
        <p:spPr>
          <a:xfrm>
            <a:off x="539496" y="159585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为培育学生的政治认同，某班开展探究式教学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，请你参与并完成相关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热点分析】老师播放了几段新闻视频。</a:t>
            </a:r>
            <a:endParaRPr lang="en-US" altLang="zh-CN" sz="2800" dirty="0"/>
          </a:p>
        </p:txBody>
      </p:sp>
      <p:graphicFrame>
        <p:nvGraphicFramePr>
          <p:cNvPr id="18" name="QO_7_BD.7_2#6a5467cc0?colgroup=30&amp;vaa=1&amp;vcp=1&amp;pid=ef2c6fc3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006431"/>
              </p:ext>
            </p:extLst>
          </p:nvPr>
        </p:nvGraphicFramePr>
        <p:xfrm>
          <a:off x="539496" y="3573494"/>
          <a:ext cx="11091672" cy="1675956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某市人大充分发挥各级人大代表作用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倾听民声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反映民情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集民意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让人民的意愿贯穿到民生品质提升的全过程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各方面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小切口惠及大民生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O_7_BD.7_3#6a5467cc0?colgroup=30&amp;vaa=1&amp;vcp=1&amp;pid=ef2c6fc3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950678"/>
              </p:ext>
            </p:extLst>
          </p:nvPr>
        </p:nvGraphicFramePr>
        <p:xfrm>
          <a:off x="539496" y="1827974"/>
          <a:ext cx="11091672" cy="3906648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“现在路修好了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小孩上下学我们也放心了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居民议事会是个好平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下次会上我还要多提代表我们居民期盼的好建议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”居民议事会成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员姜先生骄傲地说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为更好适应生猪稳产保供工作的新情况新要求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农业农村部印发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生猪产能调控实施方案（2024年修订）》（以下简称《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方案》）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方案》优化了地方生猪稳产保供责任落实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强化了领导生产和市场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预期等重点举措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完善了监测预警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产能调控等保障措施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O_7_BD.7_3#6a5467cc0?colgroup=30&amp;vaa=1&amp;vcp=1&amp;pid=ef2c6fc30&amp;color=0,0,0&amp;mp=1&amp;vtp=1&amp;vaab=1&amp;bt=1&amp;bbb=1">
            <a:extLst>
              <a:ext uri="{FF2B5EF4-FFF2-40B4-BE49-F238E27FC236}">
                <a16:creationId xmlns:a16="http://schemas.microsoft.com/office/drawing/2014/main" id="{D0E75971-7D63-0F59-8971-1AD67CF52CCB}"/>
              </a:ext>
            </a:extLst>
          </p:cNvPr>
          <p:cNvSpPr txBox="1"/>
          <p:nvPr/>
        </p:nvSpPr>
        <p:spPr>
          <a:xfrm>
            <a:off x="10913023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7_4#6a5467cc0?vaa=1&amp;vcp=1&amp;pid=ef2c6fc30&amp;color=0,0,0&amp;mp=1&amp;vtp=1&amp;vaab=1&amp;bt=1&amp;bbb=1"/>
          <p:cNvSpPr/>
          <p:nvPr/>
        </p:nvSpPr>
        <p:spPr>
          <a:xfrm>
            <a:off x="539496" y="5824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以上视频内容分别彰显了我国的哪些制度及其优势？</a:t>
            </a:r>
            <a:endParaRPr lang="en-US" altLang="zh-CN" sz="2800" dirty="0"/>
          </a:p>
        </p:txBody>
      </p:sp>
      <p:sp>
        <p:nvSpPr>
          <p:cNvPr id="3" name="QO_7_AN.1_1#6a5467cc0?vaa=1&amp;vcp=1&amp;pid=ef2c6fc30&amp;color=0,0,0&amp;vtp=1&amp;vaab=1&amp;bbb=1&amp;hb=1"/>
          <p:cNvSpPr/>
          <p:nvPr/>
        </p:nvSpPr>
        <p:spPr>
          <a:xfrm>
            <a:off x="539496" y="121469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①人民代表大会制度是符合中国国情和实际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、体现社会主义国家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性质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、保证人民当家作主、保障实现中华民族伟大复兴的好制度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，是坚持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党的领导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、人民当家作主、依法治国有机统一的根本政治制度安排。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行基层群众自治制度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，有利于人民群众直接行使民主权利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，管理基层公共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事务和公益事业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，推动社会主义民主建设，促进社会和谐稳定。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③我国社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会主义市场经济体制把社会主义制度和市场经济有机结合起来，充分发挥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市场在资源配置中的决定性作用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，更好发挥政府作用，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进行科学宏观调控，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激发各类市场主体的活力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，为人民对美好生活的需求提供保障。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c1d9635c.fixed?vcp=1&amp;pid=ed824f3b5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ec1d9635c.fixed?vcp=1&amp;pid=ed824f3b5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ec1d9635c.fixed?vcp=1&amp;pid=ed824f3b5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法治教育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59cd9fa9?vcp=1&amp;pid=ef2c6fc30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请完成第179~180页【备考练习】习题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a5b26e00.fixed?vcp=1&amp;pid=ce4378e4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微专题8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国家制度</a:t>
            </a:r>
            <a:endParaRPr lang="en-US" altLang="zh-CN" sz="4000" dirty="0"/>
          </a:p>
        </p:txBody>
      </p:sp>
      <p:sp>
        <p:nvSpPr>
          <p:cNvPr id="3" name="C_4_BD#ea5b26e00.fixed?vcp=1&amp;pid=ce4378e44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微专题8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国家制度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3ed79861f?sp=1&amp;vaa=1&amp;vcp=1&amp;pid=ea5b26e00&amp;color=0,0,0&amp;vtp=1&amp;vaab=1&amp;bt=1&amp;bbb=1&amp;hb=1"/>
          <p:cNvSpPr/>
          <p:nvPr/>
        </p:nvSpPr>
        <p:spPr>
          <a:xfrm>
            <a:off x="539496" y="9048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2024年5月8日，“营商广西·桂在便利”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2024年全区优化营商环境暨促进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民营经济发展壮大现场交流会在广西北海召开。此次交流会的召开有利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_1#3ed79861f.bracket?vaa=1&amp;vcp=1&amp;pid=ea5b26e00&amp;color=0,0,0&amp;vpa=3&amp;vtp=1&amp;vaab=1"/>
          <p:cNvSpPr/>
          <p:nvPr/>
        </p:nvSpPr>
        <p:spPr>
          <a:xfrm>
            <a:off x="1172115" y="21869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9_2#3ed79861f?vaa=1&amp;vcp=1&amp;pid=ea5b26e00&amp;color=0,0,0&amp;vtp=1&amp;vaab=1&amp;bbb=1&amp;hb=1"/>
          <p:cNvSpPr/>
          <p:nvPr/>
        </p:nvSpPr>
        <p:spPr>
          <a:xfrm>
            <a:off x="539496" y="282857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①政府转变职能，提升对资源配置的宏观调控作用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②提升政府执政水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，建设人民满意的服务型政府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③持续推动营商环境优化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，毫不动摇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巩固和发展民营经济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④关注经营主体需求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，激发民营企业等市场主体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的创新活力</a:t>
            </a:r>
            <a:endParaRPr lang="en-US" altLang="zh-CN" sz="2800" dirty="0"/>
          </a:p>
        </p:txBody>
      </p:sp>
      <p:sp>
        <p:nvSpPr>
          <p:cNvPr id="5" name="QC_5_BD.9_3#3ed79861f.choices?vaa=1&amp;vcp=1&amp;pid=ea5b26e00&amp;color=0,0,0&amp;vtp=1&amp;vaab=1&amp;bbb=1"/>
          <p:cNvSpPr/>
          <p:nvPr/>
        </p:nvSpPr>
        <p:spPr>
          <a:xfrm>
            <a:off x="539496" y="53861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_1#e6344029f?vaa=1&amp;vcp=1&amp;pid=ea5b26e00&amp;color=0,0,0&amp;vtp=1&amp;vaab=1&amp;bt=1&amp;bbb=1&amp;hb=1"/>
          <p:cNvSpPr/>
          <p:nvPr/>
        </p:nvSpPr>
        <p:spPr>
          <a:xfrm>
            <a:off x="387096" y="5120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厘清概念间的关系是学习道德与法治的一个重要方法，图示有利于直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观揭示概念间的关系。关于概念间的关系，下列图示中不正确的是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2_1#e6344029f.bracket?vaa=1&amp;vcp=1&amp;pid=ea5b26e00&amp;color=0,0,0&amp;vpa=4&amp;vtp=1&amp;vaab=1"/>
          <p:cNvSpPr/>
          <p:nvPr/>
        </p:nvSpPr>
        <p:spPr>
          <a:xfrm>
            <a:off x="11065414" y="114636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E9BC9DC-8421-FCB8-0A4D-4AE0BFA516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99" y="1911495"/>
            <a:ext cx="7724775" cy="4155929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5a23cb8be?sp=1&amp;vaa=1&amp;vcp=1&amp;pid=ea5b26e00&amp;color=0,0,0&amp;vtp=1&amp;vaab=1&amp;bt=1&amp;bbb=1&amp;hb=1"/>
          <p:cNvSpPr/>
          <p:nvPr/>
        </p:nvSpPr>
        <p:spPr>
          <a:xfrm>
            <a:off x="539496" y="12223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60多年前，浙江枫桥干部群众创造了“依靠群众就地化解矛盾”的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“枫桥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”。60多年来，“枫桥经验”因植根人民而永葆生机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，由基层社会治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“范本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”上升为党领导人民推进国家治理体系和治理能力现代化的一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条基本经验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枫桥经验”(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4_1#5a23cb8be.bracket?vaa=1&amp;vcp=1&amp;pid=ea5b26e00&amp;color=0,0,0&amp;vpa=5&amp;vtp=1&amp;vaab=1"/>
          <p:cNvSpPr/>
          <p:nvPr/>
        </p:nvSpPr>
        <p:spPr>
          <a:xfrm>
            <a:off x="4686840" y="31521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3_2#5a23cb8be?vaa=1&amp;vcp=1&amp;pid=ea5b26e00&amp;color=0,0,0&amp;vtp=1&amp;vaab=1&amp;bbb=1&amp;hb=1"/>
          <p:cNvSpPr/>
          <p:nvPr/>
        </p:nvSpPr>
        <p:spPr>
          <a:xfrm>
            <a:off x="539496" y="37937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①是人民当家作主的根本制度保障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启示我们要坚持中国共产党的领导</a:t>
            </a:r>
            <a:r>
              <a:rPr lang="en-US" altLang="zh-CN" sz="2800" b="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保证村委会发挥参政议政的职能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④增强基层民主活力，促进民主发展</a:t>
            </a:r>
            <a:endParaRPr lang="en-US" altLang="zh-CN" sz="2800" spc="-50" dirty="0"/>
          </a:p>
        </p:txBody>
      </p:sp>
      <p:sp>
        <p:nvSpPr>
          <p:cNvPr id="5" name="QC_5_BD.13_3#5a23cb8be.choices?vaa=1&amp;vcp=1&amp;pid=ea5b26e00&amp;color=0,0,0&amp;vtp=1&amp;vaab=1&amp;bbb=1"/>
          <p:cNvSpPr/>
          <p:nvPr/>
        </p:nvSpPr>
        <p:spPr>
          <a:xfrm>
            <a:off x="539496" y="50629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_1#1eac85d3c?vaa=1&amp;vcp=1&amp;pid=ea5b26e00&amp;color=0,0,0&amp;vtp=1&amp;vaab=1&amp;bt=1&amp;bbb=1&amp;hb=1"/>
          <p:cNvSpPr/>
          <p:nvPr/>
        </p:nvSpPr>
        <p:spPr>
          <a:xfrm>
            <a:off x="539496" y="9853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2023年12月30日，广西印发《广西促进民营经济高质量发展若干措施》，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提出促进公平竞争、强化要素支撑、优化涉企服务等系列措施。这些措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施(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6_1#1eac85d3c.bracket?vaa=1&amp;vcp=1&amp;pid=ea5b26e00&amp;color=0,0,0&amp;vpa=6&amp;vtp=1&amp;vaab=1"/>
          <p:cNvSpPr/>
          <p:nvPr/>
        </p:nvSpPr>
        <p:spPr>
          <a:xfrm>
            <a:off x="1181639" y="230397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5_2#1eac85d3c.choices?vaa=1&amp;vcp=1&amp;pid=ea5b26e00&amp;color=0,0,0&amp;vtp=1&amp;vaab=1&amp;bbb=1"/>
          <p:cNvSpPr/>
          <p:nvPr/>
        </p:nvSpPr>
        <p:spPr>
          <a:xfrm>
            <a:off x="539496" y="290912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A.有助于提振广西民营经济发展壮大的信心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.有利于发挥政府在资源配置中的决定性作用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.可以为民营经济快速发展扫除一切障碍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.巩固了民营经济在广西经济发展中的主体地位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85ff119bc?sp=1&amp;vaa=1&amp;vcp=1&amp;pid=ea5b26e00&amp;color=0,0,0&amp;vtp=1&amp;vaab=1&amp;bt=1&amp;bbb=1&amp;hb=1"/>
          <p:cNvSpPr/>
          <p:nvPr/>
        </p:nvSpPr>
        <p:spPr>
          <a:xfrm>
            <a:off x="539496" y="12223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某市一居民小区因为没有居民委员会和物业的有效管理，小区内没有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电动自行车充电桩，居民违规接拉电线给电动自行车充电的现象普遍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甚至有人把电动自行车通过电梯推回家里充电，安全隐患突出。从解决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问题的角度看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8_1#85ff119bc.bracket?vaa=1&amp;vcp=1&amp;pid=ea5b26e00&amp;color=0,0,0&amp;vpa=7&amp;vtp=1&amp;vaab=1"/>
          <p:cNvSpPr/>
          <p:nvPr/>
        </p:nvSpPr>
        <p:spPr>
          <a:xfrm>
            <a:off x="2950114" y="31521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7_2#85ff119bc?vaa=1&amp;vcp=1&amp;pid=ea5b26e00&amp;color=0,0,0&amp;vtp=1&amp;vaab=1&amp;bbb=1&amp;hb=1"/>
          <p:cNvSpPr/>
          <p:nvPr/>
        </p:nvSpPr>
        <p:spPr>
          <a:xfrm>
            <a:off x="539496" y="37937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①要坚持基层群众自治制度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进入新时代我国社会主要矛盾依然存在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③要加强法治建设，推动全民守法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④发展的根本目的就是增进民生福祉</a:t>
            </a:r>
            <a:endParaRPr lang="en-US" altLang="zh-CN" sz="2800" spc="-50" dirty="0"/>
          </a:p>
        </p:txBody>
      </p:sp>
      <p:sp>
        <p:nvSpPr>
          <p:cNvPr id="5" name="QC_5_BD.17_3#85ff119bc.choices?vaa=1&amp;vcp=1&amp;pid=ea5b26e00&amp;color=0,0,0&amp;vtp=1&amp;vaab=1&amp;bbb=1"/>
          <p:cNvSpPr/>
          <p:nvPr/>
        </p:nvSpPr>
        <p:spPr>
          <a:xfrm>
            <a:off x="539496" y="50629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724763e2d?sp=1&amp;vaa=1&amp;vcp=1&amp;pid=ea5b26e00&amp;color=0,0,0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近年来，广东省紧紧围绕新疆工作总目标，聚焦民生援疆、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产业援疆、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智力援疆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、文化润疆等精准发力，攻坚克难、实干创新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。广东和新疆交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流合作硕果累累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广东省助力新疆发展的目的是(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0_1#724763e2d.bracket?vaa=1&amp;vcp=1&amp;pid=ea5b26e00&amp;color=0,0,0&amp;vpa=8&amp;vtp=1&amp;vaab=1"/>
          <p:cNvSpPr/>
          <p:nvPr/>
        </p:nvSpPr>
        <p:spPr>
          <a:xfrm>
            <a:off x="8284114" y="25044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9_2#724763e2d?vaa=1&amp;vcp=1&amp;pid=ea5b26e00&amp;color=0,0,0&amp;vtp=1&amp;vaab=1&amp;bbb=1&amp;hb=1"/>
          <p:cNvSpPr/>
          <p:nvPr/>
        </p:nvSpPr>
        <p:spPr>
          <a:xfrm>
            <a:off x="539496" y="3146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①消除地区发展差距，实现共同繁荣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②促进区域协调发展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，实现共同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富裕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③共享发展成果，促进民族团结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④形成平等、团结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、各民族共同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繁荣的社会主义民族关系</a:t>
            </a:r>
            <a:endParaRPr lang="en-US" altLang="zh-CN" sz="2800" dirty="0"/>
          </a:p>
        </p:txBody>
      </p:sp>
      <p:sp>
        <p:nvSpPr>
          <p:cNvPr id="5" name="QC_5_BD.19_3#724763e2d.choices?vaa=1&amp;vcp=1&amp;pid=ea5b26e00&amp;color=0,0,0&amp;vtp=1&amp;vaab=1&amp;bbb=1"/>
          <p:cNvSpPr/>
          <p:nvPr/>
        </p:nvSpPr>
        <p:spPr>
          <a:xfrm>
            <a:off x="539496" y="50686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cb9b538f2?sp=1&amp;vaa=1&amp;vcp=1&amp;pid=ea5b26e00&amp;color=0,0,0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在某社区，社区居委会召集小区居民代表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、物业工作人员等共同商讨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解决小区广场舞夜间扰民问题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。经协商，大家确定了整改方案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。方案执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行多日后效果明显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，居民幸福感增强。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这体现出(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2_1#cb9b538f2.bracket?vaa=1&amp;vcp=1&amp;pid=ea5b26e00&amp;color=0,0,0&amp;vpa=9&amp;vtp=1&amp;vaab=1"/>
          <p:cNvSpPr/>
          <p:nvPr/>
        </p:nvSpPr>
        <p:spPr>
          <a:xfrm>
            <a:off x="8284114" y="25044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1_2#cb9b538f2?vaa=1&amp;vcp=1&amp;pid=ea5b26e00&amp;color=0,0,0&amp;vtp=1&amp;vaab=1&amp;bbb=1&amp;hb=1"/>
          <p:cNvSpPr/>
          <p:nvPr/>
        </p:nvSpPr>
        <p:spPr>
          <a:xfrm>
            <a:off x="539496" y="3146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①各方群策群力，共商共治解决社区问题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②居委会行使国家权力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决群众急难愁盼问题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③社区通过充分协商，落实政治协商制度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④基层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群众自治制度有利于人民直接行使民主权利</a:t>
            </a:r>
            <a:endParaRPr lang="en-US" altLang="zh-CN" sz="2800" dirty="0"/>
          </a:p>
        </p:txBody>
      </p:sp>
      <p:sp>
        <p:nvSpPr>
          <p:cNvPr id="5" name="QC_5_BD.21_3#cb9b538f2.choices?vaa=1&amp;vcp=1&amp;pid=ea5b26e00&amp;color=0,0,0&amp;vtp=1&amp;vaab=1&amp;bbb=1"/>
          <p:cNvSpPr/>
          <p:nvPr/>
        </p:nvSpPr>
        <p:spPr>
          <a:xfrm>
            <a:off x="539496" y="50686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3_1#f24088d9d?sp=1&amp;vaa=1&amp;vcp=1&amp;pid=ea5b26e00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【见证发展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展望未来】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年3月，十四届全国人大二次会议在北京召开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，国务院总理李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强代表国务院向大会作政府工作报告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。九年级同学以“见证发展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，展望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未来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”为主题开展学习活动，请你参与。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2023年的成就，展望2024年工作任务，同学们收集了以下信息。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b692f9c4.fixed?vcp=1&amp;pid=ce4378e4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微专题8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国家制度</a:t>
            </a:r>
            <a:endParaRPr lang="en-US" altLang="zh-CN" sz="4000" dirty="0"/>
          </a:p>
        </p:txBody>
      </p:sp>
      <p:sp>
        <p:nvSpPr>
          <p:cNvPr id="3" name="C_4_BD#7b692f9c4.fixed?vcp=1&amp;pid=ce4378e44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要点总结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3_2#f24088d9d?vaa=1&amp;vcp=1&amp;pid=ea5b26e00&amp;color=0,0,0&amp;vtp=1&amp;vaab=1&amp;bt=1&amp;bbb=1"/>
          <p:cNvSpPr/>
          <p:nvPr/>
        </p:nvSpPr>
        <p:spPr>
          <a:xfrm>
            <a:off x="539496" y="11340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endParaRPr lang="en-US" altLang="zh-CN" sz="2800" dirty="0"/>
          </a:p>
        </p:txBody>
      </p:sp>
      <p:graphicFrame>
        <p:nvGraphicFramePr>
          <p:cNvPr id="31" name="QO_5_BD.23_3#f24088d9d?colgroup=11,9,8&amp;vaa=1&amp;vcp=1&amp;pid=ea5b26e0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442466"/>
              </p:ext>
            </p:extLst>
          </p:nvPr>
        </p:nvGraphicFramePr>
        <p:xfrm>
          <a:off x="414540" y="1812099"/>
          <a:ext cx="11359872" cy="3894900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7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国内生产总值超过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万亿元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5.2%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城镇新增就业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1244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万人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城镇调查失业率平均为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5.2%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居民消费价格上涨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0.2%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关键核心技术攻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关成果丰硕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人工智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量子技术等前沿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领域创新成果不断涌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技术合同成交额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28.6%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加强全国统一大市场建设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自贸试验区建设布局进一步完善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一带一路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的国际影响力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感召力更为彰显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4_1#69def4a57?vaa=1&amp;vcp=1&amp;pid=f24088d9d&amp;color=0,0,0&amp;vtp=1&amp;vaab=1&amp;bt=1&amp;bbb=1"/>
          <p:cNvSpPr/>
          <p:nvPr/>
        </p:nvSpPr>
        <p:spPr>
          <a:xfrm>
            <a:off x="539496" y="21849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（1）结合材料一，运用所学知识，概括2023年我国取得这些成就的“密码”。</a:t>
            </a:r>
            <a:endParaRPr lang="en-US" altLang="zh-CN" sz="2800" spc="-100" dirty="0"/>
          </a:p>
        </p:txBody>
      </p:sp>
      <p:sp>
        <p:nvSpPr>
          <p:cNvPr id="3" name="QO_6_AN.1_1#69def4a57?vaa=1&amp;vcp=1&amp;pid=f24088d9d&amp;color=0,0,0&amp;vtp=1&amp;vaab=1&amp;bbb=1&amp;hb=1"/>
          <p:cNvSpPr/>
          <p:nvPr/>
        </p:nvSpPr>
        <p:spPr>
          <a:xfrm>
            <a:off x="539496" y="28126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①以经济建设为中心，大力发展生产力。②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增强自主创新能力，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实施创新驱动发展战略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。③坚持改革开放，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构建以国内大循环为主体、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国内国际双循环相互促进的新发展格局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。④坚持共享发展。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e679b98d?vcp=1&amp;pid=f24088d9d&amp;color=0,0,0&amp;vtp=1&amp;vaab=1&amp;bt=1&amp;bbb=1"/>
          <p:cNvSpPr/>
          <p:nvPr/>
        </p:nvSpPr>
        <p:spPr>
          <a:xfrm>
            <a:off x="539496" y="14114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endParaRPr lang="en-US" altLang="zh-CN" sz="2800" dirty="0"/>
          </a:p>
        </p:txBody>
      </p:sp>
      <p:graphicFrame>
        <p:nvGraphicFramePr>
          <p:cNvPr id="33" name="P_6_BD#2e679b98d?colgroup=12,6,9&amp;vcp=1&amp;pid=f24088d9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044623"/>
              </p:ext>
            </p:extLst>
          </p:nvPr>
        </p:nvGraphicFramePr>
        <p:xfrm>
          <a:off x="539496" y="2093055"/>
          <a:ext cx="11073384" cy="3340164"/>
        </p:xfrm>
        <a:graphic>
          <a:graphicData uri="http://schemas.openxmlformats.org/drawingml/2006/table">
            <a:tbl>
              <a:tblPr/>
              <a:tblGrid>
                <a:gridCol w="4654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58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深入实施国有企业改革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深化提升行动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全面落实促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进民营经济发展壮大的意见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及配套举措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实施降低物流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成本行动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坚决查处乱收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乱罚款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乱摊派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加快重点领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域节能节水改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推动废弃物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循环利用产业发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建设美丽中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国先行区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居民医保人均财政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补助标准提高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动基本医疗保险省级统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落实和完善异地就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医结算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推动检查检验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结果互认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6_1#99a320c08?vaa=1&amp;vcp=1&amp;pid=f24088d9d&amp;color=0,0,0&amp;mp=1&amp;vtp=1&amp;vaab=1&amp;bt=1&amp;bbb=1&amp;hb=1"/>
          <p:cNvSpPr/>
          <p:nvPr/>
        </p:nvSpPr>
        <p:spPr>
          <a:xfrm>
            <a:off x="539496" y="21810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（2）根据材料二，2024年国家要完成这些工作任务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，必须坚持哪些国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家政策或理念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3" name="QO_6_AN.1_1#99a320c08?vaa=1&amp;vcp=1&amp;pid=f24088d9d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全面深化改革，绿色发展理念，共享发展理念，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毫不动摇鼓励、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、引导非公有制经济发展。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8_1#819776ac3?vaa=1&amp;vcp=1&amp;pid=f24088d9d&amp;color=0,0,0&amp;vtp=1&amp;vaab=1&amp;bt=1&amp;bbb=1&amp;hb=1"/>
          <p:cNvSpPr/>
          <p:nvPr/>
        </p:nvSpPr>
        <p:spPr>
          <a:xfrm>
            <a:off x="539496" y="12209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（3）使命重在担当，奋斗创造未来。作为青少年，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我们能为担当责任、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创造未来做哪些准备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3" name="QO_6_AN.1_1#819776ac3?vaa=1&amp;vcp=1&amp;pid=f24088d9d&amp;color=0,0,0&amp;vtp=1&amp;vaab=1&amp;bbb=1&amp;hb=1"/>
          <p:cNvSpPr/>
          <p:nvPr/>
        </p:nvSpPr>
        <p:spPr>
          <a:xfrm>
            <a:off x="539496" y="25039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①树立远大理想，勇担使命。②努力学习科学文化知识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，培养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。③积极参加公益活动，服务和奉献社会，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增强社会责任感。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勇敢面对学习和生活中的挫折，磨砺坚强意志。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⑤传承和弘扬民族精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神和时代精神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，传承中华优秀传统文化。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⑥自觉践行社会主义核心价值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，传递社会正能量。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d75c5ae9?sp=1&amp;vcp=1&amp;pid=7b692f9c4&amp;color=0,0,0&amp;vtp=1&amp;vaab=1&amp;bt=1&amp;bbb=1"/>
          <p:cNvSpPr/>
          <p:nvPr/>
        </p:nvSpPr>
        <p:spPr>
          <a:xfrm>
            <a:off x="539496" y="10988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1.知识概览</a:t>
            </a:r>
            <a:endParaRPr lang="en-US" altLang="zh-CN" sz="2800" dirty="0"/>
          </a:p>
        </p:txBody>
      </p:sp>
      <p:graphicFrame>
        <p:nvGraphicFramePr>
          <p:cNvPr id="5" name="P_5_BD#6d75c5ae9?colgroup=4,6,19&amp;vcp=1&amp;pid=7b692f9c4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965802"/>
              </p:ext>
            </p:extLst>
          </p:nvPr>
        </p:nvGraphicFramePr>
        <p:xfrm>
          <a:off x="539496" y="1780443"/>
          <a:ext cx="11064240" cy="3965388"/>
        </p:xfrm>
        <a:graphic>
          <a:graphicData uri="http://schemas.openxmlformats.org/drawingml/2006/table">
            <a:tbl>
              <a:tblPr/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32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7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根本政治制度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人民代表大会制度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基本经济制度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公有制为主体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多种所有制经济共同发展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按劳分配为主体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多种分配方式并存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社会主义市场经济体制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基本政治制度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中国共产党领导的多党合作和政治协商制度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民族区域自治制度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基层群众自治制度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d75c5ae9?sp=1&amp;vcp=1&amp;pid=7b692f9c4&amp;color=0,0,0&amp;vtp=1&amp;vaab=1&amp;bt=1&amp;bbb=1"/>
          <p:cNvSpPr/>
          <p:nvPr/>
        </p:nvSpPr>
        <p:spPr>
          <a:xfrm>
            <a:off x="539496" y="80019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.重点难点易错点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（1）我国的政治制度</a:t>
            </a:r>
            <a:endParaRPr lang="en-US" altLang="zh-CN" sz="2800" dirty="0"/>
          </a:p>
        </p:txBody>
      </p:sp>
      <p:graphicFrame>
        <p:nvGraphicFramePr>
          <p:cNvPr id="6" name="P_5_BD#6d75c5ae9?colgroup=14,14&amp;vcp=1&amp;pid=7b692f9c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784148"/>
              </p:ext>
            </p:extLst>
          </p:nvPr>
        </p:nvGraphicFramePr>
        <p:xfrm>
          <a:off x="539496" y="2137123"/>
          <a:ext cx="11064240" cy="3914968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3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554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辨识关键信息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人民代表大会制度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全国人民代表大会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表决通过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中国共产党领导的多党合作和政治协商制度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中国共产党领导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民主党派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人民政协等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民族区域自治制度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民族区域自治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少数民族等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基层群众自治制度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居委会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村委会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基层群众自治等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d75c5ae9?sp=1&amp;vcp=1&amp;pid=7b692f9c4&amp;color=0,0,0&amp;vtp=1&amp;vaab=1&amp;bt=1&amp;bbb=1"/>
          <p:cNvSpPr/>
          <p:nvPr/>
        </p:nvSpPr>
        <p:spPr>
          <a:xfrm>
            <a:off x="539496" y="6438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（2）公有制经济与非公有制经济</a:t>
            </a:r>
            <a:endParaRPr lang="en-US" altLang="zh-CN" sz="2800" dirty="0"/>
          </a:p>
        </p:txBody>
      </p:sp>
      <p:graphicFrame>
        <p:nvGraphicFramePr>
          <p:cNvPr id="7" name="P_5_BD#6d75c5ae9?colgroup=19,9&amp;vcp=1&amp;pid=7b692f9c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295398"/>
              </p:ext>
            </p:extLst>
          </p:nvPr>
        </p:nvGraphicFramePr>
        <p:xfrm>
          <a:off x="539496" y="1330070"/>
          <a:ext cx="11340504" cy="4320000"/>
        </p:xfrm>
        <a:graphic>
          <a:graphicData uri="http://schemas.openxmlformats.org/drawingml/2006/table">
            <a:tbl>
              <a:tblPr/>
              <a:tblGrid>
                <a:gridCol w="1051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57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5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3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84000"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公有制经济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非公有制经济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00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国有经济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集体经济以及混合所有制经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济中的国有成分和集体成分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个体经济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私营经济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港澳台投资经济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外商投资经济等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4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国有经济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中国石油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国家电网等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集体经济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（村办企业等）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8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生产资料属于全体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人民共同所有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生产资料属于一部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分劳动者共同所有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6d75c5ae9?colgroup=19,9&amp;vcp=1&amp;pid=7b692f9c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074002"/>
              </p:ext>
            </p:extLst>
          </p:nvPr>
        </p:nvGraphicFramePr>
        <p:xfrm>
          <a:off x="539496" y="2112930"/>
          <a:ext cx="11082528" cy="3336736"/>
        </p:xfrm>
        <a:graphic>
          <a:graphicData uri="http://schemas.openxmlformats.org/drawingml/2006/table">
            <a:tbl>
              <a:tblPr/>
              <a:tblGrid>
                <a:gridCol w="1051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29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8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39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公有制经济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非公有制经济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国民经济的主导力量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公有制经济的重要组成部分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社会主义市场经济的重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要组成部分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我国经济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社会发展的重要基础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毫不动摇巩固和发展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毫不动摇鼓励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6d75c5ae9?colgroup=19,9&amp;vcp=1&amp;pid=7b692f9c4&amp;color=0,0,0&amp;mp=1&amp;vtp=1&amp;vaab=1&amp;bt=1&amp;bbb=1">
            <a:extLst>
              <a:ext uri="{FF2B5EF4-FFF2-40B4-BE49-F238E27FC236}">
                <a16:creationId xmlns:a16="http://schemas.microsoft.com/office/drawing/2014/main" id="{FDCE470B-CAA1-2F4D-4250-9822D1FD9F01}"/>
              </a:ext>
            </a:extLst>
          </p:cNvPr>
          <p:cNvSpPr txBox="1"/>
          <p:nvPr/>
        </p:nvSpPr>
        <p:spPr>
          <a:xfrm>
            <a:off x="10903879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d75c5ae9?sp=1&amp;vcp=1&amp;pid=7b692f9c4&amp;color=0,0,0&amp;vtp=1&amp;vaab=1&amp;bt=1&amp;bbb=1&amp;hb=1"/>
          <p:cNvSpPr/>
          <p:nvPr/>
        </p:nvSpPr>
        <p:spPr>
          <a:xfrm>
            <a:off x="539496" y="7907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（3）区分人民、人大代表、人民代表大会、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全国人民代表大会、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人民代表大会制度</a:t>
            </a:r>
            <a:endParaRPr lang="en-US" altLang="zh-CN" sz="2800" dirty="0"/>
          </a:p>
        </p:txBody>
      </p:sp>
      <p:graphicFrame>
        <p:nvGraphicFramePr>
          <p:cNvPr id="9" name="P_5_BD#6d75c5ae9?colgroup=8,21&amp;vcp=1&amp;pid=7b692f9c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1814806"/>
              </p:ext>
            </p:extLst>
          </p:nvPr>
        </p:nvGraphicFramePr>
        <p:xfrm>
          <a:off x="539496" y="2119597"/>
          <a:ext cx="11073384" cy="3941892"/>
        </p:xfrm>
        <a:graphic>
          <a:graphicData uri="http://schemas.openxmlformats.org/drawingml/2006/table">
            <a:tbl>
              <a:tblPr/>
              <a:tblGrid>
                <a:gridCol w="33276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45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国家的主人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人大代表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由人民直接或间接选举产生的权力机关的组成人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来自人民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代表人民行使国家权力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人民代表大会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国家权力机关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包括全国人民代表大会和地方各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级人民代表大会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全国人民代表大会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最高国家权力机关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人民代表大会制度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我国的根本政治制度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d75c5ae9?sp=1&amp;vcp=1&amp;pid=7b692f9c4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（4）中国共产党与民主党派的关系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在政治上：领导与被领导的关系。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在组织上：相互独立，不存在隶属关系。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在法律地位上：地位平等，以宪法为根本活动准则。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在工作上：相互监督关系。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1172</Words>
  <Application>Microsoft Office PowerPoint</Application>
  <PresentationFormat>宽屏</PresentationFormat>
  <Paragraphs>288</Paragraphs>
  <Slides>34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5</cp:revision>
  <dcterms:created xsi:type="dcterms:W3CDTF">2024-11-29T08:42:19Z</dcterms:created>
  <dcterms:modified xsi:type="dcterms:W3CDTF">2025-07-24T08:21:06Z</dcterms:modified>
  <cp:category/>
  <cp:contentStatus/>
</cp:coreProperties>
</file>