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87" r:id="rId18"/>
    <p:sldId id="288" r:id="rId19"/>
    <p:sldId id="289" r:id="rId20"/>
    <p:sldId id="290" r:id="rId21"/>
    <p:sldId id="295" r:id="rId22"/>
    <p:sldId id="272" r:id="rId23"/>
    <p:sldId id="291" r:id="rId24"/>
    <p:sldId id="273" r:id="rId25"/>
    <p:sldId id="274" r:id="rId26"/>
    <p:sldId id="275" r:id="rId27"/>
    <p:sldId id="292" r:id="rId28"/>
    <p:sldId id="276" r:id="rId29"/>
    <p:sldId id="293" r:id="rId30"/>
    <p:sldId id="278" r:id="rId31"/>
    <p:sldId id="296" r:id="rId32"/>
    <p:sldId id="279" r:id="rId33"/>
    <p:sldId id="280" r:id="rId34"/>
    <p:sldId id="281" r:id="rId35"/>
    <p:sldId id="282" r:id="rId36"/>
    <p:sldId id="283" r:id="rId37"/>
    <p:sldId id="294" r:id="rId38"/>
    <p:sldId id="284" r:id="rId3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21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6614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05D03-5A8F-B77A-E959-0019B1683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542E42-D701-5CAB-C155-FBFB90E085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DFADBF-E4A4-AC22-8A3C-F4F9BD145B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6EBCAD-F166-78A8-5431-74508CB234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599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c40cb1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115E283-80FD-4EE4-83A1-ADAD62E8E79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信息筛选与概括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c40cb1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54D243B-F005-4B7E-8138-8C34444EAF8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af845e6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4af845e6c&amp;color=RGB(64,64,64)">
            <a:hlinkClick r:id="rId3" action="ppaction://hlinksldjump"/>
          </p:cNvPr>
          <p:cNvSpPr/>
          <p:nvPr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6" name="MasterShapeName?linknodeid=6f651c71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6f651c718&amp;color=RGB(64,64,64)">
            <a:hlinkClick r:id="rId5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8" name="MasterShapeName?linknodeid=ff89bbf1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ff89bbf1b&amp;color=RGB(64,64,64)">
            <a:hlinkClick r:id="rId6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信息筛选与概括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3f38e380009f4e7c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895168F-833E-E481-5D6E-196C8750CCB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F0F7031-C443-40A8-B6C5-253DB7CC94E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2A4F221-5198-4B80-A07F-5222EC1BF8B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af845e6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4af845e6c&amp;color=RGB(64,64,64)">
            <a:hlinkClick r:id="rId3" action="ppaction://hlinksldjump"/>
          </p:cNvPr>
          <p:cNvSpPr/>
          <p:nvPr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6" name="MasterShapeName?linknodeid=6f651c71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6f651c718&amp;color=RGB(64,64,64)">
            <a:hlinkClick r:id="rId5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8" name="MasterShapeName?linknodeid=ff89bbf1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ff89bbf1b&amp;color=RGB(64,64,64)">
            <a:hlinkClick r:id="rId6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e709796c2?sp=1&amp;vcp=1&amp;pid=d8d853b18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（6）混淆时态。把原文中尚未确定或还未实现的推测、设想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成既定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、已然的事实，或者反之。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选项特征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：选项中出现“已经、曾经、过去、目前、将要、尚未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、之前、之后、一定、可能、估计、如果、未必、完成、成功”等词。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cb8377af?sp=1&amp;vcp=1&amp;pid=9aaf74aa7&amp;color=0,0,0&amp;vtp=1&amp;vaab=1&amp;bt=1&amp;bbb=1"/>
          <p:cNvSpPr/>
          <p:nvPr/>
        </p:nvSpPr>
        <p:spPr>
          <a:xfrm>
            <a:off x="539496" y="419929"/>
            <a:ext cx="11109960" cy="5304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信息筛选与概括主观题的答题步骤</a:t>
            </a:r>
            <a:endParaRPr lang="en-US" altLang="zh-CN" sz="3000" dirty="0"/>
          </a:p>
        </p:txBody>
      </p:sp>
      <p:sp>
        <p:nvSpPr>
          <p:cNvPr id="3" name="P_7#8e878cfc3?sp=1&amp;vcp=1&amp;pid=acb8377af&amp;color=0,0,0&amp;vtp=1&amp;vaab=1&amp;bbb=1"/>
          <p:cNvSpPr/>
          <p:nvPr/>
        </p:nvSpPr>
        <p:spPr>
          <a:xfrm>
            <a:off x="539496" y="1006668"/>
            <a:ext cx="11109960" cy="5392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1.整体感知</a:t>
            </a: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（1）三看三抓，看标题、看开头、看结尾，抓各段中心句、抓过</a:t>
            </a: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渡句、抓标志性词语，读懂全文内容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（2）关注文本结构。常见的结构包括总分结构、并列结构和递进</a:t>
            </a: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2.联系上下文，圈定答案区域。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题干语句所在的位置，即答题要点</a:t>
            </a: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密集的地方，同时要适当地扩大范围至前后句或前后段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3.信息归类，整理答案。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理清段与段、层与层、句与句之间的关系，</a:t>
            </a: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把找到的信息进行归类，去掉次要信息，留下主要信息，整理答案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4.分点答题。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根据题目要求和信息要点，分点作答，力求全面完整。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f651c718.fixed?vcp=1&amp;pid=1c40cb1c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信息筛选与概括</a:t>
            </a:r>
            <a:endParaRPr lang="en-US" altLang="zh-CN" sz="4000" dirty="0"/>
          </a:p>
        </p:txBody>
      </p:sp>
      <p:sp>
        <p:nvSpPr>
          <p:cNvPr id="3" name="C_4_BD#6f651c718.fixed?vcp=1&amp;pid=1c40cb1c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1#de1fcdf2a?sp=1&amp;vaa=1&amp;vcp=1&amp;pid=6f651c718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阅读下面的文字，完成下面小题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。（原文见第4讲）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结合材料一、材料三，请从身体构造角度概括大熊猫属于食肉目的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de1fcdf2a?htil=1&amp;vaa=1&amp;vcp=1&amp;pid=6f651c71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995140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de1fcdf2a?htil=1&amp;vaa=1&amp;vcp=1&amp;pid=6f651c718&amp;color=0,0,0&amp;vtp=1&amp;vaab=1&amp;bt=1&amp;bbb=1&amp;hb=1&amp;hs=1"/>
          <p:cNvSpPr/>
          <p:nvPr/>
        </p:nvSpPr>
        <p:spPr>
          <a:xfrm>
            <a:off x="3202451" y="633507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本题考查信息的筛选与概括。结合材料一第二段“就算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从现在大熊猫的身体构造上来看，其进化过程中仍保</a:t>
            </a:r>
            <a:endParaRPr lang="en-US" altLang="zh-CN" sz="2800" dirty="0"/>
          </a:p>
        </p:txBody>
      </p:sp>
      <p:sp>
        <p:nvSpPr>
          <p:cNvPr id="4" name="QB_5_AS.1_1#de1fcdf2a?htil=1&amp;vaa=1&amp;vcp=1&amp;pid=6f651c718&amp;color=0,0,0&amp;vtp=1&amp;vaab=1&amp;bt=1&amp;bbb=1&amp;hb=1&amp;hs=1">
            <a:extLst>
              <a:ext uri="{FF2B5EF4-FFF2-40B4-BE49-F238E27FC236}">
                <a16:creationId xmlns:a16="http://schemas.microsoft.com/office/drawing/2014/main" id="{EE7FB600-A9C5-7C2A-0795-77A62E3377DD}"/>
              </a:ext>
            </a:extLst>
          </p:cNvPr>
          <p:cNvSpPr/>
          <p:nvPr/>
        </p:nvSpPr>
        <p:spPr>
          <a:xfrm>
            <a:off x="539496" y="1859851"/>
            <a:ext cx="11112011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留祖先的一些特点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。譬如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，大熊猫有着锋利的犬齿和裂齿，这是大熊猫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撕食肉类所必备的牙齿，跟狮子的牙齿类似，而与食草动物牛羊的牙齿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明显不同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而且，大熊猫的指和趾的末端都有强壮的角质爪，与黑熊类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”可概括为：大熊猫有着锋利的犬齿和裂齿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；大熊猫的指和趾的末端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都有强壮的角质爪。结合材料三中的 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生物学家说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”“吻部里有发达的咀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嚼肌肉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咬合力惊人” 可概括为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大熊猫的吻部里有发达的咀嚼肌肉，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咬合力惊人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N.1_1#de1fcdf2a?vaa=1&amp;vcp=1&amp;pid=6f651c718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大熊猫有着锋利的犬齿和裂齿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；大熊猫的指和趾的末端都有强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壮的角质爪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；大熊猫的吻部里有发达的咀嚼肌肉，咬合力惊人。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_1#8f6e84111?sp=1&amp;vaa=1&amp;vcp=1&amp;pid=6f651c718&amp;color=0,0,0&amp;vtp=1&amp;vaab=1&amp;bt=1&amp;bbb=1"/>
          <p:cNvSpPr/>
          <p:nvPr/>
        </p:nvSpPr>
        <p:spPr>
          <a:xfrm>
            <a:off x="539496" y="37342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5_2#8f6e84111?sp=1&amp;vaa=1&amp;vcp=1&amp;pid=6f651c718&amp;color=0,0,0&amp;vtp=1&amp;vaab=1&amp;bbb=1&amp;hb=1"/>
          <p:cNvSpPr/>
          <p:nvPr/>
        </p:nvSpPr>
        <p:spPr>
          <a:xfrm>
            <a:off x="539496" y="954705"/>
            <a:ext cx="11109960" cy="5257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【材料一】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民以食为天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食以稻为先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粮食是历史深层的决定因素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解决好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吃饭问题始终是各个国家历朝历代的首要之事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粮食也是文明的根基与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源头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粮食的影响无处不在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纵观世界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人类主要有两大粮食作物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水稻与小麦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从对环境条件的适应性来看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水稻比小麦占优势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当前在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水稻可从海南岛种到黑龙江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种植区域更广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从食用情况来看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稻米食用比小麦方便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稻谷脱壳成米就可直接煮食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而小麦一般得脱壳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后加工成面粉才拿来食用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小麦不大可能做成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米饭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但大米可磨成粉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制作食物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4" name="QB_5_BD.5_2#8f6e84111?sp=1&amp;vaa=1&amp;vcp=1&amp;pid=6f651c718&amp;color=0,0,0&amp;vtp=1&amp;vaab=1&amp;bbb=1&amp;hb=1">
            <a:extLst>
              <a:ext uri="{FF2B5EF4-FFF2-40B4-BE49-F238E27FC236}">
                <a16:creationId xmlns:a16="http://schemas.microsoft.com/office/drawing/2014/main" id="{B75E1FEA-35B1-3F41-9671-09E449134E53}"/>
              </a:ext>
            </a:extLst>
          </p:cNvPr>
          <p:cNvSpPr/>
          <p:nvPr/>
        </p:nvSpPr>
        <p:spPr>
          <a:xfrm>
            <a:off x="587121" y="5833101"/>
            <a:ext cx="1110996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（摘编自岳玉峰《中国水稻史话》）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5_BD.5_3#8f6e84111?sp=1&amp;vaa=1&amp;vcp=1&amp;pid=6f651c718&amp;color=0,0,0&amp;vtp=1&amp;vaab=1&amp;bbb=1&amp;hb=1">
            <a:extLst>
              <a:ext uri="{FF2B5EF4-FFF2-40B4-BE49-F238E27FC236}">
                <a16:creationId xmlns:a16="http://schemas.microsoft.com/office/drawing/2014/main" id="{BDB3DA6A-DB79-7F4E-EFFC-8BCBC2E6FCE3}"/>
              </a:ext>
            </a:extLst>
          </p:cNvPr>
          <p:cNvSpPr/>
          <p:nvPr/>
        </p:nvSpPr>
        <p:spPr>
          <a:xfrm>
            <a:off x="539496" y="877579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【材料二】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中国的饮食当中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最平常也最离不开的食物就是五谷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据记载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之说始于春秋战国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后来逐渐约定俗成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即指稻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菽五种作物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分别对应着今天的水稻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小麦和大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五谷的概念形成之后相沿了两千多年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这几种粮食作物在全国的粮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食供应中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所处的地位常常因时而异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但水稻作为华夏民族主要粮食的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地位始终得以维持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7" name="QB_5_BD.5_3#8f6e84111?sp=1&amp;vaa=1&amp;vcp=1&amp;pid=6f651c718&amp;color=0,0,0&amp;vtp=1&amp;vaab=1&amp;bbb=1&amp;hb=1&amp;zzd= 3">
            <a:extLst>
              <a:ext uri="{FF2B5EF4-FFF2-40B4-BE49-F238E27FC236}">
                <a16:creationId xmlns:a16="http://schemas.microsoft.com/office/drawing/2014/main" id="{5A60CF55-336A-FFDE-DD27-0CC5D5710BAE}"/>
              </a:ext>
            </a:extLst>
          </p:cNvPr>
          <p:cNvSpPr/>
          <p:nvPr/>
        </p:nvSpPr>
        <p:spPr>
          <a:xfrm>
            <a:off x="9943878" y="21348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5_BD.5_3#8f6e84111?sp=1&amp;vaa=1&amp;vcp=1&amp;pid=6f651c718&amp;color=0,0,0&amp;vtp=1&amp;vaab=1&amp;bbb=1&amp;hb=1&amp;zzd= 3">
            <a:extLst>
              <a:ext uri="{FF2B5EF4-FFF2-40B4-BE49-F238E27FC236}">
                <a16:creationId xmlns:a16="http://schemas.microsoft.com/office/drawing/2014/main" id="{D4AA8D62-3839-C470-8BB7-C23A2A242E2D}"/>
              </a:ext>
            </a:extLst>
          </p:cNvPr>
          <p:cNvSpPr/>
          <p:nvPr/>
        </p:nvSpPr>
        <p:spPr>
          <a:xfrm>
            <a:off x="10299478" y="21348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5_BD.5_3#8f6e84111?sp=1&amp;vaa=1&amp;vcp=1&amp;pid=6f651c718&amp;color=0,0,0&amp;vtp=1&amp;vaab=1&amp;bbb=1&amp;hb=1&amp;zzd= 3">
            <a:extLst>
              <a:ext uri="{FF2B5EF4-FFF2-40B4-BE49-F238E27FC236}">
                <a16:creationId xmlns:a16="http://schemas.microsoft.com/office/drawing/2014/main" id="{A449C4BF-DAB4-2E11-07DF-F09B4E912252}"/>
              </a:ext>
            </a:extLst>
          </p:cNvPr>
          <p:cNvSpPr/>
          <p:nvPr/>
        </p:nvSpPr>
        <p:spPr>
          <a:xfrm>
            <a:off x="10655078" y="21348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756990"/>
      </p:ext>
    </p:extLst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_3#8f6e84111?sp=1&amp;vaa=1&amp;vcp=1&amp;pid=6f651c718&amp;color=0,0,0&amp;vtp=1&amp;vaab=1&amp;bbb=1&amp;hb=1">
            <a:extLst>
              <a:ext uri="{FF2B5EF4-FFF2-40B4-BE49-F238E27FC236}">
                <a16:creationId xmlns:a16="http://schemas.microsoft.com/office/drawing/2014/main" id="{9D7C89D4-926A-8F91-F60E-845EDF0A4D10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汉朝时期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中原及关中是当时人口最密集的地方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江南人口稀少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那时各地区人口的多少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与当地的粮食产量有着密切的关系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尽管当时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水稻在南方很重要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但其总产量远不及北方主要作物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唐代开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水稻在全国粮食供应中的地位才日益提高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并在唐末登上第一粮食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作物宝座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宋真宗年间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从越南引进的优质水稻品种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占城稻在江淮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引种成功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而后在东南各省普遍栽种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提高了粮食的总产量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并得以供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养宋朝末年创纪录的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亿人口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水稻作为首要粮食作物的地位终于得到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彻底巩固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到明代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人们有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今天下育民人者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稻居什七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一说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可见水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稻在粮食供给中的重要地位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随着人口的迁徙和垦荒的推进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97844649"/>
      </p:ext>
    </p:extLst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_3#8f6e84111?sp=1&amp;vaa=1&amp;vcp=1&amp;pid=6f651c718&amp;color=0,0,0&amp;vtp=1&amp;vaab=1&amp;bbb=1&amp;hb=1">
            <a:extLst>
              <a:ext uri="{FF2B5EF4-FFF2-40B4-BE49-F238E27FC236}">
                <a16:creationId xmlns:a16="http://schemas.microsoft.com/office/drawing/2014/main" id="{7C24F200-413E-47DD-9396-C543F002E4DB}"/>
              </a:ext>
            </a:extLst>
          </p:cNvPr>
          <p:cNvSpPr/>
          <p:nvPr/>
        </p:nvSpPr>
        <p:spPr>
          <a:xfrm>
            <a:off x="539496" y="9102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南征北战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苏湖熟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湖广熟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北大荒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北大仓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个故事记录了水稻与区域文明发展之间的关联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水稻不仅是续命养身的第一大主粮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还是孕育中华文化和塑造中华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文明的重要作物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具有万年稻作史的中国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稻米文化已深入其中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稻米文化不仅养成了今天中国人的许多生活习性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更培养了今天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中国人的精神气质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（摘编自程强《水稻之于中华文明》）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4176968"/>
      </p:ext>
    </p:extLst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c40cb1cd.fixed?vcp=1&amp;pid=06a5cc6c4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1c40cb1cd.fixed?vcp=1&amp;pid=06a5cc6c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4" name="C_3#1c40cb1cd.fixed?vcp=1&amp;pid=06a5cc6c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一、非连续性文本阅读</a:t>
            </a:r>
            <a:endParaRPr lang="en-US" altLang="zh-CN" sz="4000" dirty="0"/>
          </a:p>
        </p:txBody>
      </p:sp>
      <p:sp>
        <p:nvSpPr>
          <p:cNvPr id="5" name="C_3_BD#1c40cb1cd.fixed?vcp=1&amp;pid=06a5cc6c4&amp;color=0,0,0&amp;vtp=1&amp;vaab=1&amp;bbb=1"/>
          <p:cNvSpPr/>
          <p:nvPr/>
        </p:nvSpPr>
        <p:spPr>
          <a:xfrm>
            <a:off x="265176" y="4754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信息筛选与概括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5_BD.5_5#8f6e84111?colgroup=2,9,7,10&amp;vaa=1&amp;vcp=1&amp;pid=6f651c718&amp;color=0,0,0&amp;vtp=1&amp;vaab=1&amp;bbb=1">
            <a:extLst>
              <a:ext uri="{FF2B5EF4-FFF2-40B4-BE49-F238E27FC236}">
                <a16:creationId xmlns:a16="http://schemas.microsoft.com/office/drawing/2014/main" id="{94DCA580-C18B-5DFC-7BA2-9111BBE2C4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981531"/>
              </p:ext>
            </p:extLst>
          </p:nvPr>
        </p:nvGraphicFramePr>
        <p:xfrm>
          <a:off x="539496" y="2132189"/>
          <a:ext cx="11091672" cy="2176209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1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044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038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种植面积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万公顷）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总产量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单位面积产量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194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稻谷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2945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20849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7.08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194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2352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13772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5.86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194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1024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1.98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5_BD.5_4#8f6e84111?sp=1&amp;vaa=1&amp;vcp=1&amp;pid=6f651c718&amp;color=0,0,0&amp;vtp=1&amp;vaab=1&amp;bbb=1">
            <a:extLst>
              <a:ext uri="{FF2B5EF4-FFF2-40B4-BE49-F238E27FC236}">
                <a16:creationId xmlns:a16="http://schemas.microsoft.com/office/drawing/2014/main" id="{2A870F48-1BF7-1973-0DBE-576603C7A9BF}"/>
              </a:ext>
            </a:extLst>
          </p:cNvPr>
          <p:cNvSpPr/>
          <p:nvPr/>
        </p:nvSpPr>
        <p:spPr>
          <a:xfrm>
            <a:off x="539496" y="7729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【材料三】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年中国稻谷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大豆种植面积及产量统计表</a:t>
            </a:r>
            <a:endParaRPr lang="en-US" altLang="zh-CN" sz="2800" dirty="0"/>
          </a:p>
        </p:txBody>
      </p:sp>
      <p:sp>
        <p:nvSpPr>
          <p:cNvPr id="3" name="QB_5_BD.5_6#8f6e84111?vaa=1&amp;vcp=1&amp;pid=6f651c718&amp;color=0,0,0&amp;vtp=1&amp;vaab=1&amp;bbb=1&amp;hb=1&amp;hltap=1">
            <a:extLst>
              <a:ext uri="{FF2B5EF4-FFF2-40B4-BE49-F238E27FC236}">
                <a16:creationId xmlns:a16="http://schemas.microsoft.com/office/drawing/2014/main" id="{B1D54DC6-6753-E458-3C02-ABD9554BA2A0}"/>
              </a:ext>
            </a:extLst>
          </p:cNvPr>
          <p:cNvSpPr/>
          <p:nvPr/>
        </p:nvSpPr>
        <p:spPr>
          <a:xfrm>
            <a:off x="161925" y="4480696"/>
            <a:ext cx="11508867" cy="5580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（注</a:t>
            </a:r>
            <a:r>
              <a:rPr lang="zh-CN" altLang="en-US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数据来自《中华人民共和国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年国民经济和社会发展统计公报》）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1536537"/>
      </p:ext>
    </p:extLst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5_BD.5_6#8f6e84111?vaa=1&amp;vcp=1&amp;pid=6f651c718&amp;color=0,0,0&amp;vtp=1&amp;vaab=1&amp;bbb=1&amp;hb=1&amp;hltap=1">
            <a:extLst>
              <a:ext uri="{FF2B5EF4-FFF2-40B4-BE49-F238E27FC236}">
                <a16:creationId xmlns:a16="http://schemas.microsoft.com/office/drawing/2014/main" id="{5154A8EC-1BBF-45CA-DFBF-FAF8C07C0485}"/>
              </a:ext>
            </a:extLst>
          </p:cNvPr>
          <p:cNvSpPr/>
          <p:nvPr/>
        </p:nvSpPr>
        <p:spPr>
          <a:xfrm>
            <a:off x="539496" y="1319306"/>
            <a:ext cx="11109960" cy="29478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为什么说“食以稻为先”？请根据以上三则材料概括原因。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07452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8f6e84111?htil=2&amp;vaa=1&amp;vcp=1&amp;pid=6f651c71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246" y="1219502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8f6e84111?htil=2&amp;vaa=1&amp;vcp=1&amp;pid=6f651c718&amp;color=0,0,0&amp;vtp=1&amp;vaab=1&amp;bt=1&amp;bbb=1&amp;hb=1&amp;hs=1"/>
          <p:cNvSpPr/>
          <p:nvPr/>
        </p:nvSpPr>
        <p:spPr>
          <a:xfrm>
            <a:off x="3202451" y="944880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本题考查材料内容的概括。结合材料一“从对环境条件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的适应性来看，水稻比小麦占优势。当前在中国，水</a:t>
            </a:r>
            <a:endParaRPr lang="en-US" altLang="zh-CN" sz="2800" dirty="0"/>
          </a:p>
        </p:txBody>
      </p:sp>
      <p:sp>
        <p:nvSpPr>
          <p:cNvPr id="4" name="QB_5_AS.1_1#8f6e84111?htil=2&amp;vaa=1&amp;vcp=1&amp;pid=6f651c718&amp;color=0,0,0&amp;vtp=1&amp;vaab=1&amp;bt=1&amp;bbb=1&amp;hb=1&amp;hs=1">
            <a:extLst>
              <a:ext uri="{FF2B5EF4-FFF2-40B4-BE49-F238E27FC236}">
                <a16:creationId xmlns:a16="http://schemas.microsoft.com/office/drawing/2014/main" id="{0CD4040A-AFA0-9009-6C36-7B282BB739F5}"/>
              </a:ext>
            </a:extLst>
          </p:cNvPr>
          <p:cNvSpPr/>
          <p:nvPr/>
        </p:nvSpPr>
        <p:spPr>
          <a:xfrm>
            <a:off x="539496" y="2143347"/>
            <a:ext cx="11112011" cy="3886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稻可从海南岛种到黑龙江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，种植区域更广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。从食用情况来看，稻米食用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比小麦方便，稻谷脱壳成米就可直接煮食，而小麦一般得脱壳后加工成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面粉才拿来食用。小麦不大可能做成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‘米饭’，但大米可磨成粉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，制作食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物” 可概括为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：水稻对环境的适应性强于小麦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；稻米食用比小麦方便；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结合材料二第三段中“水稻不仅是续命养身的第一大主粮，还是孕育中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华文化和塑造中华文明的重要作物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。具有万年稻作史的中国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，稻米文化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S.1_1#8f6e84111?htil=2&amp;vaa=1&amp;vcp=1&amp;pid=6f651c718&amp;color=0,0,0&amp;vtp=1&amp;vaab=1&amp;bt=1&amp;bbb=1&amp;hb=1&amp;hs=1">
            <a:extLst>
              <a:ext uri="{FF2B5EF4-FFF2-40B4-BE49-F238E27FC236}">
                <a16:creationId xmlns:a16="http://schemas.microsoft.com/office/drawing/2014/main" id="{C12D2C38-49F4-1069-BDB9-16072AA79133}"/>
              </a:ext>
            </a:extLst>
          </p:cNvPr>
          <p:cNvSpPr/>
          <p:nvPr/>
        </p:nvSpPr>
        <p:spPr>
          <a:xfrm>
            <a:off x="539496" y="1865344"/>
            <a:ext cx="11112011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已深入其中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，无处不在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。稻米文化不仅养成了今天中国人的许多生活习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，更培养了今天中国人的精神气质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”可概括为：水稻是孕育中华文化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和塑造中华文明的重要作物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稻米文化培养了今天中国人的精神气质；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结合材料三中的数据可概括为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：水稻的种植面积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、总产量和单位面积产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量要大于小麦和大豆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87256492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N.1_1#8f6e84111?vaa=1&amp;vcp=1&amp;pid=6f651c718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①水稻对环境的适应性强于小麦；稻米食用比小麦方便；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稻是孕育中华文化和塑造中华文明的重要作物；稻米文化培养了今天中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国人的精神气质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。③水稻的种植面积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、总产量和单位面积产量要大于小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麦和大豆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f89bbf1b.fixed?vcp=1&amp;pid=1c40cb1c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信息筛选与概括</a:t>
            </a:r>
            <a:endParaRPr lang="en-US" altLang="zh-CN" sz="4000" dirty="0"/>
          </a:p>
        </p:txBody>
      </p:sp>
      <p:sp>
        <p:nvSpPr>
          <p:cNvPr id="3" name="C_4_BD#ff89bbf1b.fixed?vcp=1&amp;pid=1c40cb1c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_1#f711f107e?vaa=1&amp;vcp=1&amp;pid=ff89bbf1b&amp;color=0,0,0&amp;vtp=1&amp;vaab=1&amp;bt=1&amp;bbb=1&amp;hb=1"/>
          <p:cNvSpPr/>
          <p:nvPr/>
        </p:nvSpPr>
        <p:spPr>
          <a:xfrm>
            <a:off x="539496" y="853440"/>
            <a:ext cx="11109960" cy="3308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阅读下面的材料，完成下面小题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【材料一】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特种兵式旅游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顾名思义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就是强度像特种兵拉练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一样的旅行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追求的是在短时间内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更多景点和热门体验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游客本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宁可委屈自己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也不能委屈假期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的原则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在有限的假期里体验到更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多的精彩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_1#f711f107e?vaa=1&amp;vcp=1&amp;pid=ff89bbf1b&amp;color=0,0,0&amp;vtp=1&amp;vaab=1&amp;bt=1&amp;bbb=1&amp;hb=1">
            <a:extLst>
              <a:ext uri="{FF2B5EF4-FFF2-40B4-BE49-F238E27FC236}">
                <a16:creationId xmlns:a16="http://schemas.microsoft.com/office/drawing/2014/main" id="{8B78C4BA-3E86-6CD5-3055-533A31F03A9F}"/>
              </a:ext>
            </a:extLst>
          </p:cNvPr>
          <p:cNvSpPr/>
          <p:nvPr/>
        </p:nvSpPr>
        <p:spPr>
          <a:xfrm>
            <a:off x="541020" y="1041257"/>
            <a:ext cx="11109960" cy="47754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在北京市文化和旅游局景区专家库专家张军英看来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特种兵式旅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是一种新生的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多景点快速穷游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模式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有着快而廉的特点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适合部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分年轻的旅游者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这种蜻蜓点水式的旅游形式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似乎同深度旅游相反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其价值或可为再次家庭游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深度游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沉浸式旅游做铺垫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张军英说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有需求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就应有产品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这类人群更像景区探路者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是最值得开发的游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（选自《中国文化报》，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0848964"/>
      </p:ext>
    </p:extLst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_2#f711f107e?vaa=1&amp;vcp=1&amp;pid=ff89bbf1b&amp;color=0,0,0&amp;vtp=1&amp;vaab=1&amp;bt=1&amp;bbb=1&amp;hb=1"/>
          <p:cNvSpPr/>
          <p:nvPr/>
        </p:nvSpPr>
        <p:spPr>
          <a:xfrm>
            <a:off x="539496" y="116967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【材料二】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特种兵式旅游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火了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专家解析其背后原因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特种兵式旅游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爆火现象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浙江大学管理学院旅游与酒店管理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学系马世罕博士这样认为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首先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疫情三年相对封闭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不少大学生的出行计划都被搁置了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终于放开了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赶紧出去玩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的心理被放大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很多人对旅游都抱有一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补偿心理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对旅行的渴望和急迫感成为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特种兵式旅游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迅速发酵的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_2#f711f107e?vaa=1&amp;vcp=1&amp;pid=ff89bbf1b&amp;color=0,0,0&amp;vtp=1&amp;vaab=1&amp;bt=1&amp;bbb=1&amp;hb=1">
            <a:extLst>
              <a:ext uri="{FF2B5EF4-FFF2-40B4-BE49-F238E27FC236}">
                <a16:creationId xmlns:a16="http://schemas.microsoft.com/office/drawing/2014/main" id="{5B1F9322-5030-0D43-3547-0B1F5B5860DA}"/>
              </a:ext>
            </a:extLst>
          </p:cNvPr>
          <p:cNvSpPr/>
          <p:nvPr/>
        </p:nvSpPr>
        <p:spPr>
          <a:xfrm>
            <a:off x="539496" y="362934"/>
            <a:ext cx="11109960" cy="6074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特种兵式旅游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爆火的一大原因是社交媒体平台的宣传和放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大效益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挑战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小时狂吃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主打的就是一个极限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各类极具吸引力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的标题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为这类短视频和帖子带来上亿的播放与浏览量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也引发了各地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大学生的效仿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回归现实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特种兵式旅游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反映出当代年轻人对旅游消费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价比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的渴望与追求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这个五一期间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很多人都在吐槽旅行成本的上涨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往返机票要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竟然有酒店将价格上涨了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591%”“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租车价格从平时的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多元涨到了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想玩但是玩不起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成为很多年轻人的窘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特种兵式旅游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很多大学生可能会选择坐通宵火车或者红眼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航班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以降低旅行成本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（摘编自浙江大学管理学院官网，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3550640"/>
      </p:ext>
    </p:extLst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af845e6c.fixed?vcp=1&amp;pid=1c40cb1c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信息筛选与概括</a:t>
            </a:r>
            <a:endParaRPr lang="en-US" altLang="zh-CN" sz="4000" dirty="0"/>
          </a:p>
        </p:txBody>
      </p:sp>
      <p:sp>
        <p:nvSpPr>
          <p:cNvPr id="3" name="C_4_BD#4af845e6c.fixed?vcp=1&amp;pid=1c40cb1c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M_5_BD.9_6#f711f107e?iti=1&amp;htil=1&amp;vaa=1&amp;vcp=1&amp;pid=ff89bbf1b&amp;color=0,0,0&amp;vtp=1&amp;vaab=1&amp;bbb=1"/>
          <p:cNvSpPr/>
          <p:nvPr/>
        </p:nvSpPr>
        <p:spPr>
          <a:xfrm>
            <a:off x="2595218" y="5173915"/>
            <a:ext cx="6143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7" name="QM_5_BD.9_7#f711f107e?iti=2&amp;htil=1&amp;vaa=1&amp;vcp=1&amp;pid=ff89bbf1b&amp;color=0,0,0&amp;vtp=1&amp;vaab=1&amp;bbb=1"/>
          <p:cNvSpPr/>
          <p:nvPr/>
        </p:nvSpPr>
        <p:spPr>
          <a:xfrm>
            <a:off x="8351012" y="5173915"/>
            <a:ext cx="6143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</a:t>
            </a:r>
            <a:endParaRPr lang="en-US" altLang="zh-CN" sz="2800" dirty="0"/>
          </a:p>
        </p:txBody>
      </p:sp>
      <p:sp>
        <p:nvSpPr>
          <p:cNvPr id="11" name="QM_5#f711f107e?sp=1&amp;vaa=1&amp;vcp=1&amp;pid=ff89bbf1b&amp;color=0,0,0&amp;vtp=1&amp;vaab=1&amp;bt=1&amp;bbb=1"/>
          <p:cNvSpPr/>
          <p:nvPr/>
        </p:nvSpPr>
        <p:spPr>
          <a:xfrm>
            <a:off x="539496" y="473045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【材料三】</a:t>
            </a:r>
            <a:endParaRPr lang="en-US" altLang="zh-CN" sz="2800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65D9357-60CC-A672-39E0-885B64A357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271" y="1287590"/>
            <a:ext cx="4111445" cy="36749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A7BED9D-7D50-AA2F-7D9A-4C3D774768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200" y="1287590"/>
            <a:ext cx="5505450" cy="376535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074F1-AE68-497C-9126-3B11D32F8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QM_5_BD.9_8#f711f107e?iti=3&amp;htil=1&amp;vaa=1&amp;vcp=1&amp;pid=ff89bbf1b&amp;color=0,0,0&amp;vtp=1&amp;vaab=1&amp;bbb=1">
            <a:extLst>
              <a:ext uri="{FF2B5EF4-FFF2-40B4-BE49-F238E27FC236}">
                <a16:creationId xmlns:a16="http://schemas.microsoft.com/office/drawing/2014/main" id="{4E9F0EA6-E9EE-F2CA-5720-BC05FF40156D}"/>
              </a:ext>
            </a:extLst>
          </p:cNvPr>
          <p:cNvSpPr/>
          <p:nvPr/>
        </p:nvSpPr>
        <p:spPr>
          <a:xfrm>
            <a:off x="3026361" y="5013595"/>
            <a:ext cx="6143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图3</a:t>
            </a:r>
            <a:endParaRPr lang="en-US" altLang="zh-CN" sz="2800" dirty="0"/>
          </a:p>
        </p:txBody>
      </p:sp>
      <p:sp>
        <p:nvSpPr>
          <p:cNvPr id="9" name="QM_5_BD.9_9#f711f107e?iti=4&amp;htil=1&amp;vaa=1&amp;vcp=1&amp;pid=ff89bbf1b&amp;color=0,0,0&amp;vtp=1&amp;vaab=1&amp;bbb=1">
            <a:extLst>
              <a:ext uri="{FF2B5EF4-FFF2-40B4-BE49-F238E27FC236}">
                <a16:creationId xmlns:a16="http://schemas.microsoft.com/office/drawing/2014/main" id="{1E05B6B4-3FBF-CB69-0D97-BB189EDEDACC}"/>
              </a:ext>
            </a:extLst>
          </p:cNvPr>
          <p:cNvSpPr/>
          <p:nvPr/>
        </p:nvSpPr>
        <p:spPr>
          <a:xfrm>
            <a:off x="9053956" y="5054727"/>
            <a:ext cx="6143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图4</a:t>
            </a:r>
            <a:endParaRPr lang="en-US" altLang="zh-CN" sz="2800" dirty="0"/>
          </a:p>
        </p:txBody>
      </p:sp>
      <p:sp>
        <p:nvSpPr>
          <p:cNvPr id="10" name="QM_5_BD.9_10#f711f107e?vaa=1&amp;vcp=1&amp;pid=ff89bbf1b&amp;color=0,0,0&amp;vtp=1&amp;vaab=1&amp;bbb=1">
            <a:extLst>
              <a:ext uri="{FF2B5EF4-FFF2-40B4-BE49-F238E27FC236}">
                <a16:creationId xmlns:a16="http://schemas.microsoft.com/office/drawing/2014/main" id="{F0088EC4-CE36-87D4-8E00-D256122A68AA}"/>
              </a:ext>
            </a:extLst>
          </p:cNvPr>
          <p:cNvSpPr/>
          <p:nvPr/>
        </p:nvSpPr>
        <p:spPr>
          <a:xfrm>
            <a:off x="795374" y="5697982"/>
            <a:ext cx="11109960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（摘自《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年轻人报复性出游报告》，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D7B75E1-09CC-F74E-9107-C6490AE48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2" y="997268"/>
            <a:ext cx="6128923" cy="39766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A852EBA-96D4-FD25-E4D6-BF204CBF9D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1813" y="500063"/>
            <a:ext cx="4800600" cy="4473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298059"/>
      </p:ext>
    </p:extLst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_1#9f39b9abe?vaa=1&amp;vcp=1&amp;pid=f711f107e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下列说法中，与材料一、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材料二意思不相符的一项是(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BD.10_2#9f39b9abe.choices?vaa=1&amp;vcp=1&amp;pid=f711f107e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A.“特种兵式旅游”的特点是时间紧、景点多、速度快、花费少，以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”为主。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.“特种兵式旅游”似乎同深度旅游相反，或可为再次家庭游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、深度游等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做铺垫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.“主打的就是一个极限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”等极具吸引力标题的短视频和帖子引发大学生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们效仿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.五一期间，旅游成本大幅上涨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，所有大学生都会选择通宵火车或红眼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航班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，以降低旅行成本。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9f39b9abe?vaa=1&amp;vcp=1&amp;pid=f711f107e&amp;color=0,0,0&amp;vtp=1&amp;vaab=1&amp;bt=1&amp;bbb=1&amp;hb=1"/>
          <p:cNvSpPr/>
          <p:nvPr/>
        </p:nvSpPr>
        <p:spPr>
          <a:xfrm>
            <a:off x="539496" y="21852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本题考查内容理解与分析。结合材料二“在‘特种兵式旅游’中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很多大学生可能会选择坐通宵火车或者红眼航班，以降低旅行成本”可知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D项“所有大学生都会选择通宵火车或红眼航班”表述有误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9f39b9abe?vaa=1&amp;vcp=1&amp;pid=f711f107e&amp;color=0,0,0&amp;vtp=1&amp;vaab=1&amp;bbb=1"/>
          <p:cNvSpPr/>
          <p:nvPr/>
        </p:nvSpPr>
        <p:spPr>
          <a:xfrm>
            <a:off x="539496" y="41057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_1#3d2f8aca0?vaa=1&amp;vcp=1&amp;pid=f711f107e&amp;color=0,0,0&amp;vtp=1&amp;vaab=1&amp;bt=1&amp;bbb=1"/>
          <p:cNvSpPr/>
          <p:nvPr/>
        </p:nvSpPr>
        <p:spPr>
          <a:xfrm>
            <a:off x="539496" y="74142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下列对材料三的分析，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6_1#3d2f8aca0.bracket?vaa=1&amp;vcp=1&amp;pid=f711f107e&amp;color=0,0,0&amp;vpa=3&amp;vtp=1&amp;vaab=1"/>
          <p:cNvSpPr/>
          <p:nvPr/>
        </p:nvSpPr>
        <p:spPr>
          <a:xfrm>
            <a:off x="6772814" y="731520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4_2#3d2f8aca0.choices?vaa=1&amp;vcp=1&amp;pid=f711f107e&amp;color=0,0,0&amp;vtp=1&amp;vaab=1&amp;bbb=1"/>
          <p:cNvSpPr/>
          <p:nvPr/>
        </p:nvSpPr>
        <p:spPr>
          <a:xfrm>
            <a:off x="539496" y="1341056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A.超过三分之二的年轻人在2023年有过出游计划或已经旅游过。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.自然景区和夜市小吃街是年轻人出游偏好最大的两个地点。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.阻碍年轻人出游最主要的因素是没钱以及假期太忙太短了。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.年轻人出游的目的多种多样，包括找回被疫情偷走的青春。</a:t>
            </a:r>
            <a:endParaRPr lang="en-US" altLang="zh-CN" sz="2800" dirty="0"/>
          </a:p>
        </p:txBody>
      </p:sp>
      <p:sp>
        <p:nvSpPr>
          <p:cNvPr id="5" name="QC_6_AS.1_1#3d2f8aca0?vaa=1&amp;vcp=1&amp;pid=f711f107e&amp;color=0,0,0&amp;vtp=1&amp;vaab=1&amp;bbb=1&amp;hb=1"/>
          <p:cNvSpPr/>
          <p:nvPr/>
        </p:nvSpPr>
        <p:spPr>
          <a:xfrm>
            <a:off x="539496" y="3893756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】本题考查内容理解与分析。观察材料三图2“年轻人偏好的出游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地点”可知，自然景区（看山看海）占比67.3%，名胜古迹占比40.3%，据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此可知，自然景区和名胜古迹是年轻人出游偏好最大的两个地点；B项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自然景区和夜市小吃街是年轻人出游偏好最大的两个地点”表述有误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8_1#022f029d7?sp=1&amp;vaa=1&amp;vcp=1&amp;pid=f711f107e&amp;color=0,0,0&amp;vtp=1&amp;vaab=1&amp;bt=1&amp;bbb=1&amp;hb=1"/>
          <p:cNvSpPr/>
          <p:nvPr/>
        </p:nvSpPr>
        <p:spPr>
          <a:xfrm>
            <a:off x="539496" y="12344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【信息的筛选与概括】结合材料二的内容，说说“特种兵式旅游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”在大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学生中流行的原因有哪些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18_2#022f029d7?sp=1&amp;vaa=1&amp;vcp=1&amp;pid=f711f107e&amp;color=0,0,0&amp;vtp=1&amp;vaab=1&amp;bbb=1&amp;hb=1&amp;hltap=1"/>
          <p:cNvSpPr/>
          <p:nvPr/>
        </p:nvSpPr>
        <p:spPr>
          <a:xfrm>
            <a:off x="539496" y="2517457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022f029d7?vaa=1&amp;vcp=1&amp;pid=f711f107e&amp;color=0,0,0&amp;vtp=1&amp;vaab=1&amp;bt=1&amp;bbb=1&amp;hb=1"/>
          <p:cNvSpPr/>
          <p:nvPr/>
        </p:nvSpPr>
        <p:spPr>
          <a:xfrm>
            <a:off x="539496" y="8686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本题考查信息筛选与概括。结合材料二第二段“首先，疫情三年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相对封闭，不少大学生的出行计划都被搁置了。如今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终于放开了，赶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紧出去玩’的心理被放大，很多人对旅游都抱有一种‘补偿心理’，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对旅行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的渴望和急迫感成为‘特种兵式旅游’迅速发酵的推手”可知，“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补偿心理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成为“特种兵式旅游”迅速发酵的推手；结合第三段“其次，‘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特种兵式旅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爆火的一大原因是社交媒体平台的宣传和放大效益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各类极具吸引力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的标题，为这类短视频和帖子带来上亿的播放与浏览量，也引发了各地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大学生的效仿”可知，社交媒体的影响是“特种兵式旅游”在大学生中流行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022f029d7?vaa=1&amp;vcp=1&amp;pid=f711f107e&amp;color=0,0,0&amp;vtp=1&amp;vaab=1&amp;bt=1&amp;bbb=1&amp;hb=1">
            <a:extLst>
              <a:ext uri="{FF2B5EF4-FFF2-40B4-BE49-F238E27FC236}">
                <a16:creationId xmlns:a16="http://schemas.microsoft.com/office/drawing/2014/main" id="{902ED041-28E3-54D2-D830-5DAFAC1A35DC}"/>
              </a:ext>
            </a:extLst>
          </p:cNvPr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原因；结合第四段“最后，回归现实，‘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特种兵式旅游’反映出当代年轻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人对旅游消费‘性价比’的渴望与追求”“‘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想玩但是玩不起’成为很多年轻人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的窘状。在‘特种兵式旅游’中，很多大学生可能会选择坐通宵火车或者红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眼航班，以降低旅行成本”可知，追求性价比也是“特种兵式旅游”在大学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生中流行的原因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4816802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N.1_1#022f029d7?vaa=1&amp;vcp=1&amp;pid=f711f107e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①补偿心理，由于疫情三年的相对封闭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，大学生对旅游抱有强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烈的渴望和急迫感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。②社交媒体的影响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，社交媒体平台上各类具有吸引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力的短视频和帖子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，引发了大学生们的效仿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，进一步推动了这种旅游模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式的流行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。③追求性价比，许多大学生面临旅游预算的压力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，更倾向于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“特种兵式旅游”，通过紧凑的行程和低廉的成本来降低旅行费用。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ba4770b0?vcp=1&amp;pid=4af845e6c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筛选文章的主要信息是非连续性文本阅读的基本能力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，这类试题要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求对所叙述或所说明的内容进行筛选概括。归纳概括内容要点是非连续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性文本阅读的基础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，也是重要考点，它一般有明确指向，涉及观点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、原因、意义等多个方面。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aaf74aa7?vcp=1&amp;pid=4af845e6c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C_6_BD#d8d853b18?sp=1&amp;vcp=1&amp;pid=9aaf74aa7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信息筛选与概括选择题的答题思路</a:t>
            </a:r>
            <a:endParaRPr lang="en-US" altLang="zh-CN" sz="3000" dirty="0"/>
          </a:p>
        </p:txBody>
      </p:sp>
      <p:sp>
        <p:nvSpPr>
          <p:cNvPr id="4" name="P_7_BD#e709796c2?vcp=1&amp;pid=d8d853b18&amp;color=0,0,0&amp;vtp=1&amp;vaab=1&amp;bbb=1&amp;hb=1"/>
          <p:cNvSpPr/>
          <p:nvPr/>
        </p:nvSpPr>
        <p:spPr>
          <a:xfrm>
            <a:off x="539496" y="19421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内容理解与信息筛选多以选择题的形式进行考查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。在解答此类题的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，可以按照以下思路进行：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：通读题干，注意题干要求，明确选择正确项还是错误项。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第二步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：读选项，分析每个选项的特点及内容，明确各选项的侧重点。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e709796c2?vcp=1&amp;pid=d8d853b18&amp;color=0,0,0&amp;vtp=1&amp;vaab=1&amp;bt=1&amp;bbb=1&amp;hb=1"/>
          <p:cNvSpPr/>
          <p:nvPr/>
        </p:nvSpPr>
        <p:spPr>
          <a:xfrm>
            <a:off x="539496" y="5724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第三步：回文定位，在原文中找到与选项相关的段落或内容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。有些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可以在原文中找到相关内容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；有些是对原文内容的转述。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考生需要注意的常见陷阱：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（1）偷换概念。命题者在解释概念或转述文意时，将两个相关概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念的内涵（如属性、作用、发展趋势等）进行了改变，乍一看与原文的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说法一样，仔细推敲就会发现差别。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选项特征：选项中的表述与原文表述相差很小；或增减一两个词语，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甚至只是增减“的”“了”这类虚词；或更换一个意思相近的字词而改变原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文意思。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e709796c2?sp=1&amp;vcp=1&amp;pid=d8d853b18&amp;color=0,0,0&amp;vtp=1&amp;vaab=1&amp;bt=1&amp;bbb=1&amp;hb=1"/>
          <p:cNvSpPr/>
          <p:nvPr/>
        </p:nvSpPr>
        <p:spPr>
          <a:xfrm>
            <a:off x="539496" y="423259"/>
            <a:ext cx="11109960" cy="6011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（2）无中生有。指干扰项的内容在原文中根本找不到根据或原文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并无此意，命题者故意捏造以迷惑考生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选项特征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选项句的意思往往和文章的整体意思相近，但在原文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中找不到准确依据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选项中的某些词句与原文相同，但其在原文的不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同位置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（3）张冠李戴。指把甲的观点、发现、发明等，说成是乙的观点、</a:t>
            </a: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发现、发明等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选项特征：设错点往往出现在选项中的主语、宾语等位置上。当选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项中出现类似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“××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的观点是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这样的句子时，一定要注意判断是否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有张冠李戴的情况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e709796c2?sp=1&amp;vcp=1&amp;pid=d8d853b18&amp;color=0,0,0&amp;vtp=1&amp;vaab=1&amp;bt=1&amp;bbb=1&amp;hb=1"/>
          <p:cNvSpPr/>
          <p:nvPr/>
        </p:nvSpPr>
        <p:spPr>
          <a:xfrm>
            <a:off x="539496" y="10188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（4）以偏概全。命题者设计选项时，故意通过增、删、改、换表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示范围或程度的词语来干扰考生。例如以部分代整体，以个别代一般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以特殊代普遍，把可能说成必然，等等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选项特征：选项中通常会出现一些关键词，比如表数量多少的（一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个、几个等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），表范围大小的（凡是、全部、一些等），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表程度轻重的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较为、十分、稍微等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表频率高低的（通常、有时、偶尔等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估计或推测的（也许、可能、如果等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e709796c2?sp=1&amp;vcp=1&amp;pid=d8d853b18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（5）曲解文意。原文对选项中的信息有所提及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，但仔细对比后会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，选项和原文在内容上有较大差异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。常表现为曲解文中人与事的关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、事与事的关系、关键词句的含义等。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选项特征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：①只抽取原文中的只言片语，故意遗漏重要信息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，断章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。②故意忽略原文表述中的事物的客观性，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故意夸大事物的能力、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功能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、效用等。③故意对原文信息进行反说，造成是非颠倒的错误。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1492</Words>
  <Application>Microsoft Office PowerPoint</Application>
  <PresentationFormat>宽屏</PresentationFormat>
  <Paragraphs>272</Paragraphs>
  <Slides>38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 (正文)</vt:lpstr>
      <vt:lpstr>仿宋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9</cp:revision>
  <dcterms:created xsi:type="dcterms:W3CDTF">2024-11-21T07:21:17Z</dcterms:created>
  <dcterms:modified xsi:type="dcterms:W3CDTF">2025-07-24T02:37:10Z</dcterms:modified>
  <cp:category/>
  <cp:contentStatus/>
</cp:coreProperties>
</file>