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320" r:id="rId11"/>
    <p:sldId id="284" r:id="rId12"/>
    <p:sldId id="285" r:id="rId13"/>
    <p:sldId id="286" r:id="rId14"/>
    <p:sldId id="287" r:id="rId15"/>
    <p:sldId id="308" r:id="rId16"/>
    <p:sldId id="321" r:id="rId17"/>
    <p:sldId id="289" r:id="rId18"/>
    <p:sldId id="309" r:id="rId19"/>
    <p:sldId id="310" r:id="rId20"/>
    <p:sldId id="311" r:id="rId21"/>
    <p:sldId id="288" r:id="rId22"/>
    <p:sldId id="290" r:id="rId23"/>
    <p:sldId id="291" r:id="rId24"/>
    <p:sldId id="292" r:id="rId25"/>
    <p:sldId id="322" r:id="rId26"/>
    <p:sldId id="312" r:id="rId27"/>
    <p:sldId id="323" r:id="rId28"/>
    <p:sldId id="293" r:id="rId29"/>
    <p:sldId id="294" r:id="rId30"/>
    <p:sldId id="295" r:id="rId31"/>
    <p:sldId id="313" r:id="rId32"/>
    <p:sldId id="314" r:id="rId33"/>
    <p:sldId id="297" r:id="rId34"/>
    <p:sldId id="315" r:id="rId35"/>
    <p:sldId id="324" r:id="rId36"/>
    <p:sldId id="316" r:id="rId37"/>
    <p:sldId id="296" r:id="rId3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100" d="100"/>
          <a:sy n="100" d="100"/>
        </p:scale>
        <p:origin x="87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3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877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ED222-ACA8-E3FB-EA08-0EB3FE8DE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9B6101-1A46-D68A-D5B9-660B3BE76E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CB23BE-9B6C-248D-8111-B4764AF6A0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195118-BAAC-EB49-41C4-DE2D5FF649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9682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31A631-E878-3F90-35BF-3201F0CE1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BEEFB18-1021-888D-935F-2BE283B2A1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3F57B2-0A2A-D610-CF18-063F107E3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338F76-F473-D02A-D4FA-EF4980B4A7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1244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cc3a6ff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9B2EF8F-427C-4A17-95D4-3293DE89A96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第23讲 写作题型分析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2f38e380009f4e7a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48ED2BC-6772-30A2-64D9-E12C7253BEF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E65B46B-CB90-4E56-ACB9-018E150AD8F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DEABD-5B27-2F25-841C-F06AF89E6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6fb336df?sp=1&amp;vcp=1&amp;pid=f6cee1be3&amp;color=0,0,0&amp;vtp=1&amp;vaab=1&amp;bt=1&amp;bbb=1&amp;hb=1">
            <a:extLst>
              <a:ext uri="{FF2B5EF4-FFF2-40B4-BE49-F238E27FC236}">
                <a16:creationId xmlns:a16="http://schemas.microsoft.com/office/drawing/2014/main" id="{CD93E15A-E669-8DFD-8337-1B31BC4B8BCC}"/>
              </a:ext>
            </a:extLst>
          </p:cNvPr>
          <p:cNvSpPr/>
          <p:nvPr/>
        </p:nvSpPr>
        <p:spPr>
          <a:xfrm>
            <a:off x="541020" y="2011726"/>
            <a:ext cx="11109960" cy="207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809625"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此外还要注意题目中的副词所隐含的信息与要求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最”“也”“还”“再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“重”“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其实”等副词出现在题目中，都不是可有可无的点缀。如《这也是课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堂》中的“也”就规定了所写的内容不能是通常定义上进行教学活动的课堂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  <p:extLst>
      <p:ext uri="{BB962C8B-B14F-4D97-AF65-F5344CB8AC3E}">
        <p14:creationId xmlns:p14="http://schemas.microsoft.com/office/powerpoint/2010/main" val="1061452316"/>
      </p:ext>
    </p:extLst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6fb336df?sp=1&amp;vcp=1&amp;pid=f6cee1be3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3.展联想，深入挖掘主旨。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充分发挥联想和想象，以题目为载体，向深层次挖掘，使自己的作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文有深度，这也是得高分的重要一环。如2024年山东烟台中考作文题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《连起来》。“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连起来”具有丰富的内涵和多义性。题目引导考生思考“连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起来”所产生的力量、价值和意义。引导语列举水珠、星星、心与心连起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来的例子，暗示考生可以从具体的事物、现象，或者抽象的情感、精神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等方面来阐述“连起来”的意义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6fb336df?vcp=1&amp;pid=f6cee1be3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注意点】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对于一些要求把抽象性的内容写成记叙文的考题，如责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任、追求、宽容、合作、友善等，可以构思成通过一个看到（听到、读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到）的有关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×××负责任（不负责任）、宽容（不宽容）、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友善（不友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善）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的故事，告诉大家生活需要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f02c9042?vcp=1&amp;pid=7f945fbde&amp;color=238,61,73&amp;vtp=1&amp;vaab=1&amp;bt=1&amp;bbb=1"/>
          <p:cNvSpPr/>
          <p:nvPr/>
        </p:nvSpPr>
        <p:spPr>
          <a:xfrm>
            <a:off x="539496" y="5544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400" dirty="0"/>
          </a:p>
        </p:txBody>
      </p:sp>
      <p:sp>
        <p:nvSpPr>
          <p:cNvPr id="3" name="QO_5_BD.4_1#229013f8c?sp=1&amp;vaa=1&amp;vcp=1&amp;pid=9f02c9042&amp;color=0,0,0&amp;vtp=1&amp;vaab=1&amp;bbb=1&amp;hb=1"/>
          <p:cNvSpPr/>
          <p:nvPr/>
        </p:nvSpPr>
        <p:spPr>
          <a:xfrm>
            <a:off x="539496" y="1313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</a:p>
          <a:p>
            <a:pPr indent="714375"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繁华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的象征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是自然生机勃勃的生命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是成长路上的收获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是家庭的和乐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是文化的昌盛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是国家的兴旺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为了这份繁华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写出你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的思考和行动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请以《为了这份繁华》为题，写一篇不少于600字的文章。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：①内容具体，有真情实感；②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文体不限（诗歌、戏剧除外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③文中请回避与你相关的人名、校名、地名。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229013f8c?htil=1&amp;vaa=1&amp;vcp=1&amp;pid=9f02c904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793084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S.1_1#229013f8c?htil=1&amp;vaa=1&amp;vcp=1&amp;pid=9f02c9042&amp;color=0,0,0&amp;vtp=1&amp;vaab=1&amp;bt=1&amp;bbb=1&amp;hb=1&amp;hs=1"/>
          <p:cNvSpPr/>
          <p:nvPr/>
        </p:nvSpPr>
        <p:spPr>
          <a:xfrm>
            <a:off x="3406521" y="517018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首先抓住关键词“繁华”。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繁华，是车水马龙、城市的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热闹、国家的繁荣，是一派欣欣向荣之气象。繁华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dirty="0"/>
          </a:p>
        </p:txBody>
      </p:sp>
      <p:sp>
        <p:nvSpPr>
          <p:cNvPr id="4" name="QO_5_AS.1_1#229013f8c?htil=1&amp;vaa=1&amp;vcp=1&amp;pid=9f02c9042&amp;color=0,0,0&amp;vtp=1&amp;vaab=1&amp;bt=1&amp;bbb=1&amp;hb=1&amp;hs=1">
            <a:extLst>
              <a:ext uri="{FF2B5EF4-FFF2-40B4-BE49-F238E27FC236}">
                <a16:creationId xmlns:a16="http://schemas.microsoft.com/office/drawing/2014/main" id="{5A38E005-D826-3F2B-4A1A-1CD793536906}"/>
              </a:ext>
            </a:extLst>
          </p:cNvPr>
          <p:cNvSpPr/>
          <p:nvPr/>
        </p:nvSpPr>
        <p:spPr>
          <a:xfrm>
            <a:off x="539496" y="1829289"/>
            <a:ext cx="11112011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也可以是生活的富足、家庭的温暖、个人成长。那么在繁华背后呢？繁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华背后，是战士们捍卫和平、保家卫国的雄壮，是大国工匠隐姓埋名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为国争光的格局，是时代楷模逆光而行走四方的慷慨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这是繁华幕后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的大英雄，铮铮铁骨，万千气象，他们是我们抬头仰望的灯塔。繁华背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后，是环卫工人为城市的光鲜亮丽默默奉献，建筑工人为这个城市的楼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宇大厦挥洒汗水，快递小哥在烈日炎炎下分秒必争和时间赛跑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繁华幕后的小人物，默默无闻、辛勤奉献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繁华背后，是父母为了家庭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229013f8c?htil=1&amp;vaa=1&amp;vcp=1&amp;pid=9f02c9042&amp;color=0,0,0&amp;vtp=1&amp;vaab=1&amp;bt=1&amp;bbb=1&amp;hb=1&amp;hs=1">
            <a:extLst>
              <a:ext uri="{FF2B5EF4-FFF2-40B4-BE49-F238E27FC236}">
                <a16:creationId xmlns:a16="http://schemas.microsoft.com/office/drawing/2014/main" id="{95584D87-D1AF-4530-A2F1-8AC6BC156AD8}"/>
              </a:ext>
            </a:extLst>
          </p:cNvPr>
          <p:cNvSpPr/>
          <p:nvPr/>
        </p:nvSpPr>
        <p:spPr>
          <a:xfrm>
            <a:off x="539496" y="1202100"/>
            <a:ext cx="11112011" cy="39509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扛起生活的重担，用双手和脊梁撑起的温暖；是朋友和师长，为了平凡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日子中的光芒，用温情为我们描绘着光亮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这是繁华幕后的平凡人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繁华背后，也可能是个人的成长，是欢笑和泪水，是我们从稚嫩到成熟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的一路繁花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繁华背后，还可能是一棵不起眼的小草，经历风雨，见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过彩虹，仰望大树，向往苍穹。积跬步至千里，积小流成江河，从荒芜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到繁华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5292759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FAE7ED-8162-A8DC-9BA5-A037CEE5B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229013f8c?htil=1&amp;vaa=1&amp;vcp=1&amp;pid=9f02c9042&amp;color=0,0,0&amp;vtp=1&amp;vaab=1&amp;bt=1&amp;bbb=1&amp;hb=1&amp;hs=1">
            <a:extLst>
              <a:ext uri="{FF2B5EF4-FFF2-40B4-BE49-F238E27FC236}">
                <a16:creationId xmlns:a16="http://schemas.microsoft.com/office/drawing/2014/main" id="{9D62EC3E-9138-75E1-0BDD-C4808687B1F3}"/>
              </a:ext>
            </a:extLst>
          </p:cNvPr>
          <p:cNvSpPr/>
          <p:nvPr/>
        </p:nvSpPr>
        <p:spPr>
          <a:xfrm>
            <a:off x="539496" y="1583100"/>
            <a:ext cx="11112011" cy="33603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其次，抓住第二个关键词“为了”。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为了这份繁华，为了心中目标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为了梦想信念，从古至今、仁人志士、家国情怀、平凡人物、亲情友情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个人成长、皆可入题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最后，这篇作文怎样落笔生花，写出新意，写出创意呢？一是大话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题小切口，二是小话题高占位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9165551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229013f8c?vaa=1&amp;vcp=1&amp;pid=9f02c9042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【范文】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为了这份繁华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繁华的城市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熙熙攘攘的人群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商铺的霓虹灯交织成一幅现代都市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的生动画卷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然而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在这喧嚣之中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却隐藏着一处宁静的角落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那间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青竹掩映的小店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繁华的竹林旁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余晖在古朴的墙上烫下一块金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微风中竹影交错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以墙为纸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以光为笔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跳跃着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给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竹纸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二字镀上了一层金色的光影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棕色的木门虚掩着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边沿木漆已斑驳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显出黄白色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我扣了扣半锈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的铁环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跨过门槛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屋檐下有些昏暗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晚霞挤进来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争先恐后地落到那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229013f8c?vaa=1&amp;vcp=1&amp;pid=9f02c9042&amp;color=0,0,0&amp;vtp=1&amp;vaab=1&amp;bt=1&amp;bbb=1&amp;hb=1">
            <a:extLst>
              <a:ext uri="{FF2B5EF4-FFF2-40B4-BE49-F238E27FC236}">
                <a16:creationId xmlns:a16="http://schemas.microsoft.com/office/drawing/2014/main" id="{0D0A866E-AF50-3571-2DE5-7DD651EB6413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一张张晾晒的竹纸上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最终落在角落里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照亮了主人的脸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她的鼻梁上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架着一副黑框眼镜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听到有人进来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便起身轻声问道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要买竹纸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音不疾不徐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我应着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打量四周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她穿着一条被竹浆浸染的围裙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气质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雅致出尘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就像这古朴的小店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在繁华的现代生活中起凡脱俗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走近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只见她轻蘸笔墨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在竹纸上点染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勾勒着雏形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点点画画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笔下就有青竹繁茂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茉莉依偎的美好图景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每一笔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每一划都透露出对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生活的热爱与对自然的敬畏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屋内只余笔纸摩擦的声响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我好奇地看着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我看着那双粗糙却灵活的手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看着那笔下青竹的点点枝叶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看着那将要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绽放的茉莉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她绘制完毕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双手各执一端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向着木窗的方向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仔细端详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2046528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229013f8c?vaa=1&amp;vcp=1&amp;pid=9f02c9042&amp;color=0,0,0&amp;vtp=1&amp;vaab=1&amp;bt=1&amp;bbb=1&amp;hb=1">
            <a:extLst>
              <a:ext uri="{FF2B5EF4-FFF2-40B4-BE49-F238E27FC236}">
                <a16:creationId xmlns:a16="http://schemas.microsoft.com/office/drawing/2014/main" id="{43D31506-C16C-401A-FF71-1D63789560A4}"/>
              </a:ext>
            </a:extLst>
          </p:cNvPr>
          <p:cNvSpPr/>
          <p:nvPr/>
        </p:nvSpPr>
        <p:spPr>
          <a:xfrm>
            <a:off x="539496" y="86106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着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看着她炽热的目光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我问道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这老手艺流传下来一定不容易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是靠卖竹纸也赚不了多少钱吧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她抬起头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看着我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目光如青竹般坚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毅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你看门口那丛青竹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它们的根须在泥土中向下延伸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虽不被人知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但为了枝繁叶茂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为了它生命的繁华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它无怨无悔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文化传承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靠的是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咱们的一颗心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相信肯定会迎来繁花绽放的那一天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为了这份繁华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要继续做下去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她顿了顿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看向远方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缓缓说道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现在呀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爱上这些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老手艺的人越来越多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也有很多像你一样的年轻人来观摩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自然也不用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担心它们会在我们这一辈失传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繁华已在路上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花终会开的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不是吗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66589425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fcc3a6ffd.fixed?vcp=1&amp;pid=1d09082ac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fcc3a6ffd.fixed?vcp=1&amp;pid=1d09082ac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</a:t>
            </a:r>
            <a:endParaRPr lang="en-US" altLang="zh-CN" sz="4800" dirty="0"/>
          </a:p>
        </p:txBody>
      </p:sp>
      <p:sp>
        <p:nvSpPr>
          <p:cNvPr id="4" name="C_2_BD#fcc3a6ffd.fixed?vcp=1&amp;pid=1d09082ac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写作题型分析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229013f8c?vaa=1&amp;vcp=1&amp;pid=9f02c9042&amp;color=0,0,0&amp;vtp=1&amp;vaab=1&amp;bt=1&amp;bbb=1&amp;hb=1">
            <a:extLst>
              <a:ext uri="{FF2B5EF4-FFF2-40B4-BE49-F238E27FC236}">
                <a16:creationId xmlns:a16="http://schemas.microsoft.com/office/drawing/2014/main" id="{8A981E5E-DA43-92B1-1366-5EB112AD7165}"/>
              </a:ext>
            </a:extLst>
          </p:cNvPr>
          <p:cNvSpPr/>
          <p:nvPr/>
        </p:nvSpPr>
        <p:spPr>
          <a:xfrm>
            <a:off x="539496" y="89760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是呀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花总会开的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为了这份繁华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青竹在不断扎根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守护着小店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为了这份繁华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年轻人也在用自己的方式去感受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去传播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为了这份繁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老人坚守创新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让更多人走近非物质文化遗产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为了祖国的这份繁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华盛世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吾辈当脚踏实地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努力拼搏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终会在华夏大地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开遍中华传统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文化的繁花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夕阳铺满了小院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我接过老人包好的竹纸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与她挥手告别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踏碎一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路斜阳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回首看那小店静穆在夕阳中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竹影摇曳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在阳光正好的小院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那个带我领略繁华的身影在记忆中定格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永存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120580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229013f8c?vaa=1&amp;vcp=1&amp;pid=9f02c9042&amp;color=0,0,0&amp;vtp=1&amp;vaab=1&amp;bt=1&amp;bbb=1&amp;hb=1"/>
          <p:cNvSpPr/>
          <p:nvPr/>
        </p:nvSpPr>
        <p:spPr>
          <a:xfrm>
            <a:off x="539496" y="156435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点评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文章构思新颖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开篇用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繁华的城市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宁静的角落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进行对比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出小店主人扎根竹纸小店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让更多人走近非物质文化遗产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以小见大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通过一个人的行为折射一群人的坚守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文章聚焦细节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刻画手艺人的专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注与坚定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文末点题升华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让人印象深刻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45864d59.fixed?vcp=1&amp;pid=fcc3a6ff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写作题型分析</a:t>
            </a:r>
            <a:endParaRPr lang="en-US" altLang="zh-CN" sz="4000" dirty="0"/>
          </a:p>
        </p:txBody>
      </p:sp>
      <p:sp>
        <p:nvSpPr>
          <p:cNvPr id="3" name="C_3_BD#145864d59.fixed?vcp=1&amp;pid=fcc3a6ff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考点2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半命题作文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f39e508a?vcp=1&amp;pid=145864d59&amp;color=238,61,73&amp;vtp=1&amp;vaab=1&amp;bt=1&amp;bbb=1"/>
          <p:cNvSpPr/>
          <p:nvPr/>
        </p:nvSpPr>
        <p:spPr>
          <a:xfrm>
            <a:off x="539496" y="5544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要点梳理</a:t>
            </a:r>
            <a:endParaRPr lang="en-US" altLang="zh-CN" sz="3400" dirty="0"/>
          </a:p>
        </p:txBody>
      </p:sp>
      <p:sp>
        <p:nvSpPr>
          <p:cNvPr id="3" name="P_5_BD#6731b3ed3?vcp=1&amp;pid=ef39e508a&amp;color=0,0,0&amp;vtp=1&amp;vaab=1&amp;bbb=1&amp;hb=1"/>
          <p:cNvSpPr/>
          <p:nvPr/>
        </p:nvSpPr>
        <p:spPr>
          <a:xfrm>
            <a:off x="539496" y="131331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半命题作文指定了题目中的部分词语，具有一定的限制性；让考生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自由填题，有较强的开放性。纵观2024年全国各地市中考半命题作文，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江苏无锡作文题《城与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的故事》、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甘肃省作文题《我的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之旅》、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湖北省作文题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那棵树》等，作文题大多要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求对题目前面的部分进行补充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36ebb35e?vcp=1&amp;pid=ef39e508a&amp;color=0,0,0&amp;vtp=1&amp;vaab=1&amp;bt=1&amp;bbb=1"/>
          <p:cNvSpPr/>
          <p:nvPr/>
        </p:nvSpPr>
        <p:spPr>
          <a:xfrm>
            <a:off x="539496" y="554400"/>
            <a:ext cx="11109960" cy="628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P_6#0ca76abf5?sp=1&amp;vcp=1&amp;pid=436ebb35e&amp;color=0,0,0&amp;vtp=1&amp;vaab=1&amp;bbb=1&amp;hb=1"/>
          <p:cNvSpPr/>
          <p:nvPr/>
        </p:nvSpPr>
        <p:spPr>
          <a:xfrm>
            <a:off x="539496" y="1334627"/>
            <a:ext cx="11109960" cy="40139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1.善补题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写好半命题作文，关键在于补题，补题实际上也是确定文章的主题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考生要充分调动日常积累，考虑自己是长于叙述，精于描写，或是擅长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议论，做到小切口、高立意。如2022年广西贺州卷《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可以补充题目为：梦想的力量、微笑的力量、榜样的力量、团结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的力量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16BC3-38E3-7941-28E1-81EC141F5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_6#0ca76abf5?sp=1&amp;vcp=1&amp;pid=436ebb35e&amp;color=0,0,0&amp;vtp=1&amp;vaab=1&amp;bbb=1&amp;hb=1">
            <a:extLst>
              <a:ext uri="{FF2B5EF4-FFF2-40B4-BE49-F238E27FC236}">
                <a16:creationId xmlns:a16="http://schemas.microsoft.com/office/drawing/2014/main" id="{A02DE4B7-7450-BC1B-0B50-C95E73C7D245}"/>
              </a:ext>
            </a:extLst>
          </p:cNvPr>
          <p:cNvSpPr/>
          <p:nvPr/>
        </p:nvSpPr>
        <p:spPr>
          <a:xfrm>
            <a:off x="539496" y="2115677"/>
            <a:ext cx="11109960" cy="20753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补题“四怕”：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一是怕搭配不当。比如《一个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的微笑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如果填“奔跑”“吼叫”等动词或填“十分”“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最”等副词，就是搭配不当。根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据语法语义，应填“快乐”“及时”等形容词。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46173431"/>
      </p:ext>
    </p:extLst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ca76abf5?sp=1&amp;vcp=1&amp;pid=436ebb35e&amp;color=0,0,0&amp;vtp=1&amp;vaab=1&amp;bbb=1&amp;hb=1">
            <a:extLst>
              <a:ext uri="{FF2B5EF4-FFF2-40B4-BE49-F238E27FC236}">
                <a16:creationId xmlns:a16="http://schemas.microsoft.com/office/drawing/2014/main" id="{6B891E2F-40DC-0249-5F5A-598CCE558B00}"/>
              </a:ext>
            </a:extLst>
          </p:cNvPr>
          <p:cNvSpPr/>
          <p:nvPr/>
        </p:nvSpPr>
        <p:spPr>
          <a:xfrm>
            <a:off x="541020" y="923630"/>
            <a:ext cx="11109960" cy="47818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二是怕过于空泛。如果所填词语范围过大，就等于为自己的写作设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置了障碍。比如题目《拥抱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》，如果补成《拥抱地球》《拥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抱美德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》《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拥抱生命》等，范围过大，容易写得空泛。若将“地球”改成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“绿地”，将“美德”改成“节俭”，将“生命”改成“青春”，写作难度就小多了。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三是怕贪多求全。有些同学什么都想写，于是选择面面俱到的标题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比如题目《风雨中的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补题为《风雨中的花草树木》不如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补题《风雨中的落叶》这类题目容易下笔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66021289"/>
      </p:ext>
    </p:extLst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5A3D77-E083-88AA-A1BF-18E8D234A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ca76abf5?sp=1&amp;vcp=1&amp;pid=436ebb35e&amp;color=0,0,0&amp;vtp=1&amp;vaab=1&amp;bbb=1&amp;hb=1">
            <a:extLst>
              <a:ext uri="{FF2B5EF4-FFF2-40B4-BE49-F238E27FC236}">
                <a16:creationId xmlns:a16="http://schemas.microsoft.com/office/drawing/2014/main" id="{8BE745F4-7AE0-CABF-3FAD-42F0CCC80F05}"/>
              </a:ext>
            </a:extLst>
          </p:cNvPr>
          <p:cNvSpPr/>
          <p:nvPr/>
        </p:nvSpPr>
        <p:spPr>
          <a:xfrm>
            <a:off x="539496" y="1690540"/>
            <a:ext cx="11109960" cy="34769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四是怕过于平庸。大家都能想到的常用词语、都会写的题材，很难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脱颖而出；别人想不到、独出心裁的创意，更能出新出彩。比如《感受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》，与其补为《感受幸福》《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感受亲情》等普通的题目，不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如补为《感受8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1＞8》，写每天运动1小时后学习效率的提升；补为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《感受1+1＞2》，写二人由竞争不和到合力战胜困难，更具新意。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60581542"/>
      </p:ext>
    </p:extLst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ca76abf5?sp=1&amp;vcp=1&amp;pid=436ebb35e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2.巧立意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我们可以在合理的范围内寻找具备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“差异性”的主题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。这种差异性指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的是所补充的部分与题干要有区别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，从而利用二者的反差标新出奇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不但是补题的方法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，也是构思的技巧。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d4a5bcca?vcp=1&amp;pid=145864d59&amp;color=238,61,73&amp;vtp=1&amp;vaab=1&amp;bt=1&amp;bbb=1"/>
          <p:cNvSpPr/>
          <p:nvPr/>
        </p:nvSpPr>
        <p:spPr>
          <a:xfrm>
            <a:off x="539496" y="5544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400" dirty="0"/>
          </a:p>
        </p:txBody>
      </p:sp>
      <p:sp>
        <p:nvSpPr>
          <p:cNvPr id="3" name="QO_5_BD.16_1#d0446ea84?sp=1&amp;vaa=1&amp;vcp=1&amp;pid=cd4a5bcca&amp;color=0,0,0&amp;vtp=1&amp;vaab=1&amp;bbb=1&amp;hb=1"/>
          <p:cNvSpPr/>
          <p:nvPr/>
        </p:nvSpPr>
        <p:spPr>
          <a:xfrm>
            <a:off x="539496" y="131331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回望过去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展望未来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担当责任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砥砺前行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请以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前行路上的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____》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写一篇记叙文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：①请将题目补充完整；②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主题明确，内容具体充实，有真情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；③不得抄录材料中的原句；④不少于600字，不出现真实的人名、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校名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；⑤书写工整规范；⑥不得套作，不得抄袭。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fcc3a6ffd?lid=7f945fbde&amp;cid=7f945fbde&amp;tib=255,255,255&amp;vtp=1&amp;vaab=1&amp;bt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9544" y="2487168"/>
            <a:ext cx="566928" cy="566928"/>
          </a:xfrm>
          <a:prstGeom prst="rect">
            <a:avLst/>
          </a:prstGeom>
        </p:spPr>
      </p:pic>
      <p:sp>
        <p:nvSpPr>
          <p:cNvPr id="3" name="C_1#目录1:fcc3a6ffd?lid=7f945fbde&amp;cid=7f945fbde&amp;vtp=1&amp;vaab=1&amp;bbb=1">
            <a:hlinkClick r:id="rId3" action="ppaction://hlinksldjump"/>
          </p:cNvPr>
          <p:cNvSpPr/>
          <p:nvPr/>
        </p:nvSpPr>
        <p:spPr>
          <a:xfrm>
            <a:off x="3959352" y="2505456"/>
            <a:ext cx="7196328" cy="5394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180000"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E3D4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全命题作文</a:t>
            </a:r>
            <a:endParaRPr lang="en-US" altLang="zh-CN" sz="3200" dirty="0"/>
          </a:p>
        </p:txBody>
      </p:sp>
      <p:pic>
        <p:nvPicPr>
          <p:cNvPr id="4" name="C_1#目录1:fcc3a6ffd?lid=145864d59&amp;cid=145864d59&amp;tib=255,255,255&amp;vtp=1&amp;vaab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9544" y="3602736"/>
            <a:ext cx="566928" cy="566928"/>
          </a:xfrm>
          <a:prstGeom prst="rect">
            <a:avLst/>
          </a:prstGeom>
        </p:spPr>
      </p:pic>
      <p:sp>
        <p:nvSpPr>
          <p:cNvPr id="5" name="C_1#目录1:fcc3a6ffd?lid=145864d59&amp;cid=145864d59&amp;vtp=1&amp;vaab=1&amp;bbb=1">
            <a:hlinkClick r:id="rId5" action="ppaction://hlinksldjump"/>
          </p:cNvPr>
          <p:cNvSpPr/>
          <p:nvPr/>
        </p:nvSpPr>
        <p:spPr>
          <a:xfrm>
            <a:off x="3959352" y="3611880"/>
            <a:ext cx="7196328" cy="5394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180000"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E3D4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半命题作文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d0446ea84?htil=2&amp;vaa=1&amp;vcp=1&amp;pid=cd4a5bcc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832" y="1036093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S.1_1#d0446ea84?htil=2&amp;vaa=1&amp;vcp=1&amp;pid=cd4a5bcca&amp;color=0,0,0&amp;vtp=1&amp;vaab=1&amp;bt=1&amp;bbb=1&amp;hb=1&amp;hs=1"/>
          <p:cNvSpPr/>
          <p:nvPr/>
        </p:nvSpPr>
        <p:spPr>
          <a:xfrm>
            <a:off x="3095112" y="898507"/>
            <a:ext cx="84490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第一，审题立意。结合提示语可知，所写内容应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该是能体现出对过去的回望、对未来的展望以及在砥</a:t>
            </a:r>
            <a:endParaRPr lang="en-US" altLang="zh-CN" sz="2800" dirty="0"/>
          </a:p>
        </p:txBody>
      </p:sp>
      <p:sp>
        <p:nvSpPr>
          <p:cNvPr id="4" name="QO_5_AS.1_1#d0446ea84?htil=2&amp;vaa=1&amp;vcp=1&amp;pid=cd4a5bcca&amp;color=0,0,0&amp;vtp=1&amp;vaab=1&amp;bt=1&amp;bbb=1&amp;hb=1&amp;hs=1">
            <a:extLst>
              <a:ext uri="{FF2B5EF4-FFF2-40B4-BE49-F238E27FC236}">
                <a16:creationId xmlns:a16="http://schemas.microsoft.com/office/drawing/2014/main" id="{3C7F2ADB-D9B8-3605-3FF2-EF0DC722A616}"/>
              </a:ext>
            </a:extLst>
          </p:cNvPr>
          <p:cNvSpPr/>
          <p:nvPr/>
        </p:nvSpPr>
        <p:spPr>
          <a:xfrm>
            <a:off x="539496" y="2124564"/>
            <a:ext cx="11112011" cy="38571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砺前行过程中的责任担当。换言之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，“回望过去”“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展望未来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砥砺前行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可以视为三个写作方向。这是一道半命题作文，所补充的内容应该是写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作的重点，这也给予了学生充分的自主权和发挥空间。补题时可填写具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体的事物，如“灯塔”“风景”“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伙伴”等；也可以填写抽象的概念，如“挑战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“梦想”“勇气”“信念”“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自我超越”等。不管填写哪一个，都要体现出自己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在这个过程中学会担当、勇敢面对成长的主题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d0446ea84?htil=2&amp;vaa=1&amp;vcp=1&amp;pid=cd4a5bcca&amp;color=0,0,0&amp;vtp=1&amp;vaab=1&amp;bt=1&amp;bbb=1&amp;hb=1&amp;hs=1">
            <a:extLst>
              <a:ext uri="{FF2B5EF4-FFF2-40B4-BE49-F238E27FC236}">
                <a16:creationId xmlns:a16="http://schemas.microsoft.com/office/drawing/2014/main" id="{D035C434-FC86-669C-A4B4-D12466D330A1}"/>
              </a:ext>
            </a:extLst>
          </p:cNvPr>
          <p:cNvSpPr/>
          <p:nvPr/>
        </p:nvSpPr>
        <p:spPr>
          <a:xfrm>
            <a:off x="539994" y="360044"/>
            <a:ext cx="11112011" cy="59264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第二，选材构思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indent="714375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（一）多角度思考选材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1.个人成长感悟类：比如，回顾过去的经历，从中汲取经验教训，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如《前行路上的挑战》可以讲述为达成某个目标，凭借“前行路上的挑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战与坚持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最终成功实现目标；或者在参与某项活动中，有了“前行路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上的伙伴”的陪伴，共同面对风雨，从而获得的感悟与启示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2.家庭、学校故事类。如父母、老师、好友、同学所表现出的责任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担当，他们是自己“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前行路上的榜样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”。如“前行路上的坚韧”“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前行路上的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乐观”等，展现某种品质对自己克服困难、持续前行的重要性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8824348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d0446ea84?htil=2&amp;vaa=1&amp;vcp=1&amp;pid=cd4a5bcca&amp;color=0,0,0&amp;vtp=1&amp;vaab=1&amp;bt=1&amp;bbb=1&amp;hb=1&amp;hs=1">
            <a:extLst>
              <a:ext uri="{FF2B5EF4-FFF2-40B4-BE49-F238E27FC236}">
                <a16:creationId xmlns:a16="http://schemas.microsoft.com/office/drawing/2014/main" id="{796F8D94-9F9A-FDB9-85A8-24973E104780}"/>
              </a:ext>
            </a:extLst>
          </p:cNvPr>
          <p:cNvSpPr/>
          <p:nvPr/>
        </p:nvSpPr>
        <p:spPr>
          <a:xfrm>
            <a:off x="539496" y="1210024"/>
            <a:ext cx="11112011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3.社会生活、名人事迹类。选取一些具有正能量的社会人物与事件，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如某些杰出人物在“前行路上的拼搏与奉献”激励自己奋勇前行。写古代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名人的励志故事，如讲述司马迁在“前行路上的坚毅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（二）构思巧妙安排全文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可以采用总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—分—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总的结构，也可以采用线性结构，按照时间顺序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叙述事件，抒发自己的感悟。不管是哪一种构思，行文时，都不能只停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留在表面，而要去深入挖掘其背后的意义和价值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681332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d0446ea84?vaa=1&amp;vcp=1&amp;pid=cd4a5bcca&amp;color=0,0,0&amp;vtp=1&amp;vaab=1&amp;bt=1&amp;bbb=1&amp;hb=1"/>
          <p:cNvSpPr/>
          <p:nvPr/>
        </p:nvSpPr>
        <p:spPr>
          <a:xfrm>
            <a:off x="541020" y="647700"/>
            <a:ext cx="11109960" cy="53625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【范文】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前行路上的灯塔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在人生的长河中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每个人都是自己航船的舵手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而梦想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便是那指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引我们前行的灯塔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它以其独特的光芒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穿透迷雾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照亮我们心中的航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道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让我们在波涛汹涌中也能坚定前行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幼时的我看着一位位美丽的舞者在舞台上翩翩起舞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也憧憬着有一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天自己可以站到舞台中央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向所有人展示自己闪闪发光的模样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自此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梦想的种子被种下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我也踏上了逐梦之旅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d0446ea84?vaa=1&amp;vcp=1&amp;pid=cd4a5bcca&amp;color=0,0,0&amp;vtp=1&amp;vaab=1&amp;bt=1&amp;bbb=1&amp;hb=1">
            <a:extLst>
              <a:ext uri="{FF2B5EF4-FFF2-40B4-BE49-F238E27FC236}">
                <a16:creationId xmlns:a16="http://schemas.microsoft.com/office/drawing/2014/main" id="{D96CA603-4902-F1F2-EF9D-BF868E851EE1}"/>
              </a:ext>
            </a:extLst>
          </p:cNvPr>
          <p:cNvSpPr/>
          <p:nvPr/>
        </p:nvSpPr>
        <p:spPr>
          <a:xfrm>
            <a:off x="539496" y="1917700"/>
            <a:ext cx="11109960" cy="19589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latinLnBrk="1">
              <a:lnSpc>
                <a:spcPts val="5100"/>
              </a:lnSpc>
            </a:pP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回顾逐梦之旅</a:t>
            </a:r>
            <a:r>
              <a:rPr lang="en-US" altLang="zh-CN" sz="280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我的身上留下了太多伤痕</a:t>
            </a:r>
            <a:r>
              <a:rPr lang="en-US" altLang="zh-CN" sz="280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有淤青的膝盖</a:t>
            </a:r>
            <a:r>
              <a:rPr lang="en-US" altLang="zh-CN" sz="280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有手指</a:t>
            </a:r>
            <a:endParaRPr lang="en-US" altLang="zh-CN" sz="280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上的老茧</a:t>
            </a:r>
            <a:r>
              <a:rPr lang="en-US" altLang="zh-CN" sz="280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有腰间的疼痛</a:t>
            </a:r>
            <a:r>
              <a:rPr lang="en-US" altLang="zh-CN" sz="2800" dirty="0"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可以说</a:t>
            </a:r>
            <a:r>
              <a:rPr lang="en-US" altLang="zh-CN" sz="280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每一处伤痛都记录着一段艰难的</a:t>
            </a:r>
            <a:endParaRPr lang="en-US" altLang="zh-CN" sz="280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时光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每一块疤痕都见证着曾经的努力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3064919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574F1-3802-0A08-BCB5-84BADAA82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d0446ea84?vaa=1&amp;vcp=1&amp;pid=cd4a5bcca&amp;color=0,0,0&amp;vtp=1&amp;vaab=1&amp;bt=1&amp;bbb=1&amp;hb=1">
            <a:extLst>
              <a:ext uri="{FF2B5EF4-FFF2-40B4-BE49-F238E27FC236}">
                <a16:creationId xmlns:a16="http://schemas.microsoft.com/office/drawing/2014/main" id="{6A681BAB-CEAB-E4D7-2370-D9997233D84F}"/>
              </a:ext>
            </a:extLst>
          </p:cNvPr>
          <p:cNvSpPr/>
          <p:nvPr/>
        </p:nvSpPr>
        <p:spPr>
          <a:xfrm>
            <a:off x="539496" y="355600"/>
            <a:ext cx="11109960" cy="6045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latinLnBrk="1">
              <a:lnSpc>
                <a:spcPts val="40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练功无疑是痛苦难捱的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每次拉伸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都伴随着刻骨铭心的疼痛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优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美舞姿的背后是无数次失败和无数的伤痕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鲜血与伤痕也记录着成长的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点滴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使得播下的种子悄然萌发出嫩绿的新芽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一次次不间断的练习和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一次次摔倒在地的体验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使得年纪尚小的我落下一身的伤病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每逢初秋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骨缝间传来钻心的疼痛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让我不禁瑟缩着自己的身体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别无他法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只好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加上一层又一层的冬衣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企图利用厚实的包裹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抵御寒风的侵袭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减轻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一些痛苦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每逢仲夏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腿上与腰间的疤痕便开始展露出来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对于天性爱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美的女孩子来说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这是多么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碍眼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啊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可这一块块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青紫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的背后掩藏的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是那些年不为人知的拼搏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遮盖的是那一个个不肯服输的自己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尽管它</a:t>
            </a:r>
            <a:endParaRPr lang="en-US" altLang="zh-CN" sz="280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是难捱的</a:t>
            </a:r>
            <a:r>
              <a:rPr lang="en-US" altLang="zh-CN" sz="280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是碍眼的</a:t>
            </a:r>
            <a:r>
              <a:rPr lang="en-US" altLang="zh-CN" sz="280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是痛苦的</a:t>
            </a:r>
            <a:r>
              <a:rPr lang="en-US" altLang="zh-CN" sz="280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可我并不后悔</a:t>
            </a:r>
            <a:r>
              <a:rPr lang="en-US" altLang="zh-CN" sz="280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在我心中</a:t>
            </a:r>
            <a:r>
              <a:rPr lang="en-US" altLang="zh-CN" sz="280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它们是努</a:t>
            </a:r>
            <a:endParaRPr lang="en-US" altLang="zh-CN" sz="280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力的见证</a:t>
            </a:r>
            <a:r>
              <a:rPr lang="en-US" altLang="zh-CN" sz="280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是独属于强者的徽章</a:t>
            </a:r>
            <a:r>
              <a:rPr lang="en-US" altLang="zh-CN" sz="280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这些记录着我追梦之路的伤痛</a:t>
            </a:r>
            <a:r>
              <a:rPr lang="en-US" altLang="zh-CN" sz="280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是美</a:t>
            </a:r>
            <a:endParaRPr lang="en-US" altLang="zh-CN" sz="280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丽耀眼的</a:t>
            </a:r>
            <a:r>
              <a:rPr lang="en-US" altLang="zh-CN" sz="280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endParaRPr lang="en-US" altLang="zh-CN" sz="2800" b="0" i="0" dirty="0"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6181098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d0446ea84?vaa=1&amp;vcp=1&amp;pid=cd4a5bcca&amp;color=0,0,0&amp;vtp=1&amp;vaab=1&amp;bt=1&amp;bbb=1&amp;hb=1">
            <a:extLst>
              <a:ext uri="{FF2B5EF4-FFF2-40B4-BE49-F238E27FC236}">
                <a16:creationId xmlns:a16="http://schemas.microsoft.com/office/drawing/2014/main" id="{F2B8DD0B-09E2-62D2-E106-A5314631F33E}"/>
              </a:ext>
            </a:extLst>
          </p:cNvPr>
          <p:cNvSpPr/>
          <p:nvPr/>
        </p:nvSpPr>
        <p:spPr>
          <a:xfrm>
            <a:off x="541020" y="786787"/>
            <a:ext cx="11109960" cy="52844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努力不一定会成功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但总有一些努力能开出美丽的蔷薇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终于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我登上了多年来梦寐以求的舞台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向观众展现着优美的舞姿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一举一动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似乎都在述说着多年来深埋在心底的梦想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每一次练功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每一次疼痛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每一次哭泣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每一次绝望都汇聚为一颗闪耀的明星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梦想之花终于绽放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回望过去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那些看似遥不可及的梦想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如今已渐渐变成了现实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望未来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无论我们将要面对怎样的挑战与困难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只要心中有那座灯塔的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指引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我们就能够勇往直前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无所畏惧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因为只要梦想不灭</a:t>
            </a:r>
            <a:r>
              <a:rPr lang="en-US" altLang="zh-CN" sz="2800" b="0" i="0" dirty="0" err="1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前行的脚</a:t>
            </a:r>
            <a:endParaRPr lang="en-US" altLang="zh-CN" sz="2800" b="0" i="0" dirty="0"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步就永远不会停歇</a:t>
            </a:r>
            <a:r>
              <a:rPr lang="en-US" altLang="zh-CN" sz="2800" b="0" i="0" dirty="0"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239727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d0446ea84?vaa=1&amp;vcp=1&amp;pid=cd4a5bcca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点评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文章通过叙述自己在实现舞蹈梦过程中遇到的困难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突出了永不言弃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勇于追求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最终实现梦想这一主题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小作者心中的舞蹈梦也成为她人生旅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途中的一座灯塔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引领她不断前行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成为自己生命中最耀眼的星星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f945fbde.fixed?vcp=1&amp;pid=fcc3a6ff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写作题型分析</a:t>
            </a:r>
            <a:endParaRPr lang="en-US" altLang="zh-CN" sz="4000" dirty="0"/>
          </a:p>
        </p:txBody>
      </p:sp>
      <p:sp>
        <p:nvSpPr>
          <p:cNvPr id="3" name="C_3_BD#7f945fbde.fixed?vcp=1&amp;pid=fcc3a6ff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考点1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全命题作文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9eb5218c?vcp=1&amp;pid=7f945fbde&amp;color=238,61,73&amp;vtp=1&amp;vaab=1&amp;bt=1&amp;bbb=1"/>
          <p:cNvSpPr/>
          <p:nvPr/>
        </p:nvSpPr>
        <p:spPr>
          <a:xfrm>
            <a:off x="539496" y="4020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要点梳理</a:t>
            </a:r>
            <a:endParaRPr lang="en-US" altLang="zh-CN" sz="3400" dirty="0"/>
          </a:p>
        </p:txBody>
      </p:sp>
      <p:sp>
        <p:nvSpPr>
          <p:cNvPr id="3" name="P_5_BD#d94660893?vcp=1&amp;pid=29eb5218c&amp;color=0,0,0&amp;vtp=1&amp;vaab=1&amp;bbb=1&amp;hb=1"/>
          <p:cNvSpPr/>
          <p:nvPr/>
        </p:nvSpPr>
        <p:spPr>
          <a:xfrm>
            <a:off x="539496" y="116091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全命题作文一般是指出题者给出一个既定的题目，要求考生根据给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定的题目进行写作。近年来，全命题作文的命题内容丰富多彩：或贴近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考生生活，关注个体成长；或启迪考生思考人生哲理；或引导考生聚焦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社会热点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丰富多样的命题内容，给考生的作文选材提供了更为广阔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的空间。统观全国各地2024年中考作文的命题形式，基本是以“提示语+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命题”的形式出现，通过导语或提示语，为考生在审题和选材上提供一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定引导，有较大的开放性和自由度。如2024年四川内江中考作文题《我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也有自己的光芒》的提示语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94660893?vcp=1&amp;pid=29eb5218c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杨绛笔下善良的人力车夫老王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在逆境中充满勇气的女作家海伦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为非洲农业作出突出贡献的水稻专家杨华德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每个人都有属于自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己独特的光芒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我们也要发现自己的光芒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因为这光芒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我们便无惧征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途的黑夜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因为这光芒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我们更热爱人间的烟火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因为这光芒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坚定心中的远方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94660893?vcp=1&amp;pid=29eb5218c&amp;color=0,0,0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题目关键词“光芒”含有比喻义，可以理解为美好的精神品质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。结合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，善良是老王身上的光芒；“逆境中充满勇气”是海伦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·凯勒身上的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；“为非洲农业作出突出贡献”是杨华德身上的光芒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；我们身上的光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芒有哪些呢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？材料中给出了这样几点：一是“勇敢”，可以从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“无惧征途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的黑夜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”看出；二是“热爱”，从“更热爱人间的烟火”看出；三是“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坚定”，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“坚定心中的远方”可以看出，当然也可以扩展为其他内容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。这道作文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题目旨在弘扬社会的正能量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，让学生看到自身优点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，并对自己的未来有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所思考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6cee1be3?vcp=1&amp;pid=29eb5218c&amp;color=0,0,0&amp;vtp=1&amp;vaab=1&amp;bt=1&amp;bbb=1"/>
          <p:cNvSpPr/>
          <p:nvPr/>
        </p:nvSpPr>
        <p:spPr>
          <a:xfrm>
            <a:off x="425196" y="411525"/>
            <a:ext cx="11109960" cy="543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P_6#e6fb336df?sp=1&amp;vcp=1&amp;pid=f6cee1be3&amp;color=0,0,0&amp;vtp=1&amp;vaab=1&amp;bbb=1&amp;hb=1"/>
          <p:cNvSpPr/>
          <p:nvPr/>
        </p:nvSpPr>
        <p:spPr>
          <a:xfrm>
            <a:off x="425196" y="1008170"/>
            <a:ext cx="11385804" cy="5335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1.抓题眼，把握表意重心。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全命题作文的文题中一般都有关键词，这些词就是所谓的“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”。把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握住题眼，也就抓住了作文的重点。尤其要注意题目中的修饰词语、限制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词语和补充词语，这些词语对写作范围起着约束作用，是文章特殊要求的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标志。如2024年江苏常州中考作文题《那么旧，那样新》，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要求写一篇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600~700字的作文。这个题目中“旧”与“新”看似矛盾，却蕴含着对比和变化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的元素，它要求学生探讨“旧”与“新”之间的关系，并表达出对这两者之间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转换、并存的感悟。题目不仅考查学生的写作能力，还考查他们对社会变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迁、文化传承与个人成长的观察和思考。其寓意可能包含：时间的流逝与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事物的更迭、传统与现代的冲突与融合、个人成长过程等等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6fb336df?sp=1&amp;vcp=1&amp;pid=f6cee1be3&amp;color=0,0,0&amp;vtp=1&amp;vaab=1&amp;bt=1&amp;bbb=1&amp;hb=1"/>
          <p:cNvSpPr/>
          <p:nvPr/>
        </p:nvSpPr>
        <p:spPr>
          <a:xfrm>
            <a:off x="541020" y="421050"/>
            <a:ext cx="11109960" cy="584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2.明限制，确定选材范围。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限制的内容大致有时间、地点、对象等。此外，考生还需要思考未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作限制的内容，因为只有想到没有限制的内容，才能找到广阔的选材天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地，扩大选材的范围。如2024年四川遂宁中考作文题《最美的问候》，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背后是一个富有诗意和深度的主题，引导考生探索问候在人际关系中的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价值和力量。首先，考生需要理解“问候”的含义，它不仅仅是简单的打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招呼，更蕴含了情感交流和情感传递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最美”这一修饰词设定了写作的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目标，即要寻找、描绘和赞美那个最打动人心且最能体现人与人之间情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感的问候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1684</Words>
  <Application>Microsoft Office PowerPoint</Application>
  <PresentationFormat>宽屏</PresentationFormat>
  <Paragraphs>257</Paragraphs>
  <Slides>37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3" baseType="lpstr">
      <vt:lpstr>Arial (正文)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10</cp:revision>
  <dcterms:created xsi:type="dcterms:W3CDTF">2024-11-21T07:19:02Z</dcterms:created>
  <dcterms:modified xsi:type="dcterms:W3CDTF">2025-07-24T03:54:20Z</dcterms:modified>
  <cp:category/>
  <cp:contentStatus/>
</cp:coreProperties>
</file>