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310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11" r:id="rId52"/>
    <p:sldId id="306" r:id="rId53"/>
    <p:sldId id="312" r:id="rId54"/>
    <p:sldId id="307" r:id="rId55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60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80275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slide" Target="../slides/slide43.xml"/><Relationship Id="rId3" Type="http://schemas.openxmlformats.org/officeDocument/2006/relationships/slide" Target="../slides/slide3.xml"/><Relationship Id="rId7" Type="http://schemas.openxmlformats.org/officeDocument/2006/relationships/slide" Target="../slides/slide36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8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slide" Target="../slides/slide43.xml"/><Relationship Id="rId3" Type="http://schemas.openxmlformats.org/officeDocument/2006/relationships/slide" Target="../slides/slide3.xml"/><Relationship Id="rId7" Type="http://schemas.openxmlformats.org/officeDocument/2006/relationships/slide" Target="../slides/slide36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8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slide" Target="../slides/slide43.xml"/><Relationship Id="rId3" Type="http://schemas.openxmlformats.org/officeDocument/2006/relationships/slide" Target="../slides/slide3.xml"/><Relationship Id="rId7" Type="http://schemas.openxmlformats.org/officeDocument/2006/relationships/slide" Target="../slides/slide36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8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slide" Target="../slides/slide43.xml"/><Relationship Id="rId3" Type="http://schemas.openxmlformats.org/officeDocument/2006/relationships/slide" Target="../slides/slide3.xml"/><Relationship Id="rId7" Type="http://schemas.openxmlformats.org/officeDocument/2006/relationships/slide" Target="../slides/slide36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8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b45ec0ba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83847DB0-9E16-4748-93CF-5F942060C75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第5讲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Units 4~6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b45ec0ba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FD1DC431-4479-4EF3-8025-4BBD9305D79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2895c68e8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a30e91e77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831632309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71d0c55d2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c1edbf096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2895c68e8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a30e91e77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831632309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71d0c55d2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写作精练</a:t>
            </a:r>
            <a:endParaRPr lang="en-US" sz="1800" dirty="0"/>
          </a:p>
        </p:txBody>
      </p:sp>
      <p:sp>
        <p:nvSpPr>
          <p:cNvPr id="13" name="MasterShapeName?linknodeid=c1edbf096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第5讲</a:t>
            </a:r>
            <a:endParaRPr lang="en-US" sz="2400" dirty="0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Units 4~6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b45ec0ba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A474988F-C51D-4806-B0BF-13300D2DD6A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2895c68e8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a30e91e77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831632309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71d0c55d2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c1edbf096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2895c68e8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a30e91e77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831632309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71d0c55d2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写作精练</a:t>
            </a:r>
            <a:endParaRPr lang="en-US" sz="1800" dirty="0"/>
          </a:p>
        </p:txBody>
      </p:sp>
      <p:sp>
        <p:nvSpPr>
          <p:cNvPr id="13" name="MasterShapeName?linknodeid=c1edbf096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第5讲</a:t>
            </a:r>
            <a:endParaRPr lang="en-US" sz="2400" dirty="0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Units 4~6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73331eb1f6855087e7377c8#tid=673b115cf38e380009f4dc3d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9637B870-D7F9-0F51-DB89-D6225B58F570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C038FB30-61F2-4F7E-B06F-58B040FFA1B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18AE46BC-13E5-4BA4-9926-F84654F60E4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2895c68e8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a30e91e77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831632309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71d0c55d2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c1edbf096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2895c68e8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a30e91e77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831632309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71d0c55d2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写作精练</a:t>
            </a:r>
            <a:endParaRPr lang="en-US" sz="1800" dirty="0"/>
          </a:p>
        </p:txBody>
      </p:sp>
      <p:sp>
        <p:nvSpPr>
          <p:cNvPr id="13" name="MasterShapeName?linknodeid=c1edbf096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EACE1CDA-96B7-47D5-818C-0128199B493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2895c68e8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a30e91e77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831632309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71d0c55d2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c1edbf096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2895c68e8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a30e91e77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831632309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71d0c55d2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写作精练</a:t>
            </a:r>
            <a:endParaRPr lang="en-US" sz="1800" dirty="0"/>
          </a:p>
        </p:txBody>
      </p:sp>
      <p:sp>
        <p:nvSpPr>
          <p:cNvPr id="13" name="MasterShapeName?linknodeid=c1edbf096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48_1#e7440fb40?vaa=1&amp;vcp=1&amp;pid=aee13ecd0&amp;color=0,0,0&amp;vtp=1&amp;vaab=1&amp;bt=1&amp;bbb=1"/>
          <p:cNvSpPr/>
          <p:nvPr/>
        </p:nvSpPr>
        <p:spPr>
          <a:xfrm>
            <a:off x="539496" y="9306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端午节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在课堂上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按时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听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外出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清洗餐具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做早餐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整理床铺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</a:t>
            </a:r>
            <a:endParaRPr lang="en-US" altLang="zh-CN" sz="2800" dirty="0"/>
          </a:p>
        </p:txBody>
      </p:sp>
      <p:sp>
        <p:nvSpPr>
          <p:cNvPr id="3" name="QB_6_AN.1_1#e7440fb40.blank?vaa=1&amp;vcp=1&amp;pid=aee13ecd0&amp;color=0,0,0&amp;vpa=26&amp;vtp=1&amp;vaab=1&amp;bbb=1"/>
          <p:cNvSpPr/>
          <p:nvPr/>
        </p:nvSpPr>
        <p:spPr>
          <a:xfrm>
            <a:off x="2023014" y="887444"/>
            <a:ext cx="408622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Dragon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Festival</a:t>
            </a:r>
            <a:endParaRPr lang="en-US" altLang="zh-CN" sz="2800" dirty="0"/>
          </a:p>
        </p:txBody>
      </p:sp>
      <p:sp>
        <p:nvSpPr>
          <p:cNvPr id="5" name="QB_6_AN.2_1#e7440fb40.blank?vaa=1&amp;vcp=1&amp;pid=aee13ecd0&amp;color=0,0,0&amp;vpa=27&amp;vtp=1&amp;vaab=1&amp;bbb=1"/>
          <p:cNvSpPr/>
          <p:nvPr/>
        </p:nvSpPr>
        <p:spPr>
          <a:xfrm>
            <a:off x="2378614" y="1547844"/>
            <a:ext cx="1401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</a:t>
            </a:r>
            <a:endParaRPr lang="en-US" altLang="zh-CN" sz="2800" dirty="0"/>
          </a:p>
        </p:txBody>
      </p:sp>
      <p:sp>
        <p:nvSpPr>
          <p:cNvPr id="7" name="QB_6_AN.3_1#e7440fb40.blank?vaa=1&amp;vcp=1&amp;pid=aee13ecd0&amp;color=0,0,0&amp;vpa=28&amp;vtp=1&amp;vaab=1&amp;bbb=1"/>
          <p:cNvSpPr/>
          <p:nvPr/>
        </p:nvSpPr>
        <p:spPr>
          <a:xfrm>
            <a:off x="1845214" y="2195544"/>
            <a:ext cx="142240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endParaRPr lang="en-US" altLang="zh-CN" sz="2800" dirty="0"/>
          </a:p>
        </p:txBody>
      </p:sp>
      <p:sp>
        <p:nvSpPr>
          <p:cNvPr id="9" name="QB_6_AN.4_1#e7440fb40.blank?vaa=1&amp;vcp=1&amp;pid=aee13ecd0&amp;color=0,0,0&amp;vpa=29&amp;vtp=1&amp;vaab=1&amp;bbb=1"/>
          <p:cNvSpPr/>
          <p:nvPr/>
        </p:nvSpPr>
        <p:spPr>
          <a:xfrm>
            <a:off x="2054194" y="2843244"/>
            <a:ext cx="148113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listen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11" name="QB_6_AN.5_1#e7440fb40.blank?vaa=1&amp;vcp=1&amp;pid=aee13ecd0&amp;color=0,0,0&amp;vpa=30&amp;vtp=1&amp;vaab=1&amp;bbb=1"/>
          <p:cNvSpPr/>
          <p:nvPr/>
        </p:nvSpPr>
        <p:spPr>
          <a:xfrm>
            <a:off x="1832514" y="3478244"/>
            <a:ext cx="12461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endParaRPr lang="en-US" altLang="zh-CN" sz="2800" dirty="0"/>
          </a:p>
        </p:txBody>
      </p:sp>
      <p:sp>
        <p:nvSpPr>
          <p:cNvPr id="13" name="QB_6_AN.6_1#e7440fb40.blank?vaa=1&amp;vcp=1&amp;pid=aee13ecd0&amp;color=0,0,0&amp;vpa=31&amp;vtp=1&amp;vaab=1&amp;bbb=1"/>
          <p:cNvSpPr/>
          <p:nvPr/>
        </p:nvSpPr>
        <p:spPr>
          <a:xfrm>
            <a:off x="2556414" y="4138644"/>
            <a:ext cx="2290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dishes</a:t>
            </a:r>
            <a:endParaRPr lang="en-US" altLang="zh-CN" sz="2800" dirty="0"/>
          </a:p>
        </p:txBody>
      </p:sp>
      <p:sp>
        <p:nvSpPr>
          <p:cNvPr id="15" name="QB_6_AN.7_1#e7440fb40.blank?vaa=1&amp;vcp=1&amp;pid=aee13ecd0&amp;color=0,0,0&amp;vpa=32&amp;vtp=1&amp;vaab=1&amp;bbb=1"/>
          <p:cNvSpPr/>
          <p:nvPr/>
        </p:nvSpPr>
        <p:spPr>
          <a:xfrm>
            <a:off x="2188114" y="4786344"/>
            <a:ext cx="25066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breakfast</a:t>
            </a:r>
            <a:endParaRPr lang="en-US" altLang="zh-CN" sz="2800" dirty="0"/>
          </a:p>
        </p:txBody>
      </p:sp>
      <p:sp>
        <p:nvSpPr>
          <p:cNvPr id="17" name="QB_6_AN.63_1#e7440fb40.blank?vaa=1&amp;vcp=1&amp;pid=aee13ecd0&amp;color=0,0,0&amp;vpa=33&amp;vtp=1&amp;vaab=1&amp;bbb=1"/>
          <p:cNvSpPr/>
          <p:nvPr/>
        </p:nvSpPr>
        <p:spPr>
          <a:xfrm>
            <a:off x="2556414" y="5413089"/>
            <a:ext cx="264579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  <p:bldP spid="15" grpId="0" build="p" animBg="1"/>
      <p:bldP spid="17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64_1#b1d4816f9?vaa=1&amp;vcp=1&amp;pid=aee13ecd0&amp;color=0,0,0&amp;vtp=1&amp;vaab=1&amp;bt=1&amp;bbb=1"/>
          <p:cNvSpPr/>
          <p:nvPr/>
        </p:nvSpPr>
        <p:spPr>
          <a:xfrm>
            <a:off x="539496" y="12443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制订规则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好运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有点；有几分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整天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迷路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处于危险之中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砍倒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</a:t>
            </a:r>
            <a:endParaRPr lang="en-US" altLang="zh-CN" sz="2800" dirty="0"/>
          </a:p>
        </p:txBody>
      </p:sp>
      <p:sp>
        <p:nvSpPr>
          <p:cNvPr id="3" name="QB_6_AN.1_1#b1d4816f9.blank?vaa=1&amp;vcp=1&amp;pid=aee13ecd0&amp;color=0,0,0&amp;vpa=34&amp;vtp=1&amp;vaab=1&amp;bbb=1"/>
          <p:cNvSpPr/>
          <p:nvPr/>
        </p:nvSpPr>
        <p:spPr>
          <a:xfrm>
            <a:off x="2581814" y="1213834"/>
            <a:ext cx="189547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rules</a:t>
            </a:r>
            <a:endParaRPr lang="en-US" altLang="zh-CN" sz="2800" dirty="0"/>
          </a:p>
        </p:txBody>
      </p:sp>
      <p:sp>
        <p:nvSpPr>
          <p:cNvPr id="5" name="QB_6_AN.2_1#b1d4816f9.blank?vaa=1&amp;vcp=1&amp;pid=aee13ecd0&amp;color=0,0,0&amp;vpa=35&amp;vtp=1&amp;vaab=1&amp;bbb=1"/>
          <p:cNvSpPr/>
          <p:nvPr/>
        </p:nvSpPr>
        <p:spPr>
          <a:xfrm>
            <a:off x="1845214" y="1848834"/>
            <a:ext cx="17589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luck</a:t>
            </a:r>
            <a:endParaRPr lang="en-US" altLang="zh-CN" sz="2800" dirty="0"/>
          </a:p>
        </p:txBody>
      </p:sp>
      <p:sp>
        <p:nvSpPr>
          <p:cNvPr id="7" name="QB_6_AN.3_1#b1d4816f9.blank?vaa=1&amp;vcp=1&amp;pid=aee13ecd0&amp;color=0,0,0&amp;vpa=36&amp;vtp=1&amp;vaab=1&amp;bbb=1"/>
          <p:cNvSpPr/>
          <p:nvPr/>
        </p:nvSpPr>
        <p:spPr>
          <a:xfrm>
            <a:off x="3293015" y="2509234"/>
            <a:ext cx="13652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9" name="QB_6_AN.4_1#b1d4816f9.blank?vaa=1&amp;vcp=1&amp;pid=aee13ecd0&amp;color=0,0,0&amp;vpa=37&amp;vtp=1&amp;vaab=1&amp;bbb=1"/>
          <p:cNvSpPr/>
          <p:nvPr/>
        </p:nvSpPr>
        <p:spPr>
          <a:xfrm>
            <a:off x="1896014" y="3144234"/>
            <a:ext cx="130333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</a:t>
            </a:r>
            <a:endParaRPr lang="en-US" altLang="zh-CN" sz="2800" dirty="0"/>
          </a:p>
        </p:txBody>
      </p:sp>
      <p:sp>
        <p:nvSpPr>
          <p:cNvPr id="11" name="QB_6_AN.5_1#b1d4816f9.blank?vaa=1&amp;vcp=1&amp;pid=aee13ecd0&amp;color=0,0,0&amp;vpa=38&amp;vtp=1&amp;vaab=1&amp;bbb=1"/>
          <p:cNvSpPr/>
          <p:nvPr/>
        </p:nvSpPr>
        <p:spPr>
          <a:xfrm>
            <a:off x="1857914" y="3791934"/>
            <a:ext cx="13827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lost</a:t>
            </a:r>
            <a:endParaRPr lang="en-US" altLang="zh-CN" sz="2800" dirty="0"/>
          </a:p>
        </p:txBody>
      </p:sp>
      <p:sp>
        <p:nvSpPr>
          <p:cNvPr id="13" name="QB_6_AN.6_1#b1d4816f9.blank?vaa=1&amp;vcp=1&amp;pid=aee13ecd0&amp;color=0,0,0&amp;vpa=39&amp;vtp=1&amp;vaab=1&amp;bbb=1"/>
          <p:cNvSpPr/>
          <p:nvPr/>
        </p:nvSpPr>
        <p:spPr>
          <a:xfrm>
            <a:off x="3305715" y="4439634"/>
            <a:ext cx="167957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danger</a:t>
            </a:r>
            <a:endParaRPr lang="en-US" altLang="zh-CN" sz="2800" dirty="0"/>
          </a:p>
        </p:txBody>
      </p:sp>
      <p:sp>
        <p:nvSpPr>
          <p:cNvPr id="15" name="QB_6_AN.77_1#b1d4816f9.blank?vaa=1&amp;vcp=1&amp;pid=aee13ecd0&amp;color=0,0,0&amp;vpa=40&amp;vtp=1&amp;vaab=1&amp;bbb=1"/>
          <p:cNvSpPr/>
          <p:nvPr/>
        </p:nvSpPr>
        <p:spPr>
          <a:xfrm>
            <a:off x="1896014" y="5079079"/>
            <a:ext cx="166052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down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  <p:bldP spid="15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59e541e4e?vcp=1&amp;pid=a30e91e77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重点句型</a:t>
            </a:r>
            <a:endParaRPr lang="en-US" altLang="zh-CN" sz="3200" dirty="0"/>
          </a:p>
        </p:txBody>
      </p:sp>
      <p:sp>
        <p:nvSpPr>
          <p:cNvPr id="3" name="P_6#c2918636e?vcp=1&amp;pid=59e541e4e&amp;color=0,0,0&amp;vtp=1&amp;vaab=1&amp;bbb=1"/>
          <p:cNvSpPr/>
          <p:nvPr/>
        </p:nvSpPr>
        <p:spPr>
          <a:xfrm>
            <a:off x="539496" y="1263495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Unit</a:t>
            </a:r>
            <a:r>
              <a:rPr lang="en-US" altLang="zh-CN" sz="2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arrive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late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（P19）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上课不要迟到。你一定要守时。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always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wear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uniform.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（P20）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我们总是不得不穿校服。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c2918636e?sp=1&amp;vcp=1&amp;pid=59e541e4e&amp;color=0,0,0&amp;mp=1&amp;vtp=1&amp;vaab=1&amp;bt=1&amp;bbb=1"/>
          <p:cNvSpPr/>
          <p:nvPr/>
        </p:nvSpPr>
        <p:spPr>
          <a:xfrm>
            <a:off x="539496" y="15199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classroom?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can’t,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dining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hall.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（P21）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我们可以在教室里吃东西吗？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不可以，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但是我们可以在餐厅吃。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（P21）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我们必须按时上课。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c2918636e?vcp=1&amp;pid=59e541e4e&amp;color=0,0,0&amp;vtp=1&amp;vaab=1&amp;bt=1&amp;bbb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Unit</a:t>
            </a:r>
            <a:r>
              <a:rPr lang="en-US" altLang="zh-CN" sz="2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—Why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pandas?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—Because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they’re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interesting.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（P27）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——你为什么喜欢熊猫?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——因为它们有点儿有趣。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—Where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lions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from?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—They’re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South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Africa.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（P27）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——狮子来自哪里？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——它们来自南非。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c2918636e?sp=1&amp;vcp=1&amp;pid=59e541e4e&amp;color=0,0,0&amp;vtp=1&amp;vaab=1&amp;bt=1&amp;bbb=1"/>
          <p:cNvSpPr/>
          <p:nvPr/>
        </p:nvSpPr>
        <p:spPr>
          <a:xfrm>
            <a:off x="539496" y="281911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elephant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Thailand’s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symbols.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（P29）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大象是泰国的象征之一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c2918636e?vcp=1&amp;pid=59e541e4e&amp;color=0,0,0&amp;vtp=1&amp;vaab=1&amp;bt=1&amp;bbb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Unit</a:t>
            </a:r>
            <a:r>
              <a:rPr lang="en-US" altLang="zh-CN" sz="2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—What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doing?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—I’m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watching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TV.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（P31）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——你在做什么？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——我在看电视。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—Hello?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Jenny.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—Hi,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Jenny.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Laura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here.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（P32）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——喂？我是詹妮。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——嗨，詹妮。我是劳拉。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c2918636e?sp=1&amp;vcp=1&amp;pid=59e541e4e&amp;color=0,0,0&amp;vtp=1&amp;vaab=1&amp;bt=1&amp;bbb=1"/>
          <p:cNvSpPr/>
          <p:nvPr/>
        </p:nvSpPr>
        <p:spPr>
          <a:xfrm>
            <a:off x="539496" y="21663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newspaper?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is./No,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isn’t.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basketball.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（P33）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他在看报纸吗？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是的，他在看报。/不，他不在看报。他在打篮球。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831632309.fixed?vcp=1&amp;pid=b45ec0ba1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第5讲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Units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4~6</a:t>
            </a:r>
            <a:endParaRPr lang="en-US" altLang="zh-CN" sz="4000" dirty="0"/>
          </a:p>
        </p:txBody>
      </p:sp>
      <p:sp>
        <p:nvSpPr>
          <p:cNvPr id="3" name="C_4_BD#831632309.fixed?vcp=1&amp;pid=b45ec0ba1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考点聚焦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8538cfa4?vcp=1&amp;pid=831632309&amp;color=236,117,163&amp;vtp=1&amp;vaab=1&amp;bt=1&amp;bbb=1"/>
          <p:cNvSpPr/>
          <p:nvPr/>
        </p:nvSpPr>
        <p:spPr>
          <a:xfrm>
            <a:off x="539496" y="437011"/>
            <a:ext cx="11109960" cy="6042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考点1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祈使句。</a:t>
            </a:r>
            <a:endParaRPr lang="en-US" altLang="zh-CN" sz="3200" dirty="0"/>
          </a:p>
        </p:txBody>
      </p:sp>
      <p:sp>
        <p:nvSpPr>
          <p:cNvPr id="3" name="P_6_BD#00343be37?vcp=1&amp;pid=98538cfa4&amp;color=0,0,0&amp;vtp=1&amp;vaab=1&amp;bbb=1&amp;hb=1"/>
          <p:cNvSpPr/>
          <p:nvPr/>
        </p:nvSpPr>
        <p:spPr>
          <a:xfrm>
            <a:off x="539496" y="1105138"/>
            <a:ext cx="11109960" cy="5290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祈使句用来表达命令、要求、请求等语气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。祈使句的谓语动词没有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时态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数的变化。</a:t>
            </a:r>
          </a:p>
          <a:p>
            <a:pPr>
              <a:lnSpc>
                <a:spcPts val="47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祈使句的肯定结构。</a:t>
            </a: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（1）Be+形容词/名词.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quiet,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please.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请安静。</a:t>
            </a: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（2）实义动词原形+其他成分.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Open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books.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打开你们的书。</a:t>
            </a: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（3）Let+宾语+动词原形+其他成分.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Let’s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zoo.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我们去动物园吧。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e285c36ae.fixed?vcp=1&amp;pid=2866004c6&amp;color=236,117,163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6300"/>
              </a:lnSpc>
            </a:pP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dirty="0"/>
          </a:p>
        </p:txBody>
      </p:sp>
      <p:sp>
        <p:nvSpPr>
          <p:cNvPr id="3" name="C_2#e285c36ae.fixed?vcp=1&amp;pid=2866004c6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2_BD#e285c36ae.fixed?vcp=1&amp;pid=2866004c6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七年级下册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00343be37?sp=1&amp;vcp=1&amp;pid=98538cfa4&amp;color=0,0,0&amp;vtp=1&amp;vaab=1&amp;bt=1&amp;bbb=1"/>
          <p:cNvSpPr/>
          <p:nvPr/>
        </p:nvSpPr>
        <p:spPr>
          <a:xfrm>
            <a:off x="539496" y="18526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祈使句的否定结构。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（1）Don’t+动词原形.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library.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不要在图书馆里吃东西。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（2）Let’s+not+动词原形.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Let’s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anything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让我们守口如瓶。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15ecf8a23?vcp=1&amp;pid=98538cfa4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B_7_BD.78_1#b8aa5d2fd?vaa=1&amp;vcp=1&amp;pid=15ecf8a23&amp;color=0,0,0&amp;vtp=1&amp;vaab=1&amp;bbb=1"/>
          <p:cNvSpPr/>
          <p:nvPr/>
        </p:nvSpPr>
        <p:spPr>
          <a:xfrm>
            <a:off x="539496" y="121124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Let’s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（go）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walk,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we?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smells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terrible.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Tom,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（put）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away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once.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 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（not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be）so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nervous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（别紧张）.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easy.</a:t>
            </a:r>
            <a:endParaRPr lang="en-US" altLang="zh-CN" sz="2800" dirty="0"/>
          </a:p>
        </p:txBody>
      </p:sp>
      <p:sp>
        <p:nvSpPr>
          <p:cNvPr id="4" name="QB_7_AN.1_1#b8aa5d2fd.blank?vaa=1&amp;vcp=1&amp;pid=15ecf8a23&amp;color=0,0,0&amp;vpa=41&amp;vtp=1&amp;vaab=1&amp;bbb=1"/>
          <p:cNvSpPr/>
          <p:nvPr/>
        </p:nvSpPr>
        <p:spPr>
          <a:xfrm>
            <a:off x="1704944" y="1168064"/>
            <a:ext cx="6143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endParaRPr lang="en-US" altLang="zh-CN" sz="2800" dirty="0"/>
          </a:p>
        </p:txBody>
      </p:sp>
      <p:sp>
        <p:nvSpPr>
          <p:cNvPr id="6" name="QB_7_AN.2_1#b8aa5d2fd.blank?vaa=1&amp;vcp=1&amp;pid=15ecf8a23&amp;color=0,0,0&amp;vpa=42&amp;vtp=1&amp;vaab=1&amp;bbb=1"/>
          <p:cNvSpPr/>
          <p:nvPr/>
        </p:nvSpPr>
        <p:spPr>
          <a:xfrm>
            <a:off x="4450873" y="1815764"/>
            <a:ext cx="7127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put</a:t>
            </a:r>
            <a:endParaRPr lang="en-US" altLang="zh-CN" sz="2800" dirty="0"/>
          </a:p>
        </p:txBody>
      </p:sp>
      <p:sp>
        <p:nvSpPr>
          <p:cNvPr id="8" name="QB_7_AN.83_1#b8aa5d2fd.blank?vaa=1&amp;vcp=1&amp;pid=15ecf8a23&amp;color=0,0,0&amp;vpa=43&amp;vtp=1&amp;vaab=1&amp;bbb=1"/>
          <p:cNvSpPr/>
          <p:nvPr/>
        </p:nvSpPr>
        <p:spPr>
          <a:xfrm>
            <a:off x="765715" y="3102909"/>
            <a:ext cx="1082612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endParaRPr lang="en-US" altLang="zh-CN" sz="2800" dirty="0"/>
          </a:p>
        </p:txBody>
      </p:sp>
      <p:sp>
        <p:nvSpPr>
          <p:cNvPr id="9" name="QB_7_AN.84_1#b8aa5d2fd.blank?vaa=1&amp;vcp=1&amp;pid=15ecf8a23&amp;color=0,0,0&amp;vpa=44&amp;vtp=1&amp;vaab=1&amp;bbb=1"/>
          <p:cNvSpPr/>
          <p:nvPr/>
        </p:nvSpPr>
        <p:spPr>
          <a:xfrm>
            <a:off x="2073814" y="3102909"/>
            <a:ext cx="5937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9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cfb86b80?vcp=1&amp;pid=831632309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考点2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形容词。</a:t>
            </a:r>
            <a:endParaRPr lang="en-US" altLang="zh-CN" sz="3200" dirty="0"/>
          </a:p>
        </p:txBody>
      </p:sp>
      <p:sp>
        <p:nvSpPr>
          <p:cNvPr id="3" name="P_6_BD#9fc857bcd?vcp=1&amp;pid=8cfb86b80&amp;color=0,0,0&amp;vtp=1&amp;vaab=1&amp;bbb=1&amp;hb=1"/>
          <p:cNvSpPr/>
          <p:nvPr/>
        </p:nvSpPr>
        <p:spPr>
          <a:xfrm>
            <a:off x="539496" y="1263495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形容词用于修饰名词，用以说明事物或人的性质、特征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，通常在句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中作定语和表语。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形容词的用法。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（1）作定语，修饰名词。例如：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Meimei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clever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girl.梅梅是个聪明的女孩。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（2）作表语，表示主语的状态或特征。例如：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Gina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day.吉娜每天都很开心。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9fc857bcd?sp=1&amp;vcp=1&amp;pid=8cfb86b80&amp;color=0,0,0&amp;vtp=1&amp;vaab=1&amp;bt=1&amp;bbb=1"/>
          <p:cNvSpPr/>
          <p:nvPr/>
        </p:nvSpPr>
        <p:spPr>
          <a:xfrm>
            <a:off x="539496" y="18526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形容词的位置。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（1）一般放在被修饰的名词前，置于系动词之后。例如: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tree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front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building.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我们教学楼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前面有一棵大树。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busy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我现在很忙。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9fc857bcd?sp=1&amp;vcp=1&amp;pid=8cfb86b80&amp;color=0,0,0&amp;vtp=1&amp;vaab=1&amp;bt=1&amp;bbb=1&amp;hb=1"/>
          <p:cNvSpPr/>
          <p:nvPr/>
        </p:nvSpPr>
        <p:spPr>
          <a:xfrm>
            <a:off x="539496" y="830580"/>
            <a:ext cx="11109960" cy="5181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（2）多个形容词作定语时，记住“限观形龄颜国材”的排序。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：限定词,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包括冠词、指示代词、形容词性物主代词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、名词所有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、数词等。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：表示观点的描述性形容词，如fine，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beautiful，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interesting等。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：表示大小、长短、高低及形状的形容词，如small，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tall，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high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round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：表示年龄、新旧的形容词，如young，old，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new等。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：表示颜色的形容词，如red，black，white等。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9fc857bcd?sp=1&amp;vcp=1&amp;pid=8cfb86b80&amp;color=0,0,0&amp;vtp=1&amp;vaab=1&amp;bt=1&amp;bbb=1&amp;hb=1">
            <a:extLst>
              <a:ext uri="{FF2B5EF4-FFF2-40B4-BE49-F238E27FC236}">
                <a16:creationId xmlns:a16="http://schemas.microsoft.com/office/drawing/2014/main" id="{F0F1ADC3-7A6D-A720-95C7-23A8CA271723}"/>
              </a:ext>
            </a:extLst>
          </p:cNvPr>
          <p:cNvSpPr/>
          <p:nvPr/>
        </p:nvSpPr>
        <p:spPr>
          <a:xfrm>
            <a:off x="539496" y="153006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：表示国籍、地区、出处的形容词（或名词），如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American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：表示中心名词的构成材料的形容词，如wooden，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stone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plastic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small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brown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wooden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desk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bedroom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在我的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卧室里有一张又小又旧的棕色木桌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584085463"/>
      </p:ext>
    </p:extLst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17ce019d?vcp=1&amp;pid=8cfb86b80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B_7_BD.85_1#9350b6ea9?vaa=1&amp;vcp=1&amp;pid=617ce019d&amp;color=0,0,0&amp;vtp=1&amp;vaab=1&amp;bbb=1"/>
          <p:cNvSpPr/>
          <p:nvPr/>
        </p:nvSpPr>
        <p:spPr>
          <a:xfrm>
            <a:off x="539496" y="121124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hallways.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danger）.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（health）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food，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fruit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vegetables.</a:t>
            </a:r>
            <a:endParaRPr lang="en-US" altLang="zh-CN" sz="2800" dirty="0"/>
          </a:p>
        </p:txBody>
      </p:sp>
      <p:sp>
        <p:nvSpPr>
          <p:cNvPr id="4" name="QB_7_AN.1_1#9350b6ea9.blank?vaa=1&amp;vcp=1&amp;pid=617ce019d&amp;color=0,0,0&amp;vpa=45&amp;vtp=1&amp;vaab=1&amp;bbb=1"/>
          <p:cNvSpPr/>
          <p:nvPr/>
        </p:nvSpPr>
        <p:spPr>
          <a:xfrm>
            <a:off x="5684743" y="1168064"/>
            <a:ext cx="17192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dangerous</a:t>
            </a:r>
            <a:endParaRPr lang="en-US" altLang="zh-CN" sz="2800" dirty="0"/>
          </a:p>
        </p:txBody>
      </p:sp>
      <p:sp>
        <p:nvSpPr>
          <p:cNvPr id="6" name="QB_7_AN.88_1#9350b6ea9.blank?vaa=1&amp;vcp=1&amp;pid=617ce019d&amp;color=0,0,0&amp;vpa=46&amp;vtp=1&amp;vaab=1&amp;bbb=1"/>
          <p:cNvSpPr/>
          <p:nvPr/>
        </p:nvSpPr>
        <p:spPr>
          <a:xfrm>
            <a:off x="5391118" y="1815764"/>
            <a:ext cx="13033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healthy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9e966b8b?vcp=1&amp;pid=831632309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考点3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why引导的特殊疑问句。</a:t>
            </a:r>
            <a:endParaRPr lang="en-US" altLang="zh-CN" sz="3200" dirty="0"/>
          </a:p>
        </p:txBody>
      </p:sp>
      <p:sp>
        <p:nvSpPr>
          <p:cNvPr id="3" name="P_6_BD#0f0e36a3c?vcp=1&amp;pid=d9e966b8b&amp;color=0,0,0&amp;vtp=1&amp;vaab=1&amp;bbb=1&amp;hb=1"/>
          <p:cNvSpPr/>
          <p:nvPr/>
        </p:nvSpPr>
        <p:spPr>
          <a:xfrm>
            <a:off x="539496" y="126349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why引导的特殊疑问句，表示询问某件事情的原因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，相当于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for”，需要用because引导的原因状语从句来回答。例如：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pandas?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你为什么喜欢熊猫？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cute.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因为它们很可爱。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8dce2d073?vcp=1&amp;pid=d9e966b8b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C_7_BD.89_1#7ab80a226?sp=1&amp;vaa=1&amp;vcp=1&amp;pid=8dce2d073&amp;color=0,0,0&amp;vtp=1&amp;vaab=1&amp;bbb=1"/>
          <p:cNvSpPr/>
          <p:nvPr/>
        </p:nvSpPr>
        <p:spPr>
          <a:xfrm>
            <a:off x="539496" y="121124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—Why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street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crowded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waiting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races.(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1_1#7ab80a226.bracket?vaa=1&amp;vcp=1&amp;pid=8dce2d073&amp;color=0,0,0&amp;vpa=47&amp;vtp=1&amp;vaab=1"/>
          <p:cNvSpPr/>
          <p:nvPr/>
        </p:nvSpPr>
        <p:spPr>
          <a:xfrm>
            <a:off x="9112789" y="184560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7_BD.89_2#7ab80a226.choices?vaa=1&amp;vcp=1&amp;pid=8dce2d073&amp;color=0,0,0&amp;vtp=1&amp;vaab=1&amp;bbb=1"/>
          <p:cNvSpPr/>
          <p:nvPr/>
        </p:nvSpPr>
        <p:spPr>
          <a:xfrm>
            <a:off x="539496" y="248822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.So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B.Because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.And</a:t>
            </a:r>
            <a:endParaRPr lang="en-US" altLang="zh-CN" sz="2800" dirty="0"/>
          </a:p>
        </p:txBody>
      </p:sp>
      <p:sp>
        <p:nvSpPr>
          <p:cNvPr id="6" name="QC_7_BD.91_1#0592345a3?sp=1&amp;vaa=1&amp;vcp=1&amp;pid=8dce2d073&amp;color=0,0,0&amp;vtp=1&amp;vaab=1&amp;bbb=1"/>
          <p:cNvSpPr/>
          <p:nvPr/>
        </p:nvSpPr>
        <p:spPr>
          <a:xfrm>
            <a:off x="539496" y="311770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—Tony,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hurry?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meeting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soon.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late.(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7_AN.92_1#0592345a3.bracket?vaa=1&amp;vcp=1&amp;pid=8dce2d073&amp;color=0,0,0&amp;vpa=48&amp;vtp=1&amp;vaab=1"/>
          <p:cNvSpPr/>
          <p:nvPr/>
        </p:nvSpPr>
        <p:spPr>
          <a:xfrm>
            <a:off x="9334977" y="375206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8" name="QC_7_BD.91_2#0592345a3.choices?vaa=1&amp;vcp=1&amp;pid=8dce2d073&amp;color=0,0,0&amp;vtp=1&amp;vaab=1&amp;bbb=1"/>
          <p:cNvSpPr/>
          <p:nvPr/>
        </p:nvSpPr>
        <p:spPr>
          <a:xfrm>
            <a:off x="539496" y="438687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.where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B.how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.why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b243f40cd?vcp=1&amp;pid=831632309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考点4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现在进行时。</a:t>
            </a:r>
            <a:endParaRPr lang="en-US" altLang="zh-CN" sz="3200" dirty="0"/>
          </a:p>
        </p:txBody>
      </p:sp>
      <p:sp>
        <p:nvSpPr>
          <p:cNvPr id="3" name="P_6_BD#4275056c4?vcp=1&amp;pid=b243f40cd&amp;color=0,0,0&amp;vtp=1&amp;vaab=1&amp;bbb=1&amp;hb=1"/>
          <p:cNvSpPr/>
          <p:nvPr/>
        </p:nvSpPr>
        <p:spPr>
          <a:xfrm>
            <a:off x="539496" y="126349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现在进行时表示现在或当前一段时间正在进行的动作，常与now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these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days等时间状语连用。其构成形式为“主语+am/is/are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+动词的现在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.”。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2895c68e8.fixed?vcp=1&amp;pid=b45ec0ba1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第5讲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Units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4~6</a:t>
            </a:r>
            <a:endParaRPr lang="en-US" altLang="zh-CN" sz="4000" dirty="0"/>
          </a:p>
        </p:txBody>
      </p:sp>
      <p:sp>
        <p:nvSpPr>
          <p:cNvPr id="3" name="C_4_BD#2895c68e8.fixed?vcp=1&amp;pid=b45ec0ba1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4275056c4?sp=1&amp;vcp=1&amp;pid=b243f40cd&amp;color=0,0,0&amp;vtp=1&amp;vaab=1&amp;bt=1&amp;bbb=1"/>
          <p:cNvSpPr/>
          <p:nvPr/>
        </p:nvSpPr>
        <p:spPr>
          <a:xfrm>
            <a:off x="539496" y="112760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动词的现在分词的变化规则。</a:t>
            </a:r>
            <a:endParaRPr lang="en-US" altLang="zh-CN" sz="2800" dirty="0"/>
          </a:p>
        </p:txBody>
      </p:sp>
      <p:graphicFrame>
        <p:nvGraphicFramePr>
          <p:cNvPr id="30" name="P_6_BD#4275056c4?colgroup=17,12&amp;vcp=1&amp;pid=b243f40cd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80799"/>
              </p:ext>
            </p:extLst>
          </p:nvPr>
        </p:nvGraphicFramePr>
        <p:xfrm>
          <a:off x="539496" y="1809210"/>
          <a:ext cx="11091672" cy="3907855"/>
        </p:xfrm>
        <a:graphic>
          <a:graphicData uri="http://schemas.openxmlformats.org/drawingml/2006/table">
            <a:tbl>
              <a:tblPr/>
              <a:tblGrid>
                <a:gridCol w="6327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640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一般在动词词尾加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-ing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go—going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cook—cooking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以不发音的字母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结尾的动词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先去掉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再加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-ing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give—giving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move—moving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以重读闭音节结尾的动词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如结尾只有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一个辅音字母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应先双写这一辅音字母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再加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-ing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sit—sitting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put—putting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4275056c4?sp=1&amp;vcp=1&amp;pid=b243f40cd&amp;color=0,0,0&amp;vtp=1&amp;vaab=1&amp;bt=1&amp;bbb=1"/>
          <p:cNvSpPr/>
          <p:nvPr/>
        </p:nvSpPr>
        <p:spPr>
          <a:xfrm>
            <a:off x="539496" y="12062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现在进行时的句式构成。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（1）肯定句：主语+am/is/are+动词的现在分词.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Jim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room.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吉姆正在房间里读书。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（2）否定句：主语+am/is/are+not+动词的现在分词.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father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watching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我爸爸现在没在看电视。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（3）一般疑问句：Am/Is/Are+主语+动词的现在分词?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games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park?他们正在公园里做游戏吗？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019530bb2?vcp=1&amp;pid=b243f40cd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C_7_BD.93_1#00b682edf?vaa=1&amp;vcp=1&amp;pid=019530bb2&amp;color=0,0,0&amp;vtp=1&amp;vaab=1&amp;bbb=1"/>
          <p:cNvSpPr/>
          <p:nvPr/>
        </p:nvSpPr>
        <p:spPr>
          <a:xfrm>
            <a:off x="539496" y="121124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—May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speak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headmaster?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meeting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message?(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1_1#00b682edf.bracket?vaa=1&amp;vcp=1&amp;pid=019530bb2&amp;color=0,0,0&amp;vpa=49&amp;vtp=1&amp;vaab=1"/>
          <p:cNvSpPr/>
          <p:nvPr/>
        </p:nvSpPr>
        <p:spPr>
          <a:xfrm>
            <a:off x="9384950" y="1845609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7_BD.93_2#00b682edf.choices?vaa=1&amp;vcp=1&amp;pid=019530bb2&amp;color=0,0,0&amp;vtp=1&amp;vaab=1&amp;bbb=1"/>
          <p:cNvSpPr/>
          <p:nvPr/>
        </p:nvSpPr>
        <p:spPr>
          <a:xfrm>
            <a:off x="539496" y="248822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B.had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.has</a:t>
            </a:r>
            <a:endParaRPr lang="en-US" altLang="zh-CN" sz="2800" dirty="0"/>
          </a:p>
        </p:txBody>
      </p:sp>
      <p:sp>
        <p:nvSpPr>
          <p:cNvPr id="6" name="QC_7_BD.95_1#f8ae1d6c9?sp=1&amp;vaa=1&amp;vcp=1&amp;pid=019530bb2&amp;color=0,0,0&amp;vtp=1&amp;vaab=1&amp;bbb=1"/>
          <p:cNvSpPr/>
          <p:nvPr/>
        </p:nvSpPr>
        <p:spPr>
          <a:xfrm>
            <a:off x="539496" y="311770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—Mum,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shoes.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Hurry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7_AN.96_1#f8ae1d6c9.bracket?vaa=1&amp;vcp=1&amp;pid=019530bb2&amp;color=0,0,0&amp;vpa=50&amp;vtp=1&amp;vaab=1"/>
          <p:cNvSpPr/>
          <p:nvPr/>
        </p:nvSpPr>
        <p:spPr>
          <a:xfrm>
            <a:off x="7154703" y="375206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8" name="QC_7_BD.95_2#f8ae1d6c9.choices?vaa=1&amp;vcp=1&amp;pid=019530bb2&amp;color=0,0,0&amp;vtp=1&amp;vaab=1&amp;bbb=1"/>
          <p:cNvSpPr/>
          <p:nvPr/>
        </p:nvSpPr>
        <p:spPr>
          <a:xfrm>
            <a:off x="539496" y="438687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.waits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B.waited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waiting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50300896?vcp=1&amp;pid=831632309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考点5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watch,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see,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read和look的用法区别。</a:t>
            </a:r>
            <a:endParaRPr lang="en-US" altLang="zh-CN" sz="3200" dirty="0"/>
          </a:p>
        </p:txBody>
      </p:sp>
      <p:graphicFrame>
        <p:nvGraphicFramePr>
          <p:cNvPr id="33" name="P_6_BD#4524eabcb?colgroup=3,3,7,14&amp;vcp=1&amp;pid=150300896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1436461"/>
              </p:ext>
            </p:extLst>
          </p:nvPr>
        </p:nvGraphicFramePr>
        <p:xfrm>
          <a:off x="539496" y="1324401"/>
          <a:ext cx="11073384" cy="4446208"/>
        </p:xfrm>
        <a:graphic>
          <a:graphicData uri="http://schemas.openxmlformats.org/drawingml/2006/table">
            <a:tbl>
              <a:tblPr/>
              <a:tblGrid>
                <a:gridCol w="12984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618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992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138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单词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词义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区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watch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观看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指观看表演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比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节目等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Would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watching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football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match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tomorrow?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你明天愿意和我一起去看足球比赛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吗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see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看见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指看的结果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看到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了某些事情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/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事物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saw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him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playing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basketball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playground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我看见他在操场上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打篮球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" name="P_6_BD#4524eabcb?colgroup=3,3,7,14&amp;vcp=1&amp;pid=150300896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0286627"/>
              </p:ext>
            </p:extLst>
          </p:nvPr>
        </p:nvGraphicFramePr>
        <p:xfrm>
          <a:off x="539496" y="1835562"/>
          <a:ext cx="11073384" cy="3891472"/>
        </p:xfrm>
        <a:graphic>
          <a:graphicData uri="http://schemas.openxmlformats.org/drawingml/2006/table">
            <a:tbl>
              <a:tblPr/>
              <a:tblGrid>
                <a:gridCol w="12984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618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992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138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单词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词义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区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read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看书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指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读书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reading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very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much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我非常喜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欢阅读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Listen!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students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are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reading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English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loudly.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听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孩子们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正在大声朗读英语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look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指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这一动作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Look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blackboard,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please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请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看黑板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6_BD#4524eabcb?colgroup=3,3,7,14&amp;vcp=1&amp;pid=150300896&amp;color=0,0,0&amp;vtp=1&amp;vaab=1&amp;bt=1&amp;bbb=1">
            <a:extLst>
              <a:ext uri="{FF2B5EF4-FFF2-40B4-BE49-F238E27FC236}">
                <a16:creationId xmlns:a16="http://schemas.microsoft.com/office/drawing/2014/main" id="{7825518C-B317-8131-DFD5-7E16A8986E7C}"/>
              </a:ext>
            </a:extLst>
          </p:cNvPr>
          <p:cNvSpPr txBox="1"/>
          <p:nvPr/>
        </p:nvSpPr>
        <p:spPr>
          <a:xfrm>
            <a:off x="10894735" y="112715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f65397713?vcp=1&amp;pid=150300896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考点精练</a:t>
            </a:r>
            <a:endParaRPr lang="en-US" altLang="zh-CN" sz="3000" dirty="0"/>
          </a:p>
        </p:txBody>
      </p:sp>
      <p:graphicFrame>
        <p:nvGraphicFramePr>
          <p:cNvPr id="35" name="QM_7_BD.97_1#e927b027d?colgroup=30&amp;vaa=1&amp;vcp=1&amp;pid=f65397713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9722256"/>
              </p:ext>
            </p:extLst>
          </p:nvPr>
        </p:nvGraphicFramePr>
        <p:xfrm>
          <a:off x="539496" y="1272966"/>
          <a:ext cx="11100816" cy="566484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see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watch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look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read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QB_8_BD.98_1#65401e9ac?vaa=1&amp;vcp=1&amp;pid=e927b027d&amp;color=0,0,0&amp;vtp=1&amp;vaab=1&amp;bbb=1"/>
          <p:cNvSpPr/>
          <p:nvPr/>
        </p:nvSpPr>
        <p:spPr>
          <a:xfrm>
            <a:off x="539496" y="1971466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picture.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beautiful.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brother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newspapers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room.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football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games.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room?</a:t>
            </a:r>
            <a:endParaRPr lang="en-US" altLang="zh-CN" sz="2800" dirty="0"/>
          </a:p>
        </p:txBody>
      </p:sp>
      <p:sp>
        <p:nvSpPr>
          <p:cNvPr id="5" name="QB_8_AN.1_1#65401e9ac.blank?vaa=1&amp;vcp=1&amp;pid=e927b027d&amp;color=0,0,0&amp;vpa=51&amp;vtp=1&amp;vaab=1&amp;bbb=1"/>
          <p:cNvSpPr/>
          <p:nvPr/>
        </p:nvSpPr>
        <p:spPr>
          <a:xfrm>
            <a:off x="803815" y="1940986"/>
            <a:ext cx="10096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</a:t>
            </a:r>
            <a:endParaRPr lang="en-US" altLang="zh-CN" sz="2800" dirty="0"/>
          </a:p>
        </p:txBody>
      </p:sp>
      <p:sp>
        <p:nvSpPr>
          <p:cNvPr id="7" name="QB_8_AN.2_1#65401e9ac.blank?vaa=1&amp;vcp=1&amp;pid=e927b027d&amp;color=0,0,0&amp;vpa=52&amp;vtp=1&amp;vaab=1&amp;bbb=1"/>
          <p:cNvSpPr/>
          <p:nvPr/>
        </p:nvSpPr>
        <p:spPr>
          <a:xfrm>
            <a:off x="3107277" y="2575986"/>
            <a:ext cx="13239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reading</a:t>
            </a:r>
            <a:endParaRPr lang="en-US" altLang="zh-CN" sz="2800" dirty="0"/>
          </a:p>
        </p:txBody>
      </p:sp>
      <p:sp>
        <p:nvSpPr>
          <p:cNvPr id="9" name="QB_8_AN.3_1#65401e9ac.blank?vaa=1&amp;vcp=1&amp;pid=e927b027d&amp;color=0,0,0&amp;vpa=53&amp;vtp=1&amp;vaab=1&amp;bbb=1"/>
          <p:cNvSpPr/>
          <p:nvPr/>
        </p:nvSpPr>
        <p:spPr>
          <a:xfrm>
            <a:off x="1797589" y="3223686"/>
            <a:ext cx="15605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watching</a:t>
            </a:r>
            <a:endParaRPr lang="en-US" altLang="zh-CN" sz="2800" dirty="0"/>
          </a:p>
        </p:txBody>
      </p:sp>
      <p:sp>
        <p:nvSpPr>
          <p:cNvPr id="11" name="QB_8_AN.105_1#65401e9ac.blank?vaa=1&amp;vcp=1&amp;pid=e927b027d&amp;color=0,0,0&amp;vpa=54&amp;vtp=1&amp;vaab=1&amp;bbb=1"/>
          <p:cNvSpPr/>
          <p:nvPr/>
        </p:nvSpPr>
        <p:spPr>
          <a:xfrm>
            <a:off x="3105690" y="3863131"/>
            <a:ext cx="7112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9" grpId="0" build="p" animBg="1"/>
      <p:bldP spid="11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71d0c55d2.fixed?vcp=1&amp;pid=b45ec0ba1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第5讲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Units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4~6</a:t>
            </a:r>
            <a:endParaRPr lang="en-US" altLang="zh-CN" sz="4000" dirty="0"/>
          </a:p>
        </p:txBody>
      </p:sp>
      <p:sp>
        <p:nvSpPr>
          <p:cNvPr id="3" name="C_4_BD#71d0c55d2.fixed?vcp=1&amp;pid=b45ec0ba1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写作精练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ebf8b061?sp=1&amp;vcp=1&amp;pid=71d0c55d2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主题：规则礼仪</a:t>
            </a:r>
            <a:endParaRPr lang="en-US" altLang="zh-CN" sz="3000" dirty="0"/>
          </a:p>
        </p:txBody>
      </p:sp>
      <p:sp>
        <p:nvSpPr>
          <p:cNvPr id="3" name="C_6_BD#e92739df4?vcp=1&amp;pid=0ebf8b061&amp;color=236,117,163&amp;vtp=1&amp;vaab=1&amp;bbb=1"/>
          <p:cNvSpPr/>
          <p:nvPr/>
        </p:nvSpPr>
        <p:spPr>
          <a:xfrm>
            <a:off x="539496" y="1211244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写作精练</a:t>
            </a:r>
            <a:endParaRPr lang="en-US" altLang="zh-CN" sz="3000" dirty="0"/>
          </a:p>
        </p:txBody>
      </p:sp>
      <p:sp>
        <p:nvSpPr>
          <p:cNvPr id="4" name="QB_7_BD.106_1#db6264c20?vaa=1&amp;vcp=1&amp;pid=e92739df4&amp;color=0,0,0&amp;vtp=1&amp;vaab=1&amp;bbb=1&amp;hb=1"/>
          <p:cNvSpPr/>
          <p:nvPr/>
        </p:nvSpPr>
        <p:spPr>
          <a:xfrm>
            <a:off x="539496" y="1865294"/>
            <a:ext cx="11109960" cy="254037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SimSu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itchFamily="34" charset="-120"/>
              </a:rPr>
              <a:t>假如你是李华，你准备参加学校组织的英语夏令营（summer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itchFamily="34" charset="-120"/>
              </a:rPr>
              <a:t>camp）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itchFamily="34" charset="-120"/>
              </a:rPr>
              <a:t>。你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itchFamily="34" charset="-120"/>
              </a:rPr>
              <a:t>和你的英国朋友Tom在网上聊天时，他向你询问了有关这次夏令营的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itchFamily="34" charset="-120"/>
              </a:rPr>
              <a:t>情况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itchFamily="34" charset="-120"/>
              </a:rPr>
              <a:t>请你根据以下内容提示，写一篇英语短文，向他简单介绍一下营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itchFamily="34" charset="-120"/>
              </a:rPr>
              <a:t>中的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itchFamily="34" charset="-120"/>
              </a:rPr>
              <a:t>一些规章制度，并谈谈你对此的看法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06_2#db6264c20?vaa=1&amp;vcp=1&amp;pid=e92739df4&amp;color=0,0,0&amp;mp=1&amp;vtp=1&amp;vaab=1&amp;bt=1&amp;bbb=1"/>
          <p:cNvSpPr/>
          <p:nvPr/>
        </p:nvSpPr>
        <p:spPr>
          <a:xfrm>
            <a:off x="539496" y="896112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内容提示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1.必须早上6:30起床，晚上9:00睡觉；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2.必须每天整理房间；</a:t>
            </a:r>
          </a:p>
          <a:p>
            <a:pPr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3.必须说英语；</a:t>
            </a:r>
            <a:endParaRPr lang="en-US" altLang="zh-CN" sz="2800" dirty="0"/>
          </a:p>
        </p:txBody>
      </p:sp>
      <p:sp>
        <p:nvSpPr>
          <p:cNvPr id="6" name="QB_7_BD.106_6#db6264c20?sp=1&amp;vaa=1&amp;vcp=1&amp;pid=e92739df4&amp;color=0,0,0&amp;mp=1&amp;vtp=1&amp;vaab=1&amp;bbb=1"/>
          <p:cNvSpPr/>
          <p:nvPr/>
        </p:nvSpPr>
        <p:spPr>
          <a:xfrm>
            <a:off x="539496" y="345941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4.没有得到允许（without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permission），不能随便外出。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写作要求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dirty="0"/>
          </a:p>
        </p:txBody>
      </p:sp>
      <p:sp>
        <p:nvSpPr>
          <p:cNvPr id="7" name="QB_7_BD.106_7#db6264c20?sp=1&amp;vaa=1&amp;vcp=1&amp;pid=e92739df4&amp;color=0,0,0&amp;mp=1&amp;vtp=1&amp;vaab=1&amp;bbb=1"/>
          <p:cNvSpPr/>
          <p:nvPr/>
        </p:nvSpPr>
        <p:spPr>
          <a:xfrm>
            <a:off x="539496" y="473640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1.80词左右。开头已给出，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不计入总词数；</a:t>
            </a:r>
          </a:p>
          <a:p>
            <a:pPr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2.短文需包括以上提示内容，也可以适当发挥。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06_9#db6264c20?vaa=1&amp;vcp=1&amp;pid=e92739df4&amp;color=0,0,0&amp;mp=1&amp;vtp=1&amp;vaab=1&amp;bt=1&amp;bbb=1&amp;hb=1"/>
          <p:cNvSpPr/>
          <p:nvPr/>
        </p:nvSpPr>
        <p:spPr>
          <a:xfrm>
            <a:off x="644528" y="650332"/>
            <a:ext cx="11267386" cy="442271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one-week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summer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camp,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16th.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camp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________________________________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US" altLang="zh-CN" sz="2800" dirty="0"/>
          </a:p>
        </p:txBody>
      </p:sp>
      <p:sp>
        <p:nvSpPr>
          <p:cNvPr id="3" name="QB_7_AN.1_1#db6264c20?vaa=1&amp;vcp=1&amp;pid=e92739df4&amp;color=0,0,0&amp;vtp=1&amp;vaab=1&amp;bt=1&amp;bbb=1&amp;hb=1">
            <a:extLst>
              <a:ext uri="{FF2B5EF4-FFF2-40B4-BE49-F238E27FC236}">
                <a16:creationId xmlns:a16="http://schemas.microsoft.com/office/drawing/2014/main" id="{5F5D259F-0F9F-E35C-7DD8-B4D854C4AFDD}"/>
              </a:ext>
            </a:extLst>
          </p:cNvPr>
          <p:cNvSpPr/>
          <p:nvPr/>
        </p:nvSpPr>
        <p:spPr>
          <a:xfrm>
            <a:off x="723241" y="2477769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6:30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9:00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pm.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Second,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rooms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clean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tidy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Third,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improve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spoken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everyone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speak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summer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camp.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cannot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without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permission.</a:t>
            </a:r>
            <a:endParaRPr lang="en-US" altLang="zh-CN" sz="2800" dirty="0">
              <a:solidFill>
                <a:srgbClr val="FF0000"/>
              </a:solidFill>
              <a:latin typeface="SimSu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  Some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rules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strict,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necessary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follow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rules.</a:t>
            </a:r>
            <a:endParaRPr lang="en-US" altLang="zh-CN" sz="2800" dirty="0"/>
          </a:p>
        </p:txBody>
      </p:sp>
      <p:sp>
        <p:nvSpPr>
          <p:cNvPr id="5" name="QB_7_AN.1_1#db6264c20?vaa=1&amp;vcp=1&amp;pid=e92739df4&amp;color=0,0,0&amp;vtp=1&amp;vaab=1&amp;bt=1&amp;bbb=1&amp;hb=1">
            <a:extLst>
              <a:ext uri="{FF2B5EF4-FFF2-40B4-BE49-F238E27FC236}">
                <a16:creationId xmlns:a16="http://schemas.microsoft.com/office/drawing/2014/main" id="{C456080C-8DE0-4F1D-9C7D-79A5A7E69B54}"/>
              </a:ext>
            </a:extLst>
          </p:cNvPr>
          <p:cNvSpPr/>
          <p:nvPr/>
        </p:nvSpPr>
        <p:spPr>
          <a:xfrm>
            <a:off x="644528" y="1272561"/>
            <a:ext cx="11109960" cy="122867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itchFamily="34" charset="-120"/>
              </a:rPr>
              <a:t>                                                               There are quite a few rules for us to follow in the English summer camp.</a:t>
            </a:r>
            <a:endParaRPr lang="en-US" altLang="zh-CN" sz="28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d086131b2?vcp=1&amp;pid=2895c68e8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99816" y="1078992"/>
            <a:ext cx="5998464" cy="4700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2880c0189?vcp=1&amp;pid=0ebf8b061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审题谋篇</a:t>
            </a:r>
            <a:endParaRPr lang="en-US" altLang="zh-CN" sz="3000" dirty="0"/>
          </a:p>
        </p:txBody>
      </p:sp>
      <p:graphicFrame>
        <p:nvGraphicFramePr>
          <p:cNvPr id="41" name="P_7_BD#36aa92e67?colgroup=4,25&amp;vcp=1&amp;pid=2880c0189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8906362"/>
              </p:ext>
            </p:extLst>
          </p:nvPr>
        </p:nvGraphicFramePr>
        <p:xfrm>
          <a:off x="539496" y="1272966"/>
          <a:ext cx="11091672" cy="5102164"/>
        </p:xfrm>
        <a:graphic>
          <a:graphicData uri="http://schemas.openxmlformats.org/drawingml/2006/table">
            <a:tbl>
              <a:tblPr/>
              <a:tblGrid>
                <a:gridCol w="17190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72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审主题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夏令营中的一些规章制度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审人称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第一人称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审时态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一般现在时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0135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审要点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①必须早上6:30起床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晚上9:00睡觉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每天整理房间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必须说英语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没有得到允许（without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permission）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不能随便外出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0135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审结构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开篇：点明主题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：介绍营中的一些规章制度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结尾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：谈谈你对此的看法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" name="P_7_BD#36aa92e67?colgroup=4,25&amp;vcp=1&amp;pid=2880c0189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2382649"/>
              </p:ext>
            </p:extLst>
          </p:nvPr>
        </p:nvGraphicFramePr>
        <p:xfrm>
          <a:off x="539496" y="2085816"/>
          <a:ext cx="11091672" cy="3390964"/>
        </p:xfrm>
        <a:graphic>
          <a:graphicData uri="http://schemas.openxmlformats.org/drawingml/2006/table">
            <a:tbl>
              <a:tblPr/>
              <a:tblGrid>
                <a:gridCol w="17190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72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9096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常用词句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［词语］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get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up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rooms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clean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tidy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strict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句型］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quite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few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rules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follow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English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summer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camp.</a:t>
                      </a:r>
                      <a:endParaRPr lang="en-US" altLang="zh-CN" sz="1200" dirty="0"/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should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follow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rules.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36aa92e67?colgroup=4,25&amp;vcp=1&amp;pid=2880c0189&amp;color=0,0,0&amp;vtp=1&amp;vaab=1&amp;bt=1&amp;bbb=1">
            <a:extLst>
              <a:ext uri="{FF2B5EF4-FFF2-40B4-BE49-F238E27FC236}">
                <a16:creationId xmlns:a16="http://schemas.microsoft.com/office/drawing/2014/main" id="{60C6A4AF-0561-D6C3-807C-9D7E11C1F923}"/>
              </a:ext>
            </a:extLst>
          </p:cNvPr>
          <p:cNvSpPr txBox="1"/>
          <p:nvPr/>
        </p:nvSpPr>
        <p:spPr>
          <a:xfrm>
            <a:off x="10913023" y="137741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36aa92e67?vcp=1&amp;pid=2880c0189&amp;color=0,0,0&amp;mp=1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学习至此，请完成第5讲备考练习（第195页）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c1edbf096.fixed?vcp=1&amp;pid=b45ec0ba1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第5讲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Units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4~6</a:t>
            </a:r>
            <a:endParaRPr lang="en-US" altLang="zh-CN" sz="4000" dirty="0"/>
          </a:p>
        </p:txBody>
      </p:sp>
      <p:sp>
        <p:nvSpPr>
          <p:cNvPr id="3" name="C_4_BD#c1edbf096.fixed?vcp=1&amp;pid=b45ec0ba1&amp;color=86,186,157&amp;vtp=1&amp;vaab=1&amp;bbb=1"/>
          <p:cNvSpPr/>
          <p:nvPr/>
        </p:nvSpPr>
        <p:spPr>
          <a:xfrm>
            <a:off x="256032" y="3419856"/>
            <a:ext cx="11594592" cy="95097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第5讲备考练习（七年级下册Units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4~6）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2218cb18?sp=1&amp;vcp=1&amp;pid=c1edbf096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一、单项选择。</a:t>
            </a:r>
            <a:endParaRPr lang="en-US" altLang="zh-CN" sz="3200" dirty="0"/>
          </a:p>
        </p:txBody>
      </p:sp>
      <p:sp>
        <p:nvSpPr>
          <p:cNvPr id="3" name="QC_6_BD.108_1#4c770ad93?vaa=1&amp;vcp=1&amp;pid=02218cb18&amp;color=0,0,0&amp;vtp=1&amp;vaab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elephant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small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zoo.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elephant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Thailand.(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1_1#4c770ad93.bracket?vaa=1&amp;vcp=1&amp;pid=02218cb18&amp;color=0,0,0&amp;vpa=55&amp;vtp=1&amp;vaab=1"/>
          <p:cNvSpPr/>
          <p:nvPr/>
        </p:nvSpPr>
        <p:spPr>
          <a:xfrm>
            <a:off x="3451765" y="1897860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6_BD.108_2#4c770ad93.choices?vaa=1&amp;vcp=1&amp;pid=02218cb18&amp;color=0,0,0&amp;vtp=1&amp;vaab=1&amp;bbb=1"/>
          <p:cNvSpPr/>
          <p:nvPr/>
        </p:nvSpPr>
        <p:spPr>
          <a:xfrm>
            <a:off x="539496" y="253966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A.an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.an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endParaRPr lang="en-US" altLang="zh-CN" sz="2800" dirty="0"/>
          </a:p>
        </p:txBody>
      </p:sp>
      <p:sp>
        <p:nvSpPr>
          <p:cNvPr id="6" name="QC_6_BD.110_1#6e2c0ea23?vaa=1&amp;vcp=1&amp;pid=02218cb18&amp;color=0,0,0&amp;vtp=1&amp;vaab=1&amp;bbb=1&amp;hb=1"/>
          <p:cNvSpPr/>
          <p:nvPr/>
        </p:nvSpPr>
        <p:spPr>
          <a:xfrm>
            <a:off x="539496" y="316913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smoke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Dad.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Smoking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banned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public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places.(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6_AN.2_1#6e2c0ea23.bracket?vaa=1&amp;vcp=1&amp;pid=02218cb18&amp;color=0,0,0&amp;vpa=56&amp;vtp=1&amp;vaab=1"/>
          <p:cNvSpPr/>
          <p:nvPr/>
        </p:nvSpPr>
        <p:spPr>
          <a:xfrm>
            <a:off x="1791239" y="3803504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C_6_BD.110_2#6e2c0ea23.choices?vaa=1&amp;vcp=1&amp;pid=02218cb18&amp;color=0,0,0&amp;vtp=1&amp;vaab=1&amp;bbb=1"/>
          <p:cNvSpPr/>
          <p:nvPr/>
        </p:nvSpPr>
        <p:spPr>
          <a:xfrm>
            <a:off x="539496" y="443831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B.Don’t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endParaRPr lang="en-US" altLang="zh-CN" sz="2800" dirty="0"/>
          </a:p>
        </p:txBody>
      </p:sp>
      <p:sp>
        <p:nvSpPr>
          <p:cNvPr id="9" name="QC_6_BD.112_1#c5e496717?vaa=1&amp;vcp=1&amp;pid=02218cb18&amp;color=0,0,0&amp;vtp=1&amp;vaab=1&amp;bbb=1"/>
          <p:cNvSpPr/>
          <p:nvPr/>
        </p:nvSpPr>
        <p:spPr>
          <a:xfrm>
            <a:off x="539496" y="505997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apples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taste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10" name="QC_6_AN.113_1#c5e496717.bracket?vaa=1&amp;vcp=1&amp;pid=02218cb18&amp;color=0,0,0&amp;vpa=57&amp;vtp=1&amp;vaab=1"/>
          <p:cNvSpPr/>
          <p:nvPr/>
        </p:nvSpPr>
        <p:spPr>
          <a:xfrm>
            <a:off x="9441403" y="5046644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1" name="QC_6_BD.112_2#c5e496717.choices?vaa=1&amp;vcp=1&amp;pid=02218cb18&amp;color=0,0,0&amp;vtp=1&amp;vaab=1&amp;bbb=1"/>
          <p:cNvSpPr/>
          <p:nvPr/>
        </p:nvSpPr>
        <p:spPr>
          <a:xfrm>
            <a:off x="539496" y="568164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.and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B.because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.so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  <p:bldP spid="10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14_1#defbeebf5?vaa=1&amp;vcp=1&amp;pid=02218cb18&amp;color=0,0,0&amp;vtp=1&amp;vaab=1&amp;bt=1&amp;bbb=1"/>
          <p:cNvSpPr/>
          <p:nvPr/>
        </p:nvSpPr>
        <p:spPr>
          <a:xfrm>
            <a:off x="539496" y="123275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listen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defbeebf5.bracket?vaa=1&amp;vcp=1&amp;pid=02218cb18&amp;color=0,0,0&amp;vpa=58&amp;vtp=1&amp;vaab=1"/>
          <p:cNvSpPr/>
          <p:nvPr/>
        </p:nvSpPr>
        <p:spPr>
          <a:xfrm>
            <a:off x="10103389" y="121942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114_2#defbeebf5.choices?vaa=1&amp;vcp=1&amp;pid=02218cb18&amp;color=0,0,0&amp;vtp=1&amp;vaab=1&amp;bbb=1"/>
          <p:cNvSpPr/>
          <p:nvPr/>
        </p:nvSpPr>
        <p:spPr>
          <a:xfrm>
            <a:off x="539496" y="185721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A.relaxing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relax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.relaxing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relaxing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.relax;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relax</a:t>
            </a:r>
            <a:endParaRPr lang="en-US" altLang="zh-CN" sz="2800" dirty="0"/>
          </a:p>
        </p:txBody>
      </p:sp>
      <p:sp>
        <p:nvSpPr>
          <p:cNvPr id="5" name="QC_6_BD.116_1#8e1e2d04d?vaa=1&amp;vcp=1&amp;pid=02218cb18&amp;color=0,0,0&amp;vtp=1&amp;vaab=1&amp;bbb=1&amp;hb=1"/>
          <p:cNvSpPr/>
          <p:nvPr/>
        </p:nvSpPr>
        <p:spPr>
          <a:xfrm>
            <a:off x="539496" y="248669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places,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trees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year，so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animals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losing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2_1#8e1e2d04d.bracket?vaa=1&amp;vcp=1&amp;pid=02218cb18&amp;color=0,0,0&amp;vpa=59&amp;vtp=1&amp;vaab=1"/>
          <p:cNvSpPr/>
          <p:nvPr/>
        </p:nvSpPr>
        <p:spPr>
          <a:xfrm>
            <a:off x="4318540" y="312105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116_2#8e1e2d04d.choices?vaa=1&amp;vcp=1&amp;pid=02218cb18&amp;color=0,0,0&amp;vtp=1&amp;vaab=1&amp;bbb=1"/>
          <p:cNvSpPr/>
          <p:nvPr/>
        </p:nvSpPr>
        <p:spPr>
          <a:xfrm>
            <a:off x="539496" y="375586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talk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down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.think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8" name="QC_6_BD.118_1#f13245fee?vaa=1&amp;vcp=1&amp;pid=02218cb18&amp;color=0,0,0&amp;vtp=1&amp;vaab=1&amp;bbb=1"/>
          <p:cNvSpPr/>
          <p:nvPr/>
        </p:nvSpPr>
        <p:spPr>
          <a:xfrm>
            <a:off x="539496" y="437753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exercising,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you’ll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healthier.(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6_AN.119_1#f13245fee.bracket?vaa=1&amp;vcp=1&amp;pid=02218cb18&amp;color=0,0,0&amp;vpa=60&amp;vtp=1&amp;vaab=1"/>
          <p:cNvSpPr/>
          <p:nvPr/>
        </p:nvSpPr>
        <p:spPr>
          <a:xfrm>
            <a:off x="7950169" y="4364196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0" name="QC_6_BD.118_2#f13245fee.choices?vaa=1&amp;vcp=1&amp;pid=02218cb18&amp;color=0,0,0&amp;vtp=1&amp;vaab=1&amp;bbb=1"/>
          <p:cNvSpPr/>
          <p:nvPr/>
        </p:nvSpPr>
        <p:spPr>
          <a:xfrm>
            <a:off x="539496" y="499919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.Keep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keep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.Keeping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20_1#c54acee56?sp=1&amp;vaa=1&amp;vcp=1&amp;pid=02218cb18&amp;color=0,0,0&amp;vtp=1&amp;vaab=1&amp;bt=1&amp;bbb=1"/>
          <p:cNvSpPr/>
          <p:nvPr/>
        </p:nvSpPr>
        <p:spPr>
          <a:xfrm>
            <a:off x="539496" y="88087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—Don’t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soccer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afternoon.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OK.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then.(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c54acee56.bracket?vaa=1&amp;vcp=1&amp;pid=02218cb18&amp;color=0,0,0&amp;vpa=61&amp;vtp=1&amp;vaab=1"/>
          <p:cNvSpPr/>
          <p:nvPr/>
        </p:nvSpPr>
        <p:spPr>
          <a:xfrm>
            <a:off x="4055015" y="151523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120_2#c54acee56.choices?vaa=1&amp;vcp=1&amp;pid=02218cb18&amp;color=0,0,0&amp;vtp=1&amp;vaab=1&amp;bbb=1"/>
          <p:cNvSpPr/>
          <p:nvPr/>
        </p:nvSpPr>
        <p:spPr>
          <a:xfrm>
            <a:off x="539496" y="214795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673687" algn="l"/>
                <a:tab pos="7372773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.like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B.stop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.forget</a:t>
            </a:r>
            <a:endParaRPr lang="en-US" altLang="zh-CN" sz="2800" dirty="0"/>
          </a:p>
        </p:txBody>
      </p:sp>
      <p:sp>
        <p:nvSpPr>
          <p:cNvPr id="5" name="QC_6_BD.122_1#440f7ed0e?sp=1&amp;vaa=1&amp;vcp=1&amp;pid=02218cb18&amp;color=0,0,0&amp;vtp=1&amp;vaab=1&amp;bbb=1"/>
          <p:cNvSpPr/>
          <p:nvPr/>
        </p:nvSpPr>
        <p:spPr>
          <a:xfrm>
            <a:off x="539496" y="277742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—Where’s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dad?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outside.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123_1#440f7ed0e.bracket?vaa=1&amp;vcp=1&amp;pid=02218cb18&amp;color=0,0,0&amp;vpa=62&amp;vtp=1&amp;vaab=1"/>
          <p:cNvSpPr/>
          <p:nvPr/>
        </p:nvSpPr>
        <p:spPr>
          <a:xfrm>
            <a:off x="10331100" y="341179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122_2#440f7ed0e.choices?vaa=1&amp;vcp=1&amp;pid=02218cb18&amp;color=0,0,0&amp;vtp=1&amp;vaab=1&amp;bbb=1"/>
          <p:cNvSpPr/>
          <p:nvPr/>
        </p:nvSpPr>
        <p:spPr>
          <a:xfrm>
            <a:off x="539496" y="405441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A.runs;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exercises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.runs;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exercising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running;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exercises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24_1#e554f15b1?vaa=1&amp;vcp=1&amp;pid=02218cb18&amp;color=0,0,0&amp;vtp=1&amp;vaab=1&amp;bt=1&amp;bbb=1"/>
          <p:cNvSpPr/>
          <p:nvPr/>
        </p:nvSpPr>
        <p:spPr>
          <a:xfrm>
            <a:off x="539496" y="18614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movies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Daniel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weekend.(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e554f15b1.bracket?vaa=1&amp;vcp=1&amp;pid=02218cb18&amp;color=0,0,0&amp;vpa=63&amp;vtp=1&amp;vaab=1"/>
          <p:cNvSpPr/>
          <p:nvPr/>
        </p:nvSpPr>
        <p:spPr>
          <a:xfrm>
            <a:off x="10073228" y="184807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124_2#e554f15b1.choices?vaa=1&amp;vcp=1&amp;pid=02218cb18&amp;color=0,0,0&amp;vtp=1&amp;vaab=1&amp;bbb=1"/>
          <p:cNvSpPr/>
          <p:nvPr/>
        </p:nvSpPr>
        <p:spPr>
          <a:xfrm>
            <a:off x="539496" y="248586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B.going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endParaRPr lang="en-US" altLang="zh-CN" sz="2800" dirty="0"/>
          </a:p>
        </p:txBody>
      </p:sp>
      <p:sp>
        <p:nvSpPr>
          <p:cNvPr id="5" name="QC_6_BD.126_1#62cf923ba?sp=1&amp;vaa=1&amp;vcp=1&amp;pid=02218cb18&amp;color=0,0,0&amp;vtp=1&amp;vaab=1&amp;bbb=1"/>
          <p:cNvSpPr/>
          <p:nvPr/>
        </p:nvSpPr>
        <p:spPr>
          <a:xfrm>
            <a:off x="539496" y="311534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cousins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swimming?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They’re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shower.(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127_1#62cf923ba.bracket?vaa=1&amp;vcp=1&amp;pid=02218cb18&amp;color=0,0,0&amp;vpa=64&amp;vtp=1&amp;vaab=1"/>
          <p:cNvSpPr/>
          <p:nvPr/>
        </p:nvSpPr>
        <p:spPr>
          <a:xfrm>
            <a:off x="6572219" y="374970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126_2#62cf923ba.choices?vaa=1&amp;vcp=1&amp;pid=02218cb18&amp;color=0,0,0&amp;vtp=1&amp;vaab=1&amp;bbb=1"/>
          <p:cNvSpPr/>
          <p:nvPr/>
        </p:nvSpPr>
        <p:spPr>
          <a:xfrm>
            <a:off x="539496" y="438451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A.Yes,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.No,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aren’t.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.No,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95b78452?sp=1&amp;vcp=1&amp;pid=c1edbf096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二、用括号内所给单词的正确形式填空。</a:t>
            </a:r>
            <a:endParaRPr lang="en-US" altLang="zh-CN" sz="3200" dirty="0"/>
          </a:p>
        </p:txBody>
      </p:sp>
      <p:sp>
        <p:nvSpPr>
          <p:cNvPr id="3" name="QB_6_BD.128_1#7a9e9462f?vaa=1&amp;vcp=1&amp;pid=f95b78452&amp;color=0,0,0&amp;vtp=1&amp;vaab=1&amp;bbb=1"/>
          <p:cNvSpPr/>
          <p:nvPr/>
        </p:nvSpPr>
        <p:spPr>
          <a:xfrm>
            <a:off x="539496" y="1263495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use）your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eraser?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mine.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Rick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classmates.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never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（fight）with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sometimes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（read）books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library.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（lazy）.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exercise.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Linda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（practice）the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violin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hours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（child）.</a:t>
            </a:r>
            <a:endParaRPr lang="en-US" altLang="zh-CN" sz="2800" dirty="0"/>
          </a:p>
        </p:txBody>
      </p:sp>
      <p:sp>
        <p:nvSpPr>
          <p:cNvPr id="4" name="QB_6_AN.1_1#7a9e9462f.blank?vaa=1&amp;vcp=1&amp;pid=f95b78452&amp;color=0,0,0&amp;vpa=65&amp;vtp=1&amp;vaab=1&amp;bbb=1"/>
          <p:cNvSpPr/>
          <p:nvPr/>
        </p:nvSpPr>
        <p:spPr>
          <a:xfrm>
            <a:off x="1811878" y="1233015"/>
            <a:ext cx="7318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</a:t>
            </a:r>
            <a:endParaRPr lang="en-US" altLang="zh-CN" sz="2800" dirty="0"/>
          </a:p>
        </p:txBody>
      </p:sp>
      <p:sp>
        <p:nvSpPr>
          <p:cNvPr id="6" name="QB_6_AN.2_1#7a9e9462f.blank?vaa=1&amp;vcp=1&amp;pid=f95b78452&amp;color=0,0,0&amp;vpa=66&amp;vtp=1&amp;vaab=1&amp;bbb=1"/>
          <p:cNvSpPr/>
          <p:nvPr/>
        </p:nvSpPr>
        <p:spPr>
          <a:xfrm>
            <a:off x="7660228" y="1868015"/>
            <a:ext cx="10683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fights</a:t>
            </a:r>
            <a:endParaRPr lang="en-US" altLang="zh-CN" sz="2800" dirty="0"/>
          </a:p>
        </p:txBody>
      </p:sp>
      <p:sp>
        <p:nvSpPr>
          <p:cNvPr id="8" name="QB_6_AN.3_1#7a9e9462f.blank?vaa=1&amp;vcp=1&amp;pid=f95b78452&amp;color=0,0,0&amp;vpa=67&amp;vtp=1&amp;vaab=1&amp;bbb=1"/>
          <p:cNvSpPr/>
          <p:nvPr/>
        </p:nvSpPr>
        <p:spPr>
          <a:xfrm>
            <a:off x="3445415" y="3176115"/>
            <a:ext cx="10080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reads</a:t>
            </a:r>
            <a:endParaRPr lang="en-US" altLang="zh-CN" sz="2800" dirty="0"/>
          </a:p>
        </p:txBody>
      </p:sp>
      <p:sp>
        <p:nvSpPr>
          <p:cNvPr id="10" name="QB_6_AN.4_1#7a9e9462f.blank?vaa=1&amp;vcp=1&amp;pid=f95b78452&amp;color=0,0,0&amp;vpa=68&amp;vtp=1&amp;vaab=1&amp;bbb=1"/>
          <p:cNvSpPr/>
          <p:nvPr/>
        </p:nvSpPr>
        <p:spPr>
          <a:xfrm>
            <a:off x="2305527" y="3811115"/>
            <a:ext cx="8493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lazy</a:t>
            </a:r>
            <a:endParaRPr lang="en-US" altLang="zh-CN" sz="2800" dirty="0"/>
          </a:p>
        </p:txBody>
      </p:sp>
      <p:sp>
        <p:nvSpPr>
          <p:cNvPr id="12" name="QB_6_AN.5_1#7a9e9462f.blank?vaa=1&amp;vcp=1&amp;pid=f95b78452&amp;color=0,0,0&amp;vpa=69&amp;vtp=1&amp;vaab=1&amp;bbb=1"/>
          <p:cNvSpPr/>
          <p:nvPr/>
        </p:nvSpPr>
        <p:spPr>
          <a:xfrm>
            <a:off x="1822989" y="4458815"/>
            <a:ext cx="15192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practices</a:t>
            </a:r>
            <a:endParaRPr lang="en-US" altLang="zh-CN" sz="2800" dirty="0"/>
          </a:p>
        </p:txBody>
      </p:sp>
      <p:sp>
        <p:nvSpPr>
          <p:cNvPr id="14" name="QB_6_AN.139_1#7a9e9462f.blank?vaa=1&amp;vcp=1&amp;pid=f95b78452&amp;color=0,0,0&amp;vpa=70&amp;vtp=1&amp;vaab=1&amp;bbb=1"/>
          <p:cNvSpPr/>
          <p:nvPr/>
        </p:nvSpPr>
        <p:spPr>
          <a:xfrm>
            <a:off x="4293140" y="5098260"/>
            <a:ext cx="14224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children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  <p:bldP spid="12" grpId="0" build="p" animBg="1"/>
      <p:bldP spid="14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&amp;si=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40_1#872626d69?sp=1&amp;vaa=1&amp;vcp=1&amp;pid=f95b78452&amp;color=0,0,0&amp;vtp=1&amp;vaab=1&amp;bt=1&amp;bbb=1"/>
          <p:cNvSpPr/>
          <p:nvPr/>
        </p:nvSpPr>
        <p:spPr>
          <a:xfrm>
            <a:off x="539496" y="122631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tigers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cat）?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they’re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family.</a:t>
            </a:r>
            <a:endParaRPr lang="en-US" altLang="zh-CN" sz="2800" dirty="0"/>
          </a:p>
        </p:txBody>
      </p:sp>
      <p:sp>
        <p:nvSpPr>
          <p:cNvPr id="3" name="QB_6_AN.1_1#872626d69.blank?vaa=1&amp;vcp=1&amp;pid=f95b78452&amp;color=0,0,0&amp;vpa=71&amp;vtp=1&amp;vaab=1&amp;bbb=1"/>
          <p:cNvSpPr/>
          <p:nvPr/>
        </p:nvSpPr>
        <p:spPr>
          <a:xfrm>
            <a:off x="6521989" y="1195832"/>
            <a:ext cx="8096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cats</a:t>
            </a:r>
            <a:endParaRPr lang="en-US" altLang="zh-CN" sz="2800" dirty="0"/>
          </a:p>
        </p:txBody>
      </p:sp>
      <p:sp>
        <p:nvSpPr>
          <p:cNvPr id="4" name="QB_6_BD.142_1#be5578f8c?vaa=1&amp;vcp=1&amp;pid=f95b78452&amp;color=0,0,0&amp;vtp=1&amp;vaab=1&amp;bbb=1"/>
          <p:cNvSpPr/>
          <p:nvPr/>
        </p:nvSpPr>
        <p:spPr>
          <a:xfrm>
            <a:off x="539496" y="250120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girl,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can’t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（remember）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name.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father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usually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（read）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newspaper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dinner,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（watch）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soccer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TV.</a:t>
            </a:r>
            <a:endParaRPr lang="en-US" altLang="zh-CN" sz="2800" dirty="0"/>
          </a:p>
        </p:txBody>
      </p:sp>
      <p:sp>
        <p:nvSpPr>
          <p:cNvPr id="5" name="QB_6_AN.2_1#be5578f8c.blank?vaa=1&amp;vcp=1&amp;pid=f95b78452&amp;color=0,0,0&amp;vpa=72&amp;vtp=1&amp;vaab=1&amp;bbb=1"/>
          <p:cNvSpPr/>
          <p:nvPr/>
        </p:nvSpPr>
        <p:spPr>
          <a:xfrm>
            <a:off x="5361464" y="2470721"/>
            <a:ext cx="16986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remember</a:t>
            </a:r>
            <a:endParaRPr lang="en-US" altLang="zh-CN" sz="2800" dirty="0"/>
          </a:p>
        </p:txBody>
      </p:sp>
      <p:sp>
        <p:nvSpPr>
          <p:cNvPr id="7" name="QB_6_AN.3_1#be5578f8c.blank?vaa=1&amp;vcp=1&amp;pid=f95b78452&amp;color=0,0,0&amp;vpa=73&amp;vtp=1&amp;vaab=1&amp;bbb=1"/>
          <p:cNvSpPr/>
          <p:nvPr/>
        </p:nvSpPr>
        <p:spPr>
          <a:xfrm>
            <a:off x="3685127" y="3118421"/>
            <a:ext cx="10080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reads</a:t>
            </a:r>
            <a:endParaRPr lang="en-US" altLang="zh-CN" sz="2800" dirty="0"/>
          </a:p>
        </p:txBody>
      </p:sp>
      <p:sp>
        <p:nvSpPr>
          <p:cNvPr id="8" name="QB_6_AN.4_1#be5578f8c.blank?vaa=1&amp;vcp=1&amp;pid=f95b78452&amp;color=0,0,0&amp;vpa=74&amp;vtp=1&amp;vaab=1&amp;bbb=1"/>
          <p:cNvSpPr/>
          <p:nvPr/>
        </p:nvSpPr>
        <p:spPr>
          <a:xfrm>
            <a:off x="1011778" y="3732466"/>
            <a:ext cx="19748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watching</a:t>
            </a:r>
            <a:endParaRPr lang="en-US" altLang="zh-CN" sz="2800" dirty="0"/>
          </a:p>
        </p:txBody>
      </p:sp>
      <p:sp>
        <p:nvSpPr>
          <p:cNvPr id="9" name="QB_6_BD.147_1#3b95ac525?sp=1&amp;vaa=1&amp;vcp=1&amp;pid=f95b78452&amp;color=0,0,0&amp;vtp=1&amp;vaab=1&amp;bbb=1"/>
          <p:cNvSpPr/>
          <p:nvPr/>
        </p:nvSpPr>
        <p:spPr>
          <a:xfrm>
            <a:off x="539496" y="443160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doing,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Jack?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just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listen）to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music.</a:t>
            </a:r>
            <a:endParaRPr lang="en-US" altLang="zh-CN" sz="2800" dirty="0"/>
          </a:p>
        </p:txBody>
      </p:sp>
      <p:sp>
        <p:nvSpPr>
          <p:cNvPr id="10" name="QB_6_AN.148_1#3b95ac525.blank?vaa=1&amp;vcp=1&amp;pid=f95b78452&amp;color=0,0,0&amp;vpa=75&amp;vtp=1&amp;vaab=1&amp;bbb=1"/>
          <p:cNvSpPr/>
          <p:nvPr/>
        </p:nvSpPr>
        <p:spPr>
          <a:xfrm>
            <a:off x="4067715" y="5015166"/>
            <a:ext cx="14811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listening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8" grpId="0" build="p" animBg="1"/>
      <p:bldP spid="10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a30e91e77.fixed?vcp=1&amp;pid=b45ec0ba1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第5讲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Units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4~6</a:t>
            </a:r>
            <a:endParaRPr lang="en-US" altLang="zh-CN" sz="4000" dirty="0"/>
          </a:p>
        </p:txBody>
      </p:sp>
      <p:sp>
        <p:nvSpPr>
          <p:cNvPr id="3" name="C_4_BD#a30e91e77.fixed?vcp=1&amp;pid=b45ec0ba1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0&amp;si=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50c71c3b2?sp=1&amp;vcp=1&amp;pid=c1edbf096&amp;color=0,0,0&amp;vtp=1&amp;vaab=1&amp;bt=1&amp;bbb=1&amp;hb=1"/>
          <p:cNvSpPr/>
          <p:nvPr/>
        </p:nvSpPr>
        <p:spPr>
          <a:xfrm>
            <a:off x="539496" y="554400"/>
            <a:ext cx="11109960" cy="180035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三、从方框中选择恰当的单词，并用其正确形式填空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。每个单</a:t>
            </a:r>
          </a:p>
          <a:p>
            <a:pPr>
              <a:lnSpc>
                <a:spcPts val="57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词只能用一次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3200" dirty="0"/>
          </a:p>
        </p:txBody>
      </p:sp>
      <p:graphicFrame>
        <p:nvGraphicFramePr>
          <p:cNvPr id="51" name="QM_6_BD.149_1#094bfd755?colgroup=30&amp;vaa=1&amp;vcp=1&amp;pid=50c71c3b2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9910271"/>
              </p:ext>
            </p:extLst>
          </p:nvPr>
        </p:nvGraphicFramePr>
        <p:xfrm>
          <a:off x="539496" y="2066081"/>
          <a:ext cx="11100816" cy="1133920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13392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get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noise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open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perhaps</a:t>
                      </a:r>
                      <a:endParaRPr lang="en-US" altLang="zh-CN" sz="1200" dirty="0"/>
                    </a:p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however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pass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lonely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prefer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child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QM_6_BD.149_2#094bfd755?sp=1&amp;vaa=1&amp;vcp=1&amp;pid=50c71c3b2&amp;color=0,0,0&amp;vtp=1&amp;vaab=1&amp;bbb=1&amp;hb=1"/>
          <p:cNvSpPr/>
          <p:nvPr/>
        </p:nvSpPr>
        <p:spPr>
          <a:xfrm>
            <a:off x="539496" y="3235413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neighbours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turn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down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Perhaps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you’re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trying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sleep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next-door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holding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all-night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garden.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feel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a（n）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island?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worry—you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another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victim（受害者）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pollution.</a:t>
            </a:r>
            <a:endParaRPr lang="en-US" altLang="zh-CN" sz="2800" dirty="0"/>
          </a:p>
        </p:txBody>
      </p:sp>
      <p:sp>
        <p:nvSpPr>
          <p:cNvPr id="7" name="QM_6_AN.150_1#094bfd755.blank?vaa=1&amp;vcp=1&amp;pid=50c71c3b2&amp;color=0,0,0&amp;vpa=76&amp;vtp=1&amp;vaab=1&amp;bbb=1"/>
          <p:cNvSpPr/>
          <p:nvPr/>
        </p:nvSpPr>
        <p:spPr>
          <a:xfrm>
            <a:off x="8346028" y="4500333"/>
            <a:ext cx="9096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endParaRPr lang="en-US" altLang="zh-CN" sz="2800" dirty="0"/>
          </a:p>
        </p:txBody>
      </p:sp>
      <p:sp>
        <p:nvSpPr>
          <p:cNvPr id="8" name="QM_6_AN.151_1#094bfd755.blank?vaa=1&amp;vcp=1&amp;pid=50c71c3b2&amp;color=0,0,0&amp;vpa=77&amp;vtp=1&amp;vaab=1&amp;bbb=1"/>
          <p:cNvSpPr/>
          <p:nvPr/>
        </p:nvSpPr>
        <p:spPr>
          <a:xfrm>
            <a:off x="8061294" y="5135333"/>
            <a:ext cx="11461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lonely</a:t>
            </a:r>
            <a:endParaRPr lang="en-US" altLang="zh-CN" sz="2800" dirty="0"/>
          </a:p>
        </p:txBody>
      </p:sp>
      <p:sp>
        <p:nvSpPr>
          <p:cNvPr id="9" name="QM_6_AN.152_1#094bfd755.blank?vaa=1&amp;vcp=1&amp;pid=50c71c3b2&amp;color=0,0,0&amp;vpa=78&amp;vtp=1&amp;vaab=1&amp;bbb=1"/>
          <p:cNvSpPr/>
          <p:nvPr/>
        </p:nvSpPr>
        <p:spPr>
          <a:xfrm>
            <a:off x="8603203" y="5774778"/>
            <a:ext cx="10080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noise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8" grpId="0" build="p" animBg="1"/>
      <p:bldP spid="9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149_3#094bfd755?sp=1&amp;vaa=1&amp;vcp=1&amp;pid=50c71c3b2&amp;color=0,0,0&amp;vtp=1&amp;vaab=1&amp;bbb=1&amp;hb=1">
            <a:extLst>
              <a:ext uri="{FF2B5EF4-FFF2-40B4-BE49-F238E27FC236}">
                <a16:creationId xmlns:a16="http://schemas.microsoft.com/office/drawing/2014/main" id="{4E596992-71FF-949A-DA91-365856F4FC59}"/>
              </a:ext>
            </a:extLst>
          </p:cNvPr>
          <p:cNvSpPr/>
          <p:nvPr/>
        </p:nvSpPr>
        <p:spPr>
          <a:xfrm>
            <a:off x="539496" y="1759234"/>
            <a:ext cx="11109960" cy="25137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course,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noise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Neighbours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quiet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mice,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nobody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drive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windows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noisy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sound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systems.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street,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planes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overhead.</a:t>
            </a:r>
            <a:endParaRPr lang="en-US" altLang="zh-CN" sz="2800" dirty="0"/>
          </a:p>
        </p:txBody>
      </p:sp>
      <p:sp>
        <p:nvSpPr>
          <p:cNvPr id="3" name="QM_6_BD.149_4#094bfd755?sp=1&amp;vaa=1&amp;vcp=1&amp;pid=50c71c3b2&amp;color=0,0,0&amp;vtp=1&amp;vaab=1&amp;bbb=1&amp;hb=1">
            <a:extLst>
              <a:ext uri="{FF2B5EF4-FFF2-40B4-BE49-F238E27FC236}">
                <a16:creationId xmlns:a16="http://schemas.microsoft.com/office/drawing/2014/main" id="{12BE50AF-A510-B53B-F82E-AEB19018B653}"/>
              </a:ext>
            </a:extLst>
          </p:cNvPr>
          <p:cNvSpPr/>
          <p:nvPr/>
        </p:nvSpPr>
        <p:spPr>
          <a:xfrm>
            <a:off x="539496" y="4273023"/>
            <a:ext cx="11109960" cy="19767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windows,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earplugs（耳塞）,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laugh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turn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player.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noise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simply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away!</a:t>
            </a:r>
            <a:endParaRPr lang="en-US" altLang="zh-CN" sz="2800" dirty="0"/>
          </a:p>
        </p:txBody>
      </p:sp>
      <p:sp>
        <p:nvSpPr>
          <p:cNvPr id="4" name="QM_6_AN.153_1#094bfd755.blank?vaa=1&amp;vcp=1&amp;pid=50c71c3b2&amp;color=0,0,0&amp;vpa=79&amp;vtp=1&amp;vaab=1&amp;bbb=1">
            <a:extLst>
              <a:ext uri="{FF2B5EF4-FFF2-40B4-BE49-F238E27FC236}">
                <a16:creationId xmlns:a16="http://schemas.microsoft.com/office/drawing/2014/main" id="{E27F2D12-4D54-3B98-6B6A-3713019A13D8}"/>
              </a:ext>
            </a:extLst>
          </p:cNvPr>
          <p:cNvSpPr/>
          <p:nvPr/>
        </p:nvSpPr>
        <p:spPr>
          <a:xfrm>
            <a:off x="6082252" y="1588996"/>
            <a:ext cx="1108075" cy="4539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prefer</a:t>
            </a:r>
            <a:endParaRPr lang="en-US" altLang="zh-CN" sz="2800" dirty="0"/>
          </a:p>
        </p:txBody>
      </p:sp>
      <p:sp>
        <p:nvSpPr>
          <p:cNvPr id="5" name="QM_6_AN.154_1#094bfd755.blank?vaa=1&amp;vcp=1&amp;pid=50c71c3b2&amp;color=0,0,0&amp;vpa=80&amp;vtp=1&amp;vaab=1&amp;bbb=1">
            <a:extLst>
              <a:ext uri="{FF2B5EF4-FFF2-40B4-BE49-F238E27FC236}">
                <a16:creationId xmlns:a16="http://schemas.microsoft.com/office/drawing/2014/main" id="{4EA735B0-C1A8-A497-AF8D-8E1D205B8BC0}"/>
              </a:ext>
            </a:extLst>
          </p:cNvPr>
          <p:cNvSpPr/>
          <p:nvPr/>
        </p:nvSpPr>
        <p:spPr>
          <a:xfrm>
            <a:off x="2388139" y="2618183"/>
            <a:ext cx="949325" cy="4539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open</a:t>
            </a:r>
            <a:endParaRPr lang="en-US" altLang="zh-CN" sz="2800" dirty="0"/>
          </a:p>
        </p:txBody>
      </p:sp>
      <p:sp>
        <p:nvSpPr>
          <p:cNvPr id="6" name="QM_6_AN.155_1#094bfd755.blank?vaa=1&amp;vcp=1&amp;pid=50c71c3b2&amp;color=0,0,0&amp;vpa=81&amp;vtp=1&amp;vaab=1&amp;bbb=1">
            <a:extLst>
              <a:ext uri="{FF2B5EF4-FFF2-40B4-BE49-F238E27FC236}">
                <a16:creationId xmlns:a16="http://schemas.microsoft.com/office/drawing/2014/main" id="{D5BD0A40-CB03-4D46-7209-23399198544C}"/>
              </a:ext>
            </a:extLst>
          </p:cNvPr>
          <p:cNvSpPr/>
          <p:nvPr/>
        </p:nvSpPr>
        <p:spPr>
          <a:xfrm>
            <a:off x="4075652" y="3181852"/>
            <a:ext cx="1422400" cy="4539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children</a:t>
            </a:r>
            <a:endParaRPr lang="en-US" altLang="zh-CN" sz="2800" dirty="0"/>
          </a:p>
        </p:txBody>
      </p:sp>
      <p:sp>
        <p:nvSpPr>
          <p:cNvPr id="7" name="QM_6_AN.156_1#094bfd755.blank?vaa=1&amp;vcp=1&amp;pid=50c71c3b2&amp;color=0,0,0&amp;vpa=82&amp;vtp=1&amp;vaab=1&amp;bbb=1">
            <a:extLst>
              <a:ext uri="{FF2B5EF4-FFF2-40B4-BE49-F238E27FC236}">
                <a16:creationId xmlns:a16="http://schemas.microsoft.com/office/drawing/2014/main" id="{7A1E6454-6865-D73A-8F7A-7412DF85E79C}"/>
              </a:ext>
            </a:extLst>
          </p:cNvPr>
          <p:cNvSpPr/>
          <p:nvPr/>
        </p:nvSpPr>
        <p:spPr>
          <a:xfrm>
            <a:off x="1686464" y="3636501"/>
            <a:ext cx="1323975" cy="4539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passing</a:t>
            </a:r>
            <a:endParaRPr lang="en-US" altLang="zh-CN" sz="2800" dirty="0"/>
          </a:p>
        </p:txBody>
      </p:sp>
      <p:sp>
        <p:nvSpPr>
          <p:cNvPr id="8" name="QM_6_AN.157_1#094bfd755.blank?vaa=1&amp;vcp=1&amp;pid=50c71c3b2&amp;color=0,0,0&amp;vpa=83&amp;vtp=1&amp;vaab=1&amp;bbb=1">
            <a:extLst>
              <a:ext uri="{FF2B5EF4-FFF2-40B4-BE49-F238E27FC236}">
                <a16:creationId xmlns:a16="http://schemas.microsoft.com/office/drawing/2014/main" id="{F76B324B-B44C-2C4F-D6A0-1E29DD10532D}"/>
              </a:ext>
            </a:extLst>
          </p:cNvPr>
          <p:cNvSpPr/>
          <p:nvPr/>
        </p:nvSpPr>
        <p:spPr>
          <a:xfrm>
            <a:off x="3921665" y="4151203"/>
            <a:ext cx="14827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however</a:t>
            </a:r>
            <a:endParaRPr lang="en-US" altLang="zh-CN" sz="2800" dirty="0"/>
          </a:p>
        </p:txBody>
      </p:sp>
      <p:sp>
        <p:nvSpPr>
          <p:cNvPr id="9" name="QM_6_AN.158_1#094bfd755.blank?vaa=1&amp;vcp=1&amp;pid=50c71c3b2&amp;color=0,0,0&amp;vpa=84&amp;vtp=1&amp;vaab=1&amp;bbb=1">
            <a:extLst>
              <a:ext uri="{FF2B5EF4-FFF2-40B4-BE49-F238E27FC236}">
                <a16:creationId xmlns:a16="http://schemas.microsoft.com/office/drawing/2014/main" id="{919D24E1-A494-9648-C3B5-DABB826CDEE1}"/>
              </a:ext>
            </a:extLst>
          </p:cNvPr>
          <p:cNvSpPr/>
          <p:nvPr/>
        </p:nvSpPr>
        <p:spPr>
          <a:xfrm>
            <a:off x="2329403" y="4611132"/>
            <a:ext cx="6921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endParaRPr lang="en-US" altLang="zh-CN" sz="2800" dirty="0"/>
          </a:p>
        </p:txBody>
      </p:sp>
      <p:sp>
        <p:nvSpPr>
          <p:cNvPr id="10" name="QM_6_AN.159_1#094bfd755.blank?vaa=1&amp;vcp=1&amp;pid=50c71c3b2&amp;color=0,0,0&amp;vpa=85&amp;vtp=1&amp;vaab=1&amp;bbb=1">
            <a:extLst>
              <a:ext uri="{FF2B5EF4-FFF2-40B4-BE49-F238E27FC236}">
                <a16:creationId xmlns:a16="http://schemas.microsoft.com/office/drawing/2014/main" id="{817AAFA9-057B-84C6-29B5-BF3549C63947}"/>
              </a:ext>
            </a:extLst>
          </p:cNvPr>
          <p:cNvSpPr/>
          <p:nvPr/>
        </p:nvSpPr>
        <p:spPr>
          <a:xfrm>
            <a:off x="981615" y="5620584"/>
            <a:ext cx="13636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perhaps</a:t>
            </a:r>
            <a:endParaRPr lang="en-US" altLang="zh-CN" sz="2800" dirty="0"/>
          </a:p>
        </p:txBody>
      </p:sp>
      <p:graphicFrame>
        <p:nvGraphicFramePr>
          <p:cNvPr id="11" name="QM_6_BD.149_1#094bfd755?colgroup=30&amp;vaa=1&amp;vcp=1&amp;pid=50c71c3b2&amp;color=0,0,0&amp;vtp=1&amp;vaab=1&amp;bbb=1">
            <a:extLst>
              <a:ext uri="{FF2B5EF4-FFF2-40B4-BE49-F238E27FC236}">
                <a16:creationId xmlns:a16="http://schemas.microsoft.com/office/drawing/2014/main" id="{523A28CB-5F75-A615-0CCC-2D8BC22080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9576992"/>
              </p:ext>
            </p:extLst>
          </p:nvPr>
        </p:nvGraphicFramePr>
        <p:xfrm>
          <a:off x="539496" y="544728"/>
          <a:ext cx="11100816" cy="1133920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13392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get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noise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open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perhaps</a:t>
                      </a:r>
                      <a:endParaRPr lang="en-US" altLang="zh-CN" sz="1200" dirty="0"/>
                    </a:p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however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pass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lonely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prefer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child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7524418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1&amp;si=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d66db2b6?sp=1&amp;vcp=1&amp;pid=c1edbf096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四、阅读理解。</a:t>
            </a:r>
            <a:endParaRPr lang="en-US" altLang="zh-CN" sz="3200" dirty="0"/>
          </a:p>
        </p:txBody>
      </p:sp>
      <p:sp>
        <p:nvSpPr>
          <p:cNvPr id="3" name="QM_6_BD.160_1#4aaa2f0fd?vaa=1&amp;vcp=1&amp;pid=ed66db2b6&amp;color=0,0,0&amp;vtp=1&amp;vaab=1&amp;bbb=1&amp;hb=1"/>
          <p:cNvSpPr/>
          <p:nvPr/>
        </p:nvSpPr>
        <p:spPr>
          <a:xfrm>
            <a:off x="539496" y="1263495"/>
            <a:ext cx="11109960" cy="4533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Lisa,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uncle’s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parents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strict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Uncle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isn’t.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want!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parents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always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homework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Uncle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relax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dinner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sofa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always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asks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table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160_1#4aaa2f0fd?vaa=1&amp;vcp=1&amp;pid=ed66db2b6&amp;color=0,0,0&amp;vtp=1&amp;vaab=1&amp;bbb=1&amp;hb=1">
            <a:extLst>
              <a:ext uri="{FF2B5EF4-FFF2-40B4-BE49-F238E27FC236}">
                <a16:creationId xmlns:a16="http://schemas.microsoft.com/office/drawing/2014/main" id="{0C03595B-EE52-EF90-C821-8FC3E555B049}"/>
              </a:ext>
            </a:extLst>
          </p:cNvPr>
          <p:cNvSpPr/>
          <p:nvPr/>
        </p:nvSpPr>
        <p:spPr>
          <a:xfrm>
            <a:off x="539496" y="8671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watch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TV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eating.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asks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before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9:00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pm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uncle’s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10:00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pm.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invite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over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weekend.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Saturday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evening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games?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Write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soon.</a:t>
            </a:r>
            <a:endParaRPr lang="en-US" altLang="zh-CN" sz="2800" dirty="0"/>
          </a:p>
          <a:p>
            <a:pPr algn="r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endParaRPr lang="en-US" altLang="zh-CN" sz="2800" dirty="0"/>
          </a:p>
          <a:p>
            <a:pPr algn="r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Scott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根据短文内容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，判断下列句子的正（T）误（F）。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118096320"/>
      </p:ext>
    </p:extLst>
  </p:cSld>
  <p:clrMapOvr>
    <a:masterClrMapping/>
  </p:clrMapOvr>
  <p:transition>
    <p:split dir="in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2&amp;si=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T_7_BD.161_1#882151090?vaa=1&amp;vcp=1&amp;pid=4aaa2f0fd&amp;color=0,0,0&amp;vtp=1&amp;vaab=1&amp;bt=1&amp;bbb=1"/>
          <p:cNvSpPr/>
          <p:nvPr/>
        </p:nvSpPr>
        <p:spPr>
          <a:xfrm>
            <a:off x="539496" y="187179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Scott’s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uncle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strict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him.(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T_7_AN.1_1#882151090.bracket?vaa=1&amp;vcp=1&amp;pid=4aaa2f0fd&amp;color=0,0,0&amp;vpa=86&amp;vtp=1&amp;vaab=1"/>
          <p:cNvSpPr/>
          <p:nvPr/>
        </p:nvSpPr>
        <p:spPr>
          <a:xfrm>
            <a:off x="6151468" y="1858455"/>
            <a:ext cx="4762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</a:t>
            </a:r>
            <a:endParaRPr lang="en-US" altLang="zh-CN" sz="2800" dirty="0"/>
          </a:p>
        </p:txBody>
      </p:sp>
      <p:sp>
        <p:nvSpPr>
          <p:cNvPr id="4" name="QT_7_BD.163_1#af9cc70ff?vaa=1&amp;vcp=1&amp;pid=4aaa2f0fd&amp;color=0,0,0&amp;vtp=1&amp;vaab=1&amp;bbb=1"/>
          <p:cNvSpPr/>
          <p:nvPr/>
        </p:nvSpPr>
        <p:spPr>
          <a:xfrm>
            <a:off x="539496" y="249624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Scott’s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uncle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asks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relax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T_7_AN.2_1#af9cc70ff.bracket?vaa=1&amp;vcp=1&amp;pid=4aaa2f0fd&amp;color=0,0,0&amp;vpa=87&amp;vtp=1&amp;vaab=1"/>
          <p:cNvSpPr/>
          <p:nvPr/>
        </p:nvSpPr>
        <p:spPr>
          <a:xfrm>
            <a:off x="8466106" y="2482914"/>
            <a:ext cx="4762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</a:t>
            </a:r>
            <a:endParaRPr lang="en-US" altLang="zh-CN" sz="2800" dirty="0"/>
          </a:p>
        </p:txBody>
      </p:sp>
      <p:sp>
        <p:nvSpPr>
          <p:cNvPr id="6" name="QT_7_BD.165_1#df58f53df?vaa=1&amp;vcp=1&amp;pid=4aaa2f0fd&amp;color=0,0,0&amp;vtp=1&amp;vaab=1&amp;bbb=1"/>
          <p:cNvSpPr/>
          <p:nvPr/>
        </p:nvSpPr>
        <p:spPr>
          <a:xfrm>
            <a:off x="539496" y="311791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Scott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TV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T_7_AN.3_1#df58f53df.bracket?vaa=1&amp;vcp=1&amp;pid=4aaa2f0fd&amp;color=0,0,0&amp;vpa=88&amp;vtp=1&amp;vaab=1"/>
          <p:cNvSpPr/>
          <p:nvPr/>
        </p:nvSpPr>
        <p:spPr>
          <a:xfrm>
            <a:off x="9009603" y="3104579"/>
            <a:ext cx="4572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</a:t>
            </a:r>
            <a:endParaRPr lang="en-US" altLang="zh-CN" sz="2800" dirty="0"/>
          </a:p>
        </p:txBody>
      </p:sp>
      <p:sp>
        <p:nvSpPr>
          <p:cNvPr id="8" name="QT_7_BD.167_1#c0c9b35d5?vaa=1&amp;vcp=1&amp;pid=4aaa2f0fd&amp;color=0,0,0&amp;vtp=1&amp;vaab=1&amp;bbb=1"/>
          <p:cNvSpPr/>
          <p:nvPr/>
        </p:nvSpPr>
        <p:spPr>
          <a:xfrm>
            <a:off x="539496" y="373957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Scott’s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uncle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asks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before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o’clock.(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T_7_AN.4_1#c0c9b35d5.bracket?vaa=1&amp;vcp=1&amp;pid=4aaa2f0fd&amp;color=0,0,0&amp;vpa=89&amp;vtp=1&amp;vaab=1"/>
          <p:cNvSpPr/>
          <p:nvPr/>
        </p:nvSpPr>
        <p:spPr>
          <a:xfrm>
            <a:off x="9702769" y="3726244"/>
            <a:ext cx="4572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</a:t>
            </a:r>
            <a:endParaRPr lang="en-US" altLang="zh-CN" sz="2800" dirty="0"/>
          </a:p>
        </p:txBody>
      </p:sp>
      <p:sp>
        <p:nvSpPr>
          <p:cNvPr id="10" name="QT_7_BD.169_1#852fa06c8?vaa=1&amp;vcp=1&amp;pid=4aaa2f0fd&amp;color=0,0,0&amp;vtp=1&amp;vaab=1&amp;bbb=1"/>
          <p:cNvSpPr/>
          <p:nvPr/>
        </p:nvSpPr>
        <p:spPr>
          <a:xfrm>
            <a:off x="539496" y="436124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Scott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invites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Lisa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games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Saturday.(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11" name="QT_7_AN.170_1#852fa06c8.bracket?vaa=1&amp;vcp=1&amp;pid=4aaa2f0fd&amp;color=0,0,0&amp;vpa=90&amp;vtp=1&amp;vaab=1"/>
          <p:cNvSpPr/>
          <p:nvPr/>
        </p:nvSpPr>
        <p:spPr>
          <a:xfrm>
            <a:off x="8086375" y="4347909"/>
            <a:ext cx="4762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c282c7e8f?vcp=1&amp;pid=a30e91e77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词语拓展</a:t>
            </a:r>
            <a:endParaRPr lang="en-US" altLang="zh-CN" sz="3200" dirty="0"/>
          </a:p>
        </p:txBody>
      </p:sp>
      <p:sp>
        <p:nvSpPr>
          <p:cNvPr id="3" name="QB_6_BD.1_1#fb417dfe6?vaa=1&amp;vcp=1&amp;pid=c282c7e8f&amp;color=0,0,0&amp;vtp=1&amp;vaab=1&amp;bbb=1"/>
          <p:cNvSpPr/>
          <p:nvPr/>
        </p:nvSpPr>
        <p:spPr>
          <a:xfrm>
            <a:off x="539496" y="1263495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noisy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吵闹的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噪声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relax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放松；休息→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轻松的（形容事物）→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放松的；悠闲的（形容人）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follow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遵循；跟随→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其次的；下列的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luck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幸运；运气→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幸运的→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幸运地</a:t>
            </a:r>
            <a:endParaRPr lang="en-US" altLang="zh-CN" sz="2800" dirty="0"/>
          </a:p>
        </p:txBody>
      </p:sp>
      <p:sp>
        <p:nvSpPr>
          <p:cNvPr id="4" name="QB_6_AN.1_1#fb417dfe6.blank?vaa=1&amp;vcp=1&amp;pid=c282c7e8f&amp;color=0,0,0&amp;vpa=1&amp;vtp=1&amp;vaab=1&amp;bbb=1"/>
          <p:cNvSpPr/>
          <p:nvPr/>
        </p:nvSpPr>
        <p:spPr>
          <a:xfrm>
            <a:off x="4072477" y="1233015"/>
            <a:ext cx="10080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noise</a:t>
            </a:r>
            <a:endParaRPr lang="en-US" altLang="zh-CN" sz="2800" dirty="0"/>
          </a:p>
        </p:txBody>
      </p:sp>
      <p:sp>
        <p:nvSpPr>
          <p:cNvPr id="6" name="QB_6_AN.2_1#fb417dfe6.blank?vaa=1&amp;vcp=1&amp;pid=c282c7e8f&amp;color=0,0,0&amp;vpa=2&amp;vtp=1&amp;vaab=1&amp;bbb=1"/>
          <p:cNvSpPr/>
          <p:nvPr/>
        </p:nvSpPr>
        <p:spPr>
          <a:xfrm>
            <a:off x="4401090" y="1868015"/>
            <a:ext cx="14224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relaxing</a:t>
            </a:r>
            <a:endParaRPr lang="en-US" altLang="zh-CN" sz="2800" dirty="0"/>
          </a:p>
        </p:txBody>
      </p:sp>
      <p:sp>
        <p:nvSpPr>
          <p:cNvPr id="7" name="QB_6_AN.3_1#fb417dfe6.blank?vaa=1&amp;vcp=1&amp;pid=c282c7e8f&amp;color=0,0,0&amp;vpa=3&amp;vtp=1&amp;vaab=1&amp;bbb=1"/>
          <p:cNvSpPr/>
          <p:nvPr/>
        </p:nvSpPr>
        <p:spPr>
          <a:xfrm>
            <a:off x="562515" y="2528415"/>
            <a:ext cx="13033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relaxed</a:t>
            </a:r>
            <a:endParaRPr lang="en-US" altLang="zh-CN" sz="2800" dirty="0"/>
          </a:p>
        </p:txBody>
      </p:sp>
      <p:sp>
        <p:nvSpPr>
          <p:cNvPr id="9" name="QB_6_AN.4_1#fb417dfe6.blank?vaa=1&amp;vcp=1&amp;pid=c282c7e8f&amp;color=0,0,0&amp;vpa=4&amp;vtp=1&amp;vaab=1&amp;bbb=1"/>
          <p:cNvSpPr/>
          <p:nvPr/>
        </p:nvSpPr>
        <p:spPr>
          <a:xfrm>
            <a:off x="4683665" y="3163415"/>
            <a:ext cx="16414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following</a:t>
            </a:r>
            <a:endParaRPr lang="en-US" altLang="zh-CN" sz="2800" dirty="0"/>
          </a:p>
        </p:txBody>
      </p:sp>
      <p:sp>
        <p:nvSpPr>
          <p:cNvPr id="11" name="QB_6_AN.9_1#fb417dfe6.blank?vaa=1&amp;vcp=1&amp;pid=c282c7e8f&amp;color=0,0,0&amp;vpa=5&amp;vtp=1&amp;vaab=1&amp;bbb=1"/>
          <p:cNvSpPr/>
          <p:nvPr/>
        </p:nvSpPr>
        <p:spPr>
          <a:xfrm>
            <a:off x="4323302" y="3790160"/>
            <a:ext cx="10477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lucky</a:t>
            </a:r>
            <a:endParaRPr lang="en-US" altLang="zh-CN" sz="2800" dirty="0"/>
          </a:p>
        </p:txBody>
      </p:sp>
      <p:sp>
        <p:nvSpPr>
          <p:cNvPr id="12" name="QB_6_AN.10_1#fb417dfe6.blank?vaa=1&amp;vcp=1&amp;pid=c282c7e8f&amp;color=0,0,0&amp;vpa=6&amp;vtp=1&amp;vaab=1&amp;bbb=1"/>
          <p:cNvSpPr/>
          <p:nvPr/>
        </p:nvSpPr>
        <p:spPr>
          <a:xfrm>
            <a:off x="7888828" y="3790160"/>
            <a:ext cx="12446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luckily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7" grpId="0" build="p" animBg="1"/>
      <p:bldP spid="9" grpId="0" build="p" animBg="1"/>
      <p:bldP spid="11" grpId="0" build="p" animBg="1"/>
      <p:bldP spid="12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1_1#50f6f17ba?vaa=1&amp;vcp=1&amp;pid=c282c7e8f&amp;color=0,0,0&amp;vtp=1&amp;vaab=1&amp;bt=1&amp;bbb=1&amp;hb=1"/>
          <p:cNvSpPr/>
          <p:nvPr/>
        </p:nvSpPr>
        <p:spPr>
          <a:xfrm>
            <a:off x="539496" y="12443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Australia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澳大利亚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澳大利亚人；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澳大利亚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）的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south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南方的；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南方→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南方的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Africa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非洲→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非洲人；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非洲（人）的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sleep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睡觉→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睡着的→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困倦的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friendly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友好的→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朋友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danger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危险→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危险的</a:t>
            </a:r>
            <a:endParaRPr lang="en-US" altLang="zh-CN" sz="2800" dirty="0"/>
          </a:p>
        </p:txBody>
      </p:sp>
      <p:sp>
        <p:nvSpPr>
          <p:cNvPr id="3" name="QB_6_AN.1_1#50f6f17ba.blank?vaa=1&amp;vcp=1&amp;pid=c282c7e8f&amp;color=0,0,0&amp;vpa=7&amp;vtp=1&amp;vaab=1&amp;bbb=1"/>
          <p:cNvSpPr/>
          <p:nvPr/>
        </p:nvSpPr>
        <p:spPr>
          <a:xfrm>
            <a:off x="4670965" y="1213834"/>
            <a:ext cx="17383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Australian</a:t>
            </a:r>
            <a:endParaRPr lang="en-US" altLang="zh-CN" sz="2800" dirty="0"/>
          </a:p>
        </p:txBody>
      </p:sp>
      <p:sp>
        <p:nvSpPr>
          <p:cNvPr id="5" name="QB_6_AN.2_1#50f6f17ba.blank?vaa=1&amp;vcp=1&amp;pid=c282c7e8f&amp;color=0,0,0&amp;vpa=8&amp;vtp=1&amp;vaab=1&amp;bbb=1"/>
          <p:cNvSpPr/>
          <p:nvPr/>
        </p:nvSpPr>
        <p:spPr>
          <a:xfrm>
            <a:off x="5786977" y="2509234"/>
            <a:ext cx="14827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southern</a:t>
            </a:r>
            <a:endParaRPr lang="en-US" altLang="zh-CN" sz="2800" dirty="0"/>
          </a:p>
        </p:txBody>
      </p:sp>
      <p:sp>
        <p:nvSpPr>
          <p:cNvPr id="7" name="QB_6_AN.3_1#50f6f17ba.blank?vaa=1&amp;vcp=1&amp;pid=c282c7e8f&amp;color=0,0,0&amp;vpa=9&amp;vtp=1&amp;vaab=1&amp;bbb=1"/>
          <p:cNvSpPr/>
          <p:nvPr/>
        </p:nvSpPr>
        <p:spPr>
          <a:xfrm>
            <a:off x="3591465" y="3156934"/>
            <a:ext cx="13446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African</a:t>
            </a:r>
            <a:endParaRPr lang="en-US" altLang="zh-CN" sz="2800" dirty="0"/>
          </a:p>
        </p:txBody>
      </p:sp>
      <p:sp>
        <p:nvSpPr>
          <p:cNvPr id="9" name="QB_6_AN.4_1#50f6f17ba.blank?vaa=1&amp;vcp=1&amp;pid=c282c7e8f&amp;color=0,0,0&amp;vpa=10&amp;vtp=1&amp;vaab=1&amp;bbb=1"/>
          <p:cNvSpPr/>
          <p:nvPr/>
        </p:nvSpPr>
        <p:spPr>
          <a:xfrm>
            <a:off x="3391440" y="3791934"/>
            <a:ext cx="11445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asleep</a:t>
            </a:r>
            <a:endParaRPr lang="en-US" altLang="zh-CN" sz="2800" dirty="0"/>
          </a:p>
        </p:txBody>
      </p:sp>
      <p:sp>
        <p:nvSpPr>
          <p:cNvPr id="10" name="QB_6_AN.5_1#50f6f17ba.blank?vaa=1&amp;vcp=1&amp;pid=c282c7e8f&amp;color=0,0,0&amp;vpa=11&amp;vtp=1&amp;vaab=1&amp;bbb=1"/>
          <p:cNvSpPr/>
          <p:nvPr/>
        </p:nvSpPr>
        <p:spPr>
          <a:xfrm>
            <a:off x="7134764" y="3791934"/>
            <a:ext cx="11652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sleepy</a:t>
            </a:r>
            <a:endParaRPr lang="en-US" altLang="zh-CN" sz="2800" dirty="0"/>
          </a:p>
        </p:txBody>
      </p:sp>
      <p:sp>
        <p:nvSpPr>
          <p:cNvPr id="12" name="QB_6_AN.6_1#50f6f17ba.blank?vaa=1&amp;vcp=1&amp;pid=c282c7e8f&amp;color=0,0,0&amp;vpa=12&amp;vtp=1&amp;vaab=1&amp;bbb=1"/>
          <p:cNvSpPr/>
          <p:nvPr/>
        </p:nvSpPr>
        <p:spPr>
          <a:xfrm>
            <a:off x="4466177" y="4452334"/>
            <a:ext cx="11080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</a:t>
            </a:r>
            <a:endParaRPr lang="en-US" altLang="zh-CN" sz="2800" dirty="0"/>
          </a:p>
        </p:txBody>
      </p:sp>
      <p:sp>
        <p:nvSpPr>
          <p:cNvPr id="14" name="QB_6_AN.23_1#50f6f17ba.blank?vaa=1&amp;vcp=1&amp;pid=c282c7e8f&amp;color=0,0,0&amp;vpa=13&amp;vtp=1&amp;vaab=1&amp;bbb=1"/>
          <p:cNvSpPr/>
          <p:nvPr/>
        </p:nvSpPr>
        <p:spPr>
          <a:xfrm>
            <a:off x="3815302" y="5066379"/>
            <a:ext cx="17192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dangerous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0" grpId="0" build="p" animBg="1"/>
      <p:bldP spid="12" grpId="0" build="p" animBg="1"/>
      <p:bldP spid="14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4_1#5285fac51?vaa=1&amp;vcp=1&amp;pid=c282c7e8f&amp;color=0,0,0&amp;vtp=1&amp;vaab=1&amp;bt=1&amp;bbb=1"/>
          <p:cNvSpPr/>
          <p:nvPr/>
        </p:nvSpPr>
        <p:spPr>
          <a:xfrm>
            <a:off x="539496" y="18843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使用；运用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有用的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男人→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男人（复数）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American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美国的；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美国人→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美国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child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儿童→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儿童（复数）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miss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怀念；思念；错过→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找不到的；失去的</a:t>
            </a:r>
            <a:endParaRPr lang="en-US" altLang="zh-CN" sz="2800" dirty="0"/>
          </a:p>
        </p:txBody>
      </p:sp>
      <p:sp>
        <p:nvSpPr>
          <p:cNvPr id="3" name="QB_6_AN.1_1#5285fac51.blank?vaa=1&amp;vcp=1&amp;pid=c282c7e8f&amp;color=0,0,0&amp;vpa=14&amp;vtp=1&amp;vaab=1&amp;bbb=1"/>
          <p:cNvSpPr/>
          <p:nvPr/>
        </p:nvSpPr>
        <p:spPr>
          <a:xfrm>
            <a:off x="4373530" y="1853914"/>
            <a:ext cx="11271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useful</a:t>
            </a:r>
            <a:endParaRPr lang="en-US" altLang="zh-CN" sz="2800" dirty="0"/>
          </a:p>
        </p:txBody>
      </p:sp>
      <p:sp>
        <p:nvSpPr>
          <p:cNvPr id="5" name="QB_6_AN.2_1#5285fac51.blank?vaa=1&amp;vcp=1&amp;pid=c282c7e8f&amp;color=0,0,0&amp;vpa=15&amp;vtp=1&amp;vaab=1&amp;bbb=1"/>
          <p:cNvSpPr/>
          <p:nvPr/>
        </p:nvSpPr>
        <p:spPr>
          <a:xfrm>
            <a:off x="3434302" y="2501614"/>
            <a:ext cx="8699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men</a:t>
            </a:r>
            <a:endParaRPr lang="en-US" altLang="zh-CN" sz="2800" dirty="0"/>
          </a:p>
        </p:txBody>
      </p:sp>
      <p:sp>
        <p:nvSpPr>
          <p:cNvPr id="7" name="QB_6_AN.3_1#5285fac51.blank?vaa=1&amp;vcp=1&amp;pid=c282c7e8f&amp;color=0,0,0&amp;vpa=16&amp;vtp=1&amp;vaab=1&amp;bbb=1"/>
          <p:cNvSpPr/>
          <p:nvPr/>
        </p:nvSpPr>
        <p:spPr>
          <a:xfrm>
            <a:off x="6950614" y="3149314"/>
            <a:ext cx="14811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America</a:t>
            </a:r>
            <a:endParaRPr lang="en-US" altLang="zh-CN" sz="2800" dirty="0"/>
          </a:p>
        </p:txBody>
      </p:sp>
      <p:sp>
        <p:nvSpPr>
          <p:cNvPr id="9" name="QB_6_AN.4_1#5285fac51.blank?vaa=1&amp;vcp=1&amp;pid=c282c7e8f&amp;color=0,0,0&amp;vpa=17&amp;vtp=1&amp;vaab=1&amp;bbb=1"/>
          <p:cNvSpPr/>
          <p:nvPr/>
        </p:nvSpPr>
        <p:spPr>
          <a:xfrm>
            <a:off x="3532727" y="3797014"/>
            <a:ext cx="14224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children</a:t>
            </a:r>
            <a:endParaRPr lang="en-US" altLang="zh-CN" sz="2800" dirty="0"/>
          </a:p>
        </p:txBody>
      </p:sp>
      <p:sp>
        <p:nvSpPr>
          <p:cNvPr id="11" name="QB_6_AN.33_1#5285fac51.blank?vaa=1&amp;vcp=1&amp;pid=c282c7e8f&amp;color=0,0,0&amp;vpa=18&amp;vtp=1&amp;vaab=1&amp;bbb=1"/>
          <p:cNvSpPr/>
          <p:nvPr/>
        </p:nvSpPr>
        <p:spPr>
          <a:xfrm>
            <a:off x="5612352" y="4411059"/>
            <a:ext cx="13636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missing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aee13ecd0?vcp=1&amp;pid=a30e91e77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重点短语</a:t>
            </a:r>
            <a:endParaRPr lang="en-US" altLang="zh-CN" sz="3200" dirty="0"/>
          </a:p>
        </p:txBody>
      </p:sp>
      <p:sp>
        <p:nvSpPr>
          <p:cNvPr id="3" name="QB_6_BD.34_1#b48657fca?vaa=1&amp;vcp=1&amp;pid=aee13ecd0&amp;color=0,0,0&amp;vtp=1&amp;vaab=1&amp;bbb=1"/>
          <p:cNvSpPr/>
          <p:nvPr/>
        </p:nvSpPr>
        <p:spPr>
          <a:xfrm>
            <a:off x="539496" y="1263495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餐厅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许多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音乐播放器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校服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帮助某人做某事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太多的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遵守规则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</a:t>
            </a:r>
            <a:endParaRPr lang="en-US" altLang="zh-CN" sz="2800" dirty="0"/>
          </a:p>
        </p:txBody>
      </p:sp>
      <p:sp>
        <p:nvSpPr>
          <p:cNvPr id="4" name="QB_6_AN.1_1#b48657fca.blank?vaa=1&amp;vcp=1&amp;pid=aee13ecd0&amp;color=0,0,0&amp;vpa=19&amp;vtp=1&amp;vaab=1&amp;bbb=1"/>
          <p:cNvSpPr/>
          <p:nvPr/>
        </p:nvSpPr>
        <p:spPr>
          <a:xfrm>
            <a:off x="1527714" y="1220315"/>
            <a:ext cx="187642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dining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hall</a:t>
            </a:r>
            <a:endParaRPr lang="en-US" altLang="zh-CN" sz="2800" dirty="0"/>
          </a:p>
        </p:txBody>
      </p:sp>
      <p:sp>
        <p:nvSpPr>
          <p:cNvPr id="6" name="QB_6_AN.2_1#b48657fca.blank?vaa=1&amp;vcp=1&amp;pid=aee13ecd0&amp;color=0,0,0&amp;vpa=20&amp;vtp=1&amp;vaab=1&amp;bbb=1"/>
          <p:cNvSpPr/>
          <p:nvPr/>
        </p:nvSpPr>
        <p:spPr>
          <a:xfrm>
            <a:off x="1654714" y="1880715"/>
            <a:ext cx="144303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8" name="QB_6_AN.3_1#b48657fca.blank?vaa=1&amp;vcp=1&amp;pid=aee13ecd0&amp;color=0,0,0&amp;vpa=21&amp;vtp=1&amp;vaab=1&amp;bbb=1"/>
          <p:cNvSpPr/>
          <p:nvPr/>
        </p:nvSpPr>
        <p:spPr>
          <a:xfrm>
            <a:off x="2531014" y="2515715"/>
            <a:ext cx="217170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player</a:t>
            </a:r>
            <a:endParaRPr lang="en-US" altLang="zh-CN" sz="2800" dirty="0"/>
          </a:p>
        </p:txBody>
      </p:sp>
      <p:sp>
        <p:nvSpPr>
          <p:cNvPr id="10" name="QB_6_AN.4_1#b48657fca.blank?vaa=1&amp;vcp=1&amp;pid=aee13ecd0&amp;color=0,0,0&amp;vpa=22&amp;vtp=1&amp;vaab=1&amp;bbb=1"/>
          <p:cNvSpPr/>
          <p:nvPr/>
        </p:nvSpPr>
        <p:spPr>
          <a:xfrm>
            <a:off x="1654714" y="3176115"/>
            <a:ext cx="250983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uniform</a:t>
            </a:r>
            <a:endParaRPr lang="en-US" altLang="zh-CN" sz="2800" dirty="0"/>
          </a:p>
        </p:txBody>
      </p:sp>
      <p:sp>
        <p:nvSpPr>
          <p:cNvPr id="12" name="QB_6_AN.5_1#b48657fca.blank?vaa=1&amp;vcp=1&amp;pid=aee13ecd0&amp;color=0,0,0&amp;vpa=23&amp;vtp=1&amp;vaab=1&amp;bbb=1"/>
          <p:cNvSpPr/>
          <p:nvPr/>
        </p:nvSpPr>
        <p:spPr>
          <a:xfrm>
            <a:off x="3445415" y="3811115"/>
            <a:ext cx="266700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sb.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sth.</a:t>
            </a:r>
            <a:endParaRPr lang="en-US" altLang="zh-CN" sz="2800" dirty="0"/>
          </a:p>
        </p:txBody>
      </p:sp>
      <p:sp>
        <p:nvSpPr>
          <p:cNvPr id="14" name="QB_6_AN.6_1#b48657fca.blank?vaa=1&amp;vcp=1&amp;pid=aee13ecd0&amp;color=0,0,0&amp;vpa=24&amp;vtp=1&amp;vaab=1&amp;bbb=1"/>
          <p:cNvSpPr/>
          <p:nvPr/>
        </p:nvSpPr>
        <p:spPr>
          <a:xfrm>
            <a:off x="2061114" y="4458815"/>
            <a:ext cx="167957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endParaRPr lang="en-US" altLang="zh-CN" sz="2800" dirty="0"/>
          </a:p>
        </p:txBody>
      </p:sp>
      <p:sp>
        <p:nvSpPr>
          <p:cNvPr id="16" name="QB_6_AN.47_1#b48657fca.blank?vaa=1&amp;vcp=1&amp;pid=aee13ecd0&amp;color=0,0,0&amp;vpa=25&amp;vtp=1&amp;vaab=1&amp;bbb=1"/>
          <p:cNvSpPr/>
          <p:nvPr/>
        </p:nvSpPr>
        <p:spPr>
          <a:xfrm>
            <a:off x="2378614" y="5098260"/>
            <a:ext cx="266700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follow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rules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  <p:bldP spid="12" grpId="0" build="p" animBg="1"/>
      <p:bldP spid="14" grpId="0" build="p" animBg="1"/>
      <p:bldP spid="16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3027</Words>
  <Application>Microsoft Office PowerPoint</Application>
  <PresentationFormat>宽屏</PresentationFormat>
  <Paragraphs>497</Paragraphs>
  <Slides>54</Slides>
  <Notes>51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54</vt:i4>
      </vt:variant>
    </vt:vector>
  </HeadingPairs>
  <TitlesOfParts>
    <vt:vector size="63" baseType="lpstr">
      <vt:lpstr>Arial (正文)</vt:lpstr>
      <vt:lpstr>华文隶书</vt:lpstr>
      <vt:lpstr>SimSun</vt:lpstr>
      <vt:lpstr>微软雅黑</vt:lpstr>
      <vt:lpstr>Arial</vt:lpstr>
      <vt:lpstr>Calibri</vt:lpstr>
      <vt:lpstr>times new roman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1018801308@qq.com</cp:lastModifiedBy>
  <cp:revision>10</cp:revision>
  <dcterms:created xsi:type="dcterms:W3CDTF">2024-11-19T13:00:45Z</dcterms:created>
  <dcterms:modified xsi:type="dcterms:W3CDTF">2025-07-23T10:16:42Z</dcterms:modified>
  <cp:category/>
  <cp:contentStatus/>
</cp:coreProperties>
</file>