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391" r:id="rId2"/>
    <p:sldId id="411" r:id="rId3"/>
    <p:sldId id="759" r:id="rId4"/>
    <p:sldId id="713" r:id="rId5"/>
    <p:sldId id="777" r:id="rId6"/>
    <p:sldId id="762" r:id="rId7"/>
    <p:sldId id="766" r:id="rId8"/>
    <p:sldId id="767" r:id="rId9"/>
    <p:sldId id="770" r:id="rId10"/>
    <p:sldId id="771" r:id="rId11"/>
    <p:sldId id="772" r:id="rId12"/>
    <p:sldId id="773" r:id="rId13"/>
    <p:sldId id="774" r:id="rId14"/>
    <p:sldId id="778" r:id="rId15"/>
    <p:sldId id="775" r:id="rId16"/>
    <p:sldId id="779" r:id="rId17"/>
    <p:sldId id="776" r:id="rId18"/>
    <p:sldId id="761" r:id="rId19"/>
  </p:sldIdLst>
  <p:sldSz cx="9144000" cy="5143500" type="screen16x9"/>
  <p:notesSz cx="6858000" cy="9144000"/>
  <p:custDataLst>
    <p:tags r:id="rId22"/>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6" userDrawn="1">
          <p15:clr>
            <a:srgbClr val="A4A3A4"/>
          </p15:clr>
        </p15:guide>
        <p15:guide id="2" pos="2859" userDrawn="1">
          <p15:clr>
            <a:srgbClr val="A4A3A4"/>
          </p15:clr>
        </p15:guide>
      </p15:sldGuideLst>
    </p:ext>
    <p:ext uri="{2D200454-40CA-4A62-9FC3-DE9A4176ACB9}">
      <p15:notesGuideLst xmlns:p15="http://schemas.microsoft.com/office/powerpoint/2012/main">
        <p15:guide id="1" orient="horz" pos="3032">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2" autoAdjust="0"/>
    <p:restoredTop sz="86449" autoAdjust="0"/>
  </p:normalViewPr>
  <p:slideViewPr>
    <p:cSldViewPr showGuides="1">
      <p:cViewPr varScale="1">
        <p:scale>
          <a:sx n="66" d="100"/>
          <a:sy n="66" d="100"/>
        </p:scale>
        <p:origin x="67" y="538"/>
      </p:cViewPr>
      <p:guideLst>
        <p:guide orient="horz" pos="1706"/>
        <p:guide pos="28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44"/>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t>2023/7/26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t>2023/7/26</a:t>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p>
          <a:p>
            <a:pPr>
              <a:spcBef>
                <a:spcPct val="30000"/>
              </a:spcBef>
              <a:defRPr/>
            </a:pPr>
            <a:r>
              <a:rPr lang="zh-CN" altLang="zh-CN" sz="1200"/>
              <a:t>第二级</a:t>
            </a:r>
          </a:p>
          <a:p>
            <a:pPr>
              <a:spcBef>
                <a:spcPct val="30000"/>
              </a:spcBef>
              <a:defRPr/>
            </a:pPr>
            <a:r>
              <a:rPr lang="zh-CN" altLang="zh-CN" sz="1200"/>
              <a:t>第三级</a:t>
            </a:r>
          </a:p>
          <a:p>
            <a:pPr>
              <a:spcBef>
                <a:spcPct val="30000"/>
              </a:spcBef>
              <a:defRPr/>
            </a:pPr>
            <a:r>
              <a:rPr lang="zh-CN" altLang="zh-CN" sz="1200"/>
              <a:t>第四级</a:t>
            </a:r>
          </a:p>
          <a:p>
            <a:pPr>
              <a:spcBef>
                <a:spcPct val="30000"/>
              </a:spcBef>
              <a:defRPr/>
            </a:pPr>
            <a:r>
              <a:rPr lang="zh-CN" altLang="zh-CN" sz="120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t>‹#›</a:t>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t>2023/7/26</a:t>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t>1</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t>2023/7/26</a:t>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t>2</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665" y="2067263"/>
            <a:ext cx="7317174" cy="876744"/>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任务一 认识</a:t>
            </a:r>
            <a:r>
              <a:rPr lang="zh-CN" altLang="en-US"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压力</a:t>
            </a: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传感器</a:t>
            </a:r>
          </a:p>
        </p:txBody>
      </p:sp>
      <p:sp>
        <p:nvSpPr>
          <p:cNvPr id="2" name="文本框 1"/>
          <p:cNvSpPr txBox="1"/>
          <p:nvPr/>
        </p:nvSpPr>
        <p:spPr>
          <a:xfrm>
            <a:off x="2659382" y="1347665"/>
            <a:ext cx="3825236" cy="461665"/>
          </a:xfrm>
          <a:prstGeom prst="rect">
            <a:avLst/>
          </a:prstGeom>
          <a:noFill/>
        </p:spPr>
        <p:txBody>
          <a:bodyPr wrap="square" rtlCol="0">
            <a:spAutoFit/>
          </a:bodyPr>
          <a:lstStyle/>
          <a:p>
            <a:r>
              <a:rPr lang="zh-CN" altLang="zh-CN" sz="2400" b="1" dirty="0">
                <a:solidFill>
                  <a:schemeClr val="bg1"/>
                </a:solidFill>
                <a:latin typeface="微软雅黑" panose="020B0503020204020204" pitchFamily="34" charset="-122"/>
                <a:ea typeface="微软雅黑" panose="020B0503020204020204" pitchFamily="34" charset="-122"/>
              </a:rPr>
              <a:t>项目</a:t>
            </a:r>
            <a:r>
              <a:rPr lang="zh-CN" altLang="en-US" sz="2400" b="1" dirty="0">
                <a:solidFill>
                  <a:schemeClr val="bg1"/>
                </a:solidFill>
                <a:latin typeface="微软雅黑" panose="020B0503020204020204" pitchFamily="34" charset="-122"/>
                <a:ea typeface="微软雅黑" panose="020B0503020204020204" pitchFamily="34" charset="-122"/>
              </a:rPr>
              <a:t>六</a:t>
            </a:r>
            <a:r>
              <a:rPr lang="zh-CN" altLang="zh-CN" sz="2400" b="1" dirty="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压力</a:t>
            </a:r>
            <a:r>
              <a:rPr lang="zh-CN" altLang="zh-CN" sz="2400" b="1" dirty="0">
                <a:solidFill>
                  <a:schemeClr val="bg1"/>
                </a:solidFill>
                <a:latin typeface="微软雅黑" panose="020B0503020204020204" pitchFamily="34" charset="-122"/>
                <a:ea typeface="微软雅黑" panose="020B0503020204020204" pitchFamily="34" charset="-122"/>
              </a:rPr>
              <a:t>传感器</a:t>
            </a:r>
            <a:r>
              <a:rPr lang="zh-CN" altLang="en-US" sz="2400" b="1" dirty="0">
                <a:solidFill>
                  <a:schemeClr val="bg1"/>
                </a:solidFill>
                <a:latin typeface="微软雅黑" panose="020B0503020204020204" pitchFamily="34" charset="-122"/>
                <a:ea typeface="微软雅黑" panose="020B0503020204020204" pitchFamily="34" charset="-122"/>
              </a:rPr>
              <a:t>的应用</a:t>
            </a:r>
            <a:endParaRPr lang="zh-CN"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二、知识储备</a:t>
            </a:r>
          </a:p>
        </p:txBody>
      </p:sp>
      <p:sp>
        <p:nvSpPr>
          <p:cNvPr id="5" name="文本框 4"/>
          <p:cNvSpPr txBox="1"/>
          <p:nvPr/>
        </p:nvSpPr>
        <p:spPr>
          <a:xfrm>
            <a:off x="683730" y="1261110"/>
            <a:ext cx="4752330" cy="1703705"/>
          </a:xfrm>
          <a:prstGeom prst="rect">
            <a:avLst/>
          </a:prstGeom>
          <a:noFill/>
        </p:spPr>
        <p:txBody>
          <a:bodyPr wrap="square" rtlCol="0" anchor="t">
            <a:noAutofit/>
          </a:bodyPr>
          <a:lstStyle/>
          <a:p>
            <a:pPr latinLnBrk="0">
              <a:lnSpc>
                <a:spcPct val="150000"/>
              </a:lnSpc>
            </a:pPr>
            <a:r>
              <a:rPr lang="en-US" altLang="zh-CN" sz="1600" b="1" dirty="0"/>
              <a:t>2.  </a:t>
            </a:r>
            <a:r>
              <a:rPr lang="zh-CN" altLang="en-US" sz="1600" b="1" dirty="0"/>
              <a:t>在工业中的应用</a:t>
            </a:r>
            <a:endParaRPr lang="en-US" altLang="zh-CN" sz="1600" b="1" dirty="0"/>
          </a:p>
          <a:p>
            <a:pPr indent="457200" latinLnBrk="0">
              <a:lnSpc>
                <a:spcPct val="150000"/>
              </a:lnSpc>
            </a:pPr>
            <a:r>
              <a:rPr lang="zh-CN" altLang="en-US" sz="1600" dirty="0"/>
              <a:t>压力传感器还广泛应用于工业生产的自控设备上，如印刷机、液压机、橡胶机、制鞋机、压铸机、注塑机等。</a:t>
            </a:r>
            <a:endParaRPr lang="en-US" altLang="zh-CN" sz="1600" dirty="0"/>
          </a:p>
          <a:p>
            <a:pPr indent="457200" latinLnBrk="0">
              <a:lnSpc>
                <a:spcPct val="150000"/>
              </a:lnSpc>
            </a:pPr>
            <a:r>
              <a:rPr lang="zh-CN" altLang="en-US" sz="1600" dirty="0"/>
              <a:t>例如，注塑模具使用的压力传感器在注塑模具中可被安装在注塑机的喷嘴、热流道系统、冷流道系统和模具的模腔内。它能够监测塑料在注模、充模、保压和冷却过程中从注塑机的喷嘴到模腔之间某处的塑料压力。其实物如图</a:t>
            </a:r>
            <a:r>
              <a:rPr lang="en-US" altLang="zh-CN" sz="1600" dirty="0"/>
              <a:t>6-1-3</a:t>
            </a:r>
            <a:r>
              <a:rPr lang="zh-CN" altLang="en-US" sz="1600" dirty="0"/>
              <a:t>所示。</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（二）不同场景中压力传感器的应用</a:t>
            </a:r>
          </a:p>
        </p:txBody>
      </p:sp>
      <p:sp>
        <p:nvSpPr>
          <p:cNvPr id="9" name="文本框 8">
            <a:extLst>
              <a:ext uri="{FF2B5EF4-FFF2-40B4-BE49-F238E27FC236}">
                <a16:creationId xmlns:a16="http://schemas.microsoft.com/office/drawing/2014/main" id="{29E11B39-5CED-7F24-76E7-B31A87A91F72}"/>
              </a:ext>
            </a:extLst>
          </p:cNvPr>
          <p:cNvSpPr txBox="1"/>
          <p:nvPr/>
        </p:nvSpPr>
        <p:spPr>
          <a:xfrm>
            <a:off x="5940095" y="4484368"/>
            <a:ext cx="4312916" cy="307777"/>
          </a:xfrm>
          <a:prstGeom prst="rect">
            <a:avLst/>
          </a:prstGeom>
          <a:noFill/>
        </p:spPr>
        <p:txBody>
          <a:bodyPr wrap="square">
            <a:spAutoFit/>
          </a:bodyPr>
          <a:lstStyle/>
          <a:p>
            <a:r>
              <a:rPr lang="zh-CN" altLang="en-US" sz="1400" dirty="0"/>
              <a:t>图</a:t>
            </a:r>
            <a:r>
              <a:rPr lang="en-US" altLang="zh-CN" sz="1400" dirty="0"/>
              <a:t>6-1-3</a:t>
            </a:r>
            <a:r>
              <a:rPr lang="zh-CN" altLang="en-US" sz="1400" dirty="0"/>
              <a:t>　注塑模具使用的压力传感器</a:t>
            </a:r>
          </a:p>
        </p:txBody>
      </p:sp>
      <p:pic>
        <p:nvPicPr>
          <p:cNvPr id="7" name="图片 6">
            <a:extLst>
              <a:ext uri="{FF2B5EF4-FFF2-40B4-BE49-F238E27FC236}">
                <a16:creationId xmlns:a16="http://schemas.microsoft.com/office/drawing/2014/main" id="{ABD3030A-D531-5C36-89D4-873D825BFA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085" y="1419670"/>
            <a:ext cx="3090291" cy="3090291"/>
          </a:xfrm>
          <a:prstGeom prst="rect">
            <a:avLst/>
          </a:prstGeom>
        </p:spPr>
      </p:pic>
    </p:spTree>
    <p:extLst>
      <p:ext uri="{BB962C8B-B14F-4D97-AF65-F5344CB8AC3E}">
        <p14:creationId xmlns:p14="http://schemas.microsoft.com/office/powerpoint/2010/main" val="3927793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二、知识储备</a:t>
            </a:r>
          </a:p>
        </p:txBody>
      </p:sp>
      <p:sp>
        <p:nvSpPr>
          <p:cNvPr id="5" name="文本框 4"/>
          <p:cNvSpPr txBox="1"/>
          <p:nvPr/>
        </p:nvSpPr>
        <p:spPr>
          <a:xfrm>
            <a:off x="683730" y="1173480"/>
            <a:ext cx="8372958" cy="1703705"/>
          </a:xfrm>
          <a:prstGeom prst="rect">
            <a:avLst/>
          </a:prstGeom>
          <a:noFill/>
        </p:spPr>
        <p:txBody>
          <a:bodyPr wrap="square" rtlCol="0" anchor="t">
            <a:noAutofit/>
          </a:bodyPr>
          <a:lstStyle/>
          <a:p>
            <a:pPr latinLnBrk="0">
              <a:lnSpc>
                <a:spcPct val="150000"/>
              </a:lnSpc>
            </a:pPr>
            <a:r>
              <a:rPr lang="en-US" altLang="zh-CN" sz="1600" b="1" dirty="0"/>
              <a:t>2.  </a:t>
            </a:r>
            <a:r>
              <a:rPr lang="zh-CN" altLang="en-US" sz="1600" b="1" dirty="0"/>
              <a:t>在工业中的应用</a:t>
            </a:r>
            <a:endParaRPr lang="en-US" altLang="zh-CN" sz="1600" b="1" dirty="0"/>
          </a:p>
          <a:p>
            <a:pPr indent="457200" latinLnBrk="0">
              <a:lnSpc>
                <a:spcPct val="150000"/>
              </a:lnSpc>
            </a:pPr>
            <a:r>
              <a:rPr lang="zh-CN" altLang="en-US" sz="1600" dirty="0"/>
              <a:t>很多物流输送设备，模块化皮带分流合流分拣系统中也使用了压力传感器。</a:t>
            </a:r>
            <a:endParaRPr lang="en-US" altLang="zh-CN" sz="1600" dirty="0"/>
          </a:p>
          <a:p>
            <a:pPr indent="457200" latinLnBrk="0">
              <a:lnSpc>
                <a:spcPct val="150000"/>
              </a:lnSpc>
            </a:pPr>
            <a:r>
              <a:rPr lang="zh-CN" altLang="en-US" sz="1600" dirty="0"/>
              <a:t>将压力传感器安装在传送带两侧的固定架，收集产品在传送带上运行时产生的振动数据。当压力异常时，压力传感器就会产生异常冲击信号，并发送至报警或后台监控系统，工作人员可实时监控，如图</a:t>
            </a:r>
            <a:r>
              <a:rPr lang="en-US" altLang="zh-CN" sz="1600" dirty="0"/>
              <a:t>6-1-4</a:t>
            </a:r>
            <a:r>
              <a:rPr lang="zh-CN" altLang="en-US" sz="1600" dirty="0"/>
              <a:t>所示。</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（二）不同场景中压力传感器的应用</a:t>
            </a:r>
          </a:p>
        </p:txBody>
      </p:sp>
      <p:sp>
        <p:nvSpPr>
          <p:cNvPr id="9" name="文本框 8">
            <a:extLst>
              <a:ext uri="{FF2B5EF4-FFF2-40B4-BE49-F238E27FC236}">
                <a16:creationId xmlns:a16="http://schemas.microsoft.com/office/drawing/2014/main" id="{29E11B39-5CED-7F24-76E7-B31A87A91F72}"/>
              </a:ext>
            </a:extLst>
          </p:cNvPr>
          <p:cNvSpPr txBox="1"/>
          <p:nvPr/>
        </p:nvSpPr>
        <p:spPr>
          <a:xfrm>
            <a:off x="2537460" y="4527213"/>
            <a:ext cx="5934055" cy="307777"/>
          </a:xfrm>
          <a:prstGeom prst="rect">
            <a:avLst/>
          </a:prstGeom>
          <a:noFill/>
        </p:spPr>
        <p:txBody>
          <a:bodyPr wrap="square">
            <a:spAutoFit/>
          </a:bodyPr>
          <a:lstStyle/>
          <a:p>
            <a:r>
              <a:rPr lang="zh-CN" altLang="en-US" sz="1400" dirty="0"/>
              <a:t>图</a:t>
            </a:r>
            <a:r>
              <a:rPr lang="en-US" altLang="zh-CN" sz="1400" dirty="0"/>
              <a:t>6-1-4</a:t>
            </a:r>
            <a:r>
              <a:rPr lang="zh-CN" altLang="en-US" sz="1400" dirty="0"/>
              <a:t>　模块化皮带分流合流分拣系统及压力传感器</a:t>
            </a:r>
          </a:p>
        </p:txBody>
      </p:sp>
      <p:pic>
        <p:nvPicPr>
          <p:cNvPr id="8" name="图片 7">
            <a:extLst>
              <a:ext uri="{FF2B5EF4-FFF2-40B4-BE49-F238E27FC236}">
                <a16:creationId xmlns:a16="http://schemas.microsoft.com/office/drawing/2014/main" id="{3AB0FBAF-1411-0E32-424C-F21748F633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7815" y="3066327"/>
            <a:ext cx="1656115" cy="1273116"/>
          </a:xfrm>
          <a:prstGeom prst="rect">
            <a:avLst/>
          </a:prstGeom>
        </p:spPr>
      </p:pic>
      <p:pic>
        <p:nvPicPr>
          <p:cNvPr id="11" name="图片 10">
            <a:extLst>
              <a:ext uri="{FF2B5EF4-FFF2-40B4-BE49-F238E27FC236}">
                <a16:creationId xmlns:a16="http://schemas.microsoft.com/office/drawing/2014/main" id="{C50C99D9-1D50-CE83-92BF-702D37E57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4" y="2992905"/>
            <a:ext cx="3074465" cy="1404504"/>
          </a:xfrm>
          <a:prstGeom prst="rect">
            <a:avLst/>
          </a:prstGeom>
        </p:spPr>
      </p:pic>
      <p:sp>
        <p:nvSpPr>
          <p:cNvPr id="12" name="文本框 11">
            <a:extLst>
              <a:ext uri="{FF2B5EF4-FFF2-40B4-BE49-F238E27FC236}">
                <a16:creationId xmlns:a16="http://schemas.microsoft.com/office/drawing/2014/main" id="{67F9FC2A-8A06-928E-46A3-4324D472609D}"/>
              </a:ext>
            </a:extLst>
          </p:cNvPr>
          <p:cNvSpPr txBox="1"/>
          <p:nvPr/>
        </p:nvSpPr>
        <p:spPr>
          <a:xfrm>
            <a:off x="381010" y="3541268"/>
            <a:ext cx="1526806" cy="307777"/>
          </a:xfrm>
          <a:prstGeom prst="rect">
            <a:avLst/>
          </a:prstGeom>
          <a:noFill/>
        </p:spPr>
        <p:txBody>
          <a:bodyPr wrap="square">
            <a:spAutoFit/>
          </a:bodyPr>
          <a:lstStyle/>
          <a:p>
            <a:r>
              <a:rPr lang="zh-CN" altLang="en-US" sz="1400" dirty="0"/>
              <a:t>（</a:t>
            </a:r>
            <a:r>
              <a:rPr lang="en-US" altLang="zh-CN" sz="1400" dirty="0"/>
              <a:t>a</a:t>
            </a:r>
            <a:r>
              <a:rPr lang="zh-CN" altLang="en-US" sz="1400" dirty="0"/>
              <a:t>）压力传感器</a:t>
            </a:r>
          </a:p>
        </p:txBody>
      </p:sp>
      <p:sp>
        <p:nvSpPr>
          <p:cNvPr id="13" name="文本框 12">
            <a:extLst>
              <a:ext uri="{FF2B5EF4-FFF2-40B4-BE49-F238E27FC236}">
                <a16:creationId xmlns:a16="http://schemas.microsoft.com/office/drawing/2014/main" id="{C1B32B8E-5617-9AC8-9B2D-D7B350516128}"/>
              </a:ext>
            </a:extLst>
          </p:cNvPr>
          <p:cNvSpPr txBox="1"/>
          <p:nvPr/>
        </p:nvSpPr>
        <p:spPr>
          <a:xfrm>
            <a:off x="7863857" y="3424946"/>
            <a:ext cx="1215316" cy="738664"/>
          </a:xfrm>
          <a:prstGeom prst="rect">
            <a:avLst/>
          </a:prstGeom>
          <a:noFill/>
        </p:spPr>
        <p:txBody>
          <a:bodyPr wrap="square">
            <a:spAutoFit/>
          </a:bodyPr>
          <a:lstStyle/>
          <a:p>
            <a:r>
              <a:rPr lang="zh-CN" altLang="en-US" sz="1400" dirty="0"/>
              <a:t>（</a:t>
            </a:r>
            <a:r>
              <a:rPr lang="en-US" altLang="zh-CN" sz="1400" dirty="0"/>
              <a:t>b</a:t>
            </a:r>
            <a:r>
              <a:rPr lang="zh-CN" altLang="en-US" sz="1400" dirty="0"/>
              <a:t>）模块化皮带分流合流分拣系统</a:t>
            </a:r>
          </a:p>
        </p:txBody>
      </p:sp>
    </p:spTree>
    <p:extLst>
      <p:ext uri="{BB962C8B-B14F-4D97-AF65-F5344CB8AC3E}">
        <p14:creationId xmlns:p14="http://schemas.microsoft.com/office/powerpoint/2010/main" val="3645693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二、知识储备</a:t>
            </a:r>
          </a:p>
        </p:txBody>
      </p:sp>
      <p:sp>
        <p:nvSpPr>
          <p:cNvPr id="5" name="文本框 4"/>
          <p:cNvSpPr txBox="1"/>
          <p:nvPr/>
        </p:nvSpPr>
        <p:spPr>
          <a:xfrm>
            <a:off x="683730" y="1173480"/>
            <a:ext cx="8372958" cy="1703705"/>
          </a:xfrm>
          <a:prstGeom prst="rect">
            <a:avLst/>
          </a:prstGeom>
          <a:noFill/>
        </p:spPr>
        <p:txBody>
          <a:bodyPr wrap="square" rtlCol="0" anchor="t">
            <a:noAutofit/>
          </a:bodyPr>
          <a:lstStyle/>
          <a:p>
            <a:pPr latinLnBrk="0">
              <a:lnSpc>
                <a:spcPct val="150000"/>
              </a:lnSpc>
            </a:pPr>
            <a:r>
              <a:rPr lang="en-US" altLang="zh-CN" sz="1600" b="1" dirty="0"/>
              <a:t>3.  </a:t>
            </a:r>
            <a:r>
              <a:rPr lang="zh-CN" altLang="en-US" sz="1600" b="1" dirty="0"/>
              <a:t>在生活中的应用</a:t>
            </a:r>
            <a:endParaRPr lang="en-US" altLang="zh-CN" sz="1600" b="1" dirty="0"/>
          </a:p>
          <a:p>
            <a:pPr indent="457200" latinLnBrk="0">
              <a:lnSpc>
                <a:spcPct val="150000"/>
              </a:lnSpc>
            </a:pPr>
            <a:r>
              <a:rPr lang="zh-CN" altLang="en-US" sz="1600" dirty="0"/>
              <a:t>压力传感器还被广泛应用于生活中，如电子秤。当物体放在秤盘上时，压力施加给传感器，传感器发生弹性形变，从而使阻抗发生变化，同时使激励电压发生变化，并输出一个变化的模拟信号。该信号经放大电路放大输出到模数转换器，模拟信号转换成便于处理的数字信号并输出到</a:t>
            </a:r>
            <a:r>
              <a:rPr lang="en-US" altLang="zh-CN" sz="1600" dirty="0"/>
              <a:t>CPU</a:t>
            </a:r>
            <a:r>
              <a:rPr lang="zh-CN" altLang="en-US" sz="1600" dirty="0"/>
              <a:t>对其进行运算控制。</a:t>
            </a:r>
            <a:r>
              <a:rPr lang="en-US" altLang="zh-CN" sz="1600" dirty="0"/>
              <a:t>CPU</a:t>
            </a:r>
            <a:r>
              <a:rPr lang="zh-CN" altLang="en-US" sz="1600" dirty="0"/>
              <a:t>根据程序指令和键盘发出的命令将结果输出到显示器。</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（二）不同场景中压力传感器的应用</a:t>
            </a:r>
          </a:p>
        </p:txBody>
      </p:sp>
    </p:spTree>
    <p:extLst>
      <p:ext uri="{BB962C8B-B14F-4D97-AF65-F5344CB8AC3E}">
        <p14:creationId xmlns:p14="http://schemas.microsoft.com/office/powerpoint/2010/main" val="28133854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二、知识储备</a:t>
            </a:r>
          </a:p>
        </p:txBody>
      </p:sp>
      <p:sp>
        <p:nvSpPr>
          <p:cNvPr id="5" name="文本框 4"/>
          <p:cNvSpPr txBox="1"/>
          <p:nvPr/>
        </p:nvSpPr>
        <p:spPr>
          <a:xfrm>
            <a:off x="683730" y="1173480"/>
            <a:ext cx="4968345" cy="1703705"/>
          </a:xfrm>
          <a:prstGeom prst="rect">
            <a:avLst/>
          </a:prstGeom>
          <a:noFill/>
        </p:spPr>
        <p:txBody>
          <a:bodyPr wrap="square" rtlCol="0" anchor="t">
            <a:noAutofit/>
          </a:bodyPr>
          <a:lstStyle/>
          <a:p>
            <a:pPr latinLnBrk="0">
              <a:lnSpc>
                <a:spcPct val="150000"/>
              </a:lnSpc>
            </a:pPr>
            <a:r>
              <a:rPr lang="en-US" altLang="zh-CN" sz="1600" b="1" dirty="0"/>
              <a:t>3.  </a:t>
            </a:r>
            <a:r>
              <a:rPr lang="zh-CN" altLang="en-US" sz="1600" b="1" dirty="0"/>
              <a:t>在生活中的应用</a:t>
            </a:r>
            <a:endParaRPr lang="en-US" altLang="zh-CN" sz="1600" b="1" dirty="0"/>
          </a:p>
          <a:p>
            <a:pPr indent="457200" latinLnBrk="0">
              <a:lnSpc>
                <a:spcPct val="150000"/>
              </a:lnSpc>
            </a:pPr>
            <a:r>
              <a:rPr lang="zh-CN" altLang="en-US" sz="1600" dirty="0"/>
              <a:t>压力传感器还被广泛应用在睡眠监测上，比如智能手环、智能手表等可穿戴设备。压力传感器是可穿戴设备中的关键元件，它可感知用户的体动和心率。人们在进行深度睡眠和浅度睡眠时，肌肉的状态有很大不同，故体动的幅度差别很大。它还可以通过感知用户的心率，记录睡眠时的心率变化，这样就可以较为准确地监测用户的睡眠质量。可穿戴设备中的压力传感器如图</a:t>
            </a:r>
            <a:r>
              <a:rPr lang="en-US" altLang="zh-CN" sz="1600" dirty="0"/>
              <a:t>6-1-5</a:t>
            </a:r>
            <a:r>
              <a:rPr lang="zh-CN" altLang="en-US" sz="1600" dirty="0"/>
              <a:t>所示。</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（二）不同场景中压力传感器的应用</a:t>
            </a:r>
          </a:p>
        </p:txBody>
      </p:sp>
      <p:pic>
        <p:nvPicPr>
          <p:cNvPr id="7" name="图片 6">
            <a:extLst>
              <a:ext uri="{FF2B5EF4-FFF2-40B4-BE49-F238E27FC236}">
                <a16:creationId xmlns:a16="http://schemas.microsoft.com/office/drawing/2014/main" id="{B31F0EC4-9AD5-8164-D8A8-A4163553E5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8089" y="1347665"/>
            <a:ext cx="2857354" cy="2879941"/>
          </a:xfrm>
          <a:prstGeom prst="rect">
            <a:avLst/>
          </a:prstGeom>
        </p:spPr>
      </p:pic>
      <p:sp>
        <p:nvSpPr>
          <p:cNvPr id="8" name="文本框 7">
            <a:extLst>
              <a:ext uri="{FF2B5EF4-FFF2-40B4-BE49-F238E27FC236}">
                <a16:creationId xmlns:a16="http://schemas.microsoft.com/office/drawing/2014/main" id="{1B2B15D4-44EF-FDBE-FAA9-E3CF00D4D872}"/>
              </a:ext>
            </a:extLst>
          </p:cNvPr>
          <p:cNvSpPr txBox="1"/>
          <p:nvPr/>
        </p:nvSpPr>
        <p:spPr>
          <a:xfrm>
            <a:off x="5739458" y="4362548"/>
            <a:ext cx="3114615" cy="307777"/>
          </a:xfrm>
          <a:prstGeom prst="rect">
            <a:avLst/>
          </a:prstGeom>
          <a:noFill/>
        </p:spPr>
        <p:txBody>
          <a:bodyPr wrap="square">
            <a:spAutoFit/>
          </a:bodyPr>
          <a:lstStyle/>
          <a:p>
            <a:r>
              <a:rPr lang="zh-CN" altLang="en-US" sz="1400" dirty="0"/>
              <a:t>图</a:t>
            </a:r>
            <a:r>
              <a:rPr lang="en-US" altLang="zh-CN" sz="1400" dirty="0"/>
              <a:t>6-1-5</a:t>
            </a:r>
            <a:r>
              <a:rPr lang="zh-CN" altLang="en-US" sz="1400" dirty="0"/>
              <a:t>　可穿戴设备中的压力传感器</a:t>
            </a:r>
          </a:p>
        </p:txBody>
      </p:sp>
    </p:spTree>
    <p:extLst>
      <p:ext uri="{BB962C8B-B14F-4D97-AF65-F5344CB8AC3E}">
        <p14:creationId xmlns:p14="http://schemas.microsoft.com/office/powerpoint/2010/main" val="783841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584775"/>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endParaRPr lang="zh-CN" altLang="en-US" sz="3000" b="1" dirty="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a:solidFill>
                    <a:schemeClr val="accent1">
                      <a:lumMod val="50000"/>
                    </a:schemeClr>
                  </a:solidFill>
                  <a:latin typeface="Impact" panose="020B0806030902050204" pitchFamily="34" charset="0"/>
                  <a:ea typeface="华文细黑" panose="02010600040101010101" charset="-122"/>
                </a:rPr>
                <a:t>03</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3539756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三、任务实施</a:t>
            </a:r>
          </a:p>
        </p:txBody>
      </p:sp>
      <p:sp>
        <p:nvSpPr>
          <p:cNvPr id="5" name="文本框 4"/>
          <p:cNvSpPr txBox="1"/>
          <p:nvPr/>
        </p:nvSpPr>
        <p:spPr>
          <a:xfrm>
            <a:off x="683730" y="1173480"/>
            <a:ext cx="6336440" cy="1703705"/>
          </a:xfrm>
          <a:prstGeom prst="rect">
            <a:avLst/>
          </a:prstGeom>
          <a:noFill/>
        </p:spPr>
        <p:txBody>
          <a:bodyPr wrap="square" rtlCol="0" anchor="t">
            <a:noAutofit/>
          </a:bodyPr>
          <a:lstStyle/>
          <a:p>
            <a:pPr latinLnBrk="0">
              <a:lnSpc>
                <a:spcPct val="150000"/>
              </a:lnSpc>
            </a:pPr>
            <a:r>
              <a:rPr lang="zh-CN" altLang="en-US" sz="1600" b="1" dirty="0"/>
              <a:t>任务要求：</a:t>
            </a:r>
            <a:r>
              <a:rPr lang="zh-CN" altLang="en-US" sz="1600" dirty="0"/>
              <a:t>在各种传感器中选出压力传感器。</a:t>
            </a:r>
            <a:endParaRPr lang="en-US" altLang="zh-CN" sz="1600" dirty="0"/>
          </a:p>
          <a:p>
            <a:pPr latinLnBrk="0">
              <a:lnSpc>
                <a:spcPct val="150000"/>
              </a:lnSpc>
            </a:pPr>
            <a:r>
              <a:rPr lang="zh-CN" altLang="en-US" sz="1600" b="1" dirty="0"/>
              <a:t>实施步骤：</a:t>
            </a:r>
            <a:endParaRPr lang="en-US" altLang="zh-CN" sz="1600" b="1" dirty="0"/>
          </a:p>
          <a:p>
            <a:pPr marL="342900" latinLnBrk="0">
              <a:lnSpc>
                <a:spcPct val="150000"/>
              </a:lnSpc>
              <a:buAutoNum type="arabicPeriod"/>
            </a:pPr>
            <a:r>
              <a:rPr lang="zh-CN" altLang="en-US" sz="1600" dirty="0"/>
              <a:t>通过上网查阅资料、看书等方式了解压力传感器的外形。</a:t>
            </a:r>
            <a:endParaRPr lang="en-US" altLang="zh-CN" sz="1600" dirty="0"/>
          </a:p>
          <a:p>
            <a:pPr marL="342900" latinLnBrk="0">
              <a:lnSpc>
                <a:spcPct val="150000"/>
              </a:lnSpc>
              <a:buAutoNum type="arabicPeriod"/>
            </a:pPr>
            <a:r>
              <a:rPr lang="zh-CN" altLang="en-US" sz="1600" dirty="0"/>
              <a:t>根据查到的资料，在各种传感器中选出压力传感器。</a:t>
            </a:r>
            <a:endParaRPr lang="en-US" altLang="zh-CN" sz="1600" dirty="0"/>
          </a:p>
          <a:p>
            <a:pPr marL="342900" latinLnBrk="0">
              <a:lnSpc>
                <a:spcPct val="150000"/>
              </a:lnSpc>
              <a:buAutoNum type="arabicPeriod"/>
            </a:pPr>
            <a:r>
              <a:rPr lang="zh-CN" altLang="en-US" sz="1600" dirty="0"/>
              <a:t>在标签上写出压力传感器的名称并贴在对应的压力传感器上。</a:t>
            </a:r>
          </a:p>
        </p:txBody>
      </p:sp>
    </p:spTree>
    <p:extLst>
      <p:ext uri="{BB962C8B-B14F-4D97-AF65-F5344CB8AC3E}">
        <p14:creationId xmlns:p14="http://schemas.microsoft.com/office/powerpoint/2010/main" val="20866188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584775"/>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3000" b="1" dirty="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a:solidFill>
                    <a:schemeClr val="accent1">
                      <a:lumMod val="50000"/>
                    </a:schemeClr>
                  </a:solidFill>
                  <a:latin typeface="Impact" panose="020B0806030902050204" pitchFamily="34" charset="0"/>
                  <a:ea typeface="华文细黑" panose="02010600040101010101" charset="-122"/>
                </a:rPr>
                <a:t>04</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491465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四、任务总结</a:t>
            </a:r>
          </a:p>
        </p:txBody>
      </p:sp>
      <p:sp>
        <p:nvSpPr>
          <p:cNvPr id="5" name="文本框 4"/>
          <p:cNvSpPr txBox="1"/>
          <p:nvPr/>
        </p:nvSpPr>
        <p:spPr>
          <a:xfrm>
            <a:off x="683730" y="1563680"/>
            <a:ext cx="6768470" cy="1703705"/>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sz="1600" dirty="0"/>
              <a:t>压力传感器是通过感受压力信号，并按照一定的规律将压力信号转换成可用的输出电信号的器件或装置。</a:t>
            </a:r>
            <a:endParaRPr lang="en-US" altLang="zh-CN" sz="1600" dirty="0"/>
          </a:p>
          <a:p>
            <a:pPr marL="285750" indent="-285750">
              <a:lnSpc>
                <a:spcPct val="150000"/>
              </a:lnSpc>
              <a:buFont typeface="Arial" panose="020B0604020202020204" pitchFamily="34" charset="0"/>
              <a:buChar char="•"/>
            </a:pPr>
            <a:r>
              <a:rPr lang="zh-CN" altLang="en-US" sz="1600" dirty="0"/>
              <a:t>压力传感器通常由压力敏感元件和信号处理单元组成。</a:t>
            </a:r>
            <a:endParaRPr lang="en-US" altLang="zh-CN" sz="1600" dirty="0"/>
          </a:p>
          <a:p>
            <a:pPr marL="285750" indent="-285750">
              <a:lnSpc>
                <a:spcPct val="150000"/>
              </a:lnSpc>
              <a:buFont typeface="Arial" panose="020B0604020202020204" pitchFamily="34" charset="0"/>
              <a:buChar char="•"/>
            </a:pPr>
            <a:r>
              <a:rPr lang="zh-CN" altLang="en-US" sz="1600" dirty="0"/>
              <a:t>压力传感器广泛应用于汽车、工业自动化、航空航天、家用电器等。</a:t>
            </a:r>
          </a:p>
          <a:p>
            <a:pPr marL="285750" indent="-285750">
              <a:lnSpc>
                <a:spcPct val="150000"/>
              </a:lnSpc>
              <a:buFont typeface="Arial" panose="020B0604020202020204" pitchFamily="34" charset="0"/>
              <a:buChar char="•"/>
            </a:pPr>
            <a:endParaRPr lang="en-US" altLang="zh-CN" sz="1600" dirty="0"/>
          </a:p>
          <a:p>
            <a:pPr marL="285750" indent="-285750" latinLnBrk="0">
              <a:lnSpc>
                <a:spcPct val="150000"/>
              </a:lnSpc>
              <a:buFont typeface="Arial" panose="020B0604020202020204" pitchFamily="34" charset="0"/>
              <a:buChar char="•"/>
            </a:pPr>
            <a:endParaRPr lang="en-US" altLang="zh-CN" sz="1600" dirty="0"/>
          </a:p>
          <a:p>
            <a:pPr marL="342900" latinLnBrk="0">
              <a:lnSpc>
                <a:spcPct val="150000"/>
              </a:lnSpc>
            </a:pPr>
            <a:endParaRPr lang="zh-CN" altLang="en-US" sz="1600" dirty="0"/>
          </a:p>
        </p:txBody>
      </p:sp>
    </p:spTree>
    <p:extLst>
      <p:ext uri="{BB962C8B-B14F-4D97-AF65-F5344CB8AC3E}">
        <p14:creationId xmlns:p14="http://schemas.microsoft.com/office/powerpoint/2010/main" val="1901066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644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a:p>
            <a:pPr>
              <a:defRPr/>
            </a:pPr>
            <a:endParaRPr lang="zh-CN" altLang="en-US" sz="3000" b="1" dirty="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a:solidFill>
                    <a:schemeClr val="accent1">
                      <a:lumMod val="50000"/>
                    </a:schemeClr>
                  </a:solidFill>
                  <a:latin typeface="Impact" panose="020B0806030902050204" pitchFamily="34" charset="0"/>
                  <a:ea typeface="华文细黑" panose="02010600040101010101" charset="-122"/>
                </a:rPr>
                <a:t>01</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一、任务描述</a:t>
            </a:r>
          </a:p>
        </p:txBody>
      </p:sp>
      <p:sp>
        <p:nvSpPr>
          <p:cNvPr id="2" name="矩形 1"/>
          <p:cNvSpPr/>
          <p:nvPr/>
        </p:nvSpPr>
        <p:spPr>
          <a:xfrm>
            <a:off x="1907815" y="1347665"/>
            <a:ext cx="4572000" cy="2173159"/>
          </a:xfrm>
          <a:prstGeom prst="rect">
            <a:avLst/>
          </a:prstGeom>
        </p:spPr>
        <p:txBody>
          <a:bodyPr>
            <a:spAutoFit/>
          </a:bodyPr>
          <a:lstStyle/>
          <a:p>
            <a:pPr marL="285750" indent="-285750" algn="just">
              <a:lnSpc>
                <a:spcPct val="175000"/>
              </a:lnSpc>
              <a:spcAft>
                <a:spcPts val="0"/>
              </a:spcAft>
              <a:buFont typeface="Arial" panose="020B0604020202020204" pitchFamily="34" charset="0"/>
              <a:buChar char="•"/>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认识</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压力</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传感器基本概念</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和组成</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认识汽车中</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应用</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压力</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传感器</a:t>
            </a:r>
          </a:p>
          <a:p>
            <a:pPr marL="285750" indent="-285750" algn="just">
              <a:lnSpc>
                <a:spcPct val="175000"/>
              </a:lnSpc>
              <a:spcAft>
                <a:spcPts val="0"/>
              </a:spcAft>
              <a:buFont typeface="Arial" panose="020B0604020202020204" pitchFamily="34" charset="0"/>
              <a:buChar char="•"/>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认识</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工业</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应用</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压力</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传感器</a:t>
            </a:r>
          </a:p>
          <a:p>
            <a:pPr marL="285750" indent="-285750" algn="just">
              <a:lnSpc>
                <a:spcPct val="175000"/>
              </a:lnSpc>
              <a:spcAft>
                <a:spcPts val="0"/>
              </a:spcAft>
              <a:buFont typeface="Arial" panose="020B0604020202020204" pitchFamily="34" charset="0"/>
              <a:buChar char="•"/>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认识</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生活</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中</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应用</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压力</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传感器</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584775"/>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3000" b="1" dirty="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a:solidFill>
                    <a:schemeClr val="accent1">
                      <a:lumMod val="50000"/>
                    </a:schemeClr>
                  </a:solidFill>
                  <a:latin typeface="Impact" panose="020B0806030902050204" pitchFamily="34" charset="0"/>
                  <a:ea typeface="华文细黑" panose="02010600040101010101" charset="-122"/>
                </a:rPr>
                <a:t>02</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680343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二、知识储备</a:t>
            </a:r>
          </a:p>
        </p:txBody>
      </p:sp>
      <p:sp>
        <p:nvSpPr>
          <p:cNvPr id="5" name="文本框 4"/>
          <p:cNvSpPr txBox="1"/>
          <p:nvPr/>
        </p:nvSpPr>
        <p:spPr>
          <a:xfrm>
            <a:off x="1338897" y="1635685"/>
            <a:ext cx="6969125" cy="1079633"/>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dirty="0"/>
              <a:t>压力传感器是通过感受压力信号，并按照一定的规律将压力信号转换成可用的输出电信号的器件或装置。</a:t>
            </a:r>
            <a:endParaRPr lang="en-US" altLang="zh-CN" dirty="0"/>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（一）压力传感器的概念及组成</a:t>
            </a:r>
          </a:p>
        </p:txBody>
      </p:sp>
      <p:sp>
        <p:nvSpPr>
          <p:cNvPr id="7" name="文本框 6">
            <a:extLst>
              <a:ext uri="{FF2B5EF4-FFF2-40B4-BE49-F238E27FC236}">
                <a16:creationId xmlns:a16="http://schemas.microsoft.com/office/drawing/2014/main" id="{2F85D754-3D9B-ABA0-3142-B41FD7ACDA1F}"/>
              </a:ext>
            </a:extLst>
          </p:cNvPr>
          <p:cNvSpPr txBox="1"/>
          <p:nvPr/>
        </p:nvSpPr>
        <p:spPr>
          <a:xfrm>
            <a:off x="1313053" y="2787323"/>
            <a:ext cx="6969125" cy="1079633"/>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dirty="0"/>
              <a:t>压力传感器通常由压力敏感元件和信号处理单元组成。</a:t>
            </a:r>
            <a:endParaRPr lang="en-US"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二、知识储备</a:t>
            </a:r>
          </a:p>
        </p:txBody>
      </p:sp>
      <p:sp>
        <p:nvSpPr>
          <p:cNvPr id="5" name="文本框 4"/>
          <p:cNvSpPr txBox="1"/>
          <p:nvPr/>
        </p:nvSpPr>
        <p:spPr>
          <a:xfrm>
            <a:off x="706115" y="2067715"/>
            <a:ext cx="7665095" cy="719610"/>
          </a:xfrm>
          <a:prstGeom prst="rect">
            <a:avLst/>
          </a:prstGeom>
          <a:noFill/>
        </p:spPr>
        <p:txBody>
          <a:bodyPr wrap="square" rtlCol="0" anchor="t">
            <a:noAutofit/>
          </a:bodyPr>
          <a:lstStyle/>
          <a:p>
            <a:pPr marL="0" indent="457200" latinLnBrk="0">
              <a:lnSpc>
                <a:spcPct val="150000"/>
              </a:lnSpc>
              <a:buNone/>
            </a:pPr>
            <a:r>
              <a:rPr lang="zh-CN" altLang="en-US" sz="1800" dirty="0"/>
              <a:t>压力传感器广泛应用于汽车、工业自动化、航空航天、家用电器等。</a:t>
            </a:r>
          </a:p>
        </p:txBody>
      </p:sp>
      <p:sp>
        <p:nvSpPr>
          <p:cNvPr id="6" name="文本框 5"/>
          <p:cNvSpPr txBox="1"/>
          <p:nvPr/>
        </p:nvSpPr>
        <p:spPr>
          <a:xfrm>
            <a:off x="251460" y="805180"/>
            <a:ext cx="4572000" cy="369332"/>
          </a:xfrm>
          <a:prstGeom prst="rect">
            <a:avLst/>
          </a:prstGeom>
          <a:noFill/>
        </p:spPr>
        <p:txBody>
          <a:bodyPr wrap="square" rtlCol="0" anchor="t">
            <a:spAutoFit/>
          </a:bodyPr>
          <a:lstStyle/>
          <a:p>
            <a:r>
              <a:rPr lang="zh-CN" altLang="en-US" b="1" dirty="0"/>
              <a:t>（二）不同场景中压力传感器的应用</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二、知识储备</a:t>
            </a:r>
          </a:p>
        </p:txBody>
      </p:sp>
      <p:sp>
        <p:nvSpPr>
          <p:cNvPr id="5" name="文本框 4"/>
          <p:cNvSpPr txBox="1"/>
          <p:nvPr/>
        </p:nvSpPr>
        <p:spPr>
          <a:xfrm>
            <a:off x="692885" y="1339292"/>
            <a:ext cx="4464310" cy="1703705"/>
          </a:xfrm>
          <a:prstGeom prst="rect">
            <a:avLst/>
          </a:prstGeom>
          <a:noFill/>
        </p:spPr>
        <p:txBody>
          <a:bodyPr wrap="square" rtlCol="0" anchor="t">
            <a:noAutofit/>
          </a:bodyPr>
          <a:lstStyle/>
          <a:p>
            <a:pPr marL="342900" indent="-342900" latinLnBrk="0">
              <a:lnSpc>
                <a:spcPct val="150000"/>
              </a:lnSpc>
              <a:buAutoNum type="arabicPeriod"/>
            </a:pPr>
            <a:r>
              <a:rPr lang="zh-CN" altLang="en-US" sz="1600" b="1" dirty="0"/>
              <a:t>在汽车上的应用</a:t>
            </a:r>
            <a:endParaRPr lang="en-US" altLang="zh-CN" sz="1600" b="1" dirty="0"/>
          </a:p>
          <a:p>
            <a:pPr indent="457200" latinLnBrk="0">
              <a:lnSpc>
                <a:spcPct val="150000"/>
              </a:lnSpc>
            </a:pPr>
            <a:r>
              <a:rPr lang="zh-CN" altLang="en-US" sz="1600" dirty="0"/>
              <a:t>安装在汽车发动机上的机油压力传感器用来监测汽车的机油压力是否正常，检测的数据可以帮助用户控制发动机的正常运转。汽车机油压力传感器如图</a:t>
            </a:r>
            <a:r>
              <a:rPr lang="en-US" altLang="zh-CN" sz="1600" dirty="0"/>
              <a:t>6-1-1</a:t>
            </a:r>
            <a:r>
              <a:rPr lang="zh-CN" altLang="en-US" sz="1600" dirty="0"/>
              <a:t>所示。</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（二）不同场景中压力传感器的应用</a:t>
            </a:r>
          </a:p>
        </p:txBody>
      </p:sp>
      <p:pic>
        <p:nvPicPr>
          <p:cNvPr id="7" name="图片 6">
            <a:extLst>
              <a:ext uri="{FF2B5EF4-FFF2-40B4-BE49-F238E27FC236}">
                <a16:creationId xmlns:a16="http://schemas.microsoft.com/office/drawing/2014/main" id="{1AC50AF1-32B9-5AE9-E0E3-3F6319A193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0095" y="1419670"/>
            <a:ext cx="2520175" cy="2852208"/>
          </a:xfrm>
          <a:prstGeom prst="rect">
            <a:avLst/>
          </a:prstGeom>
        </p:spPr>
      </p:pic>
      <p:sp>
        <p:nvSpPr>
          <p:cNvPr id="9" name="文本框 8">
            <a:extLst>
              <a:ext uri="{FF2B5EF4-FFF2-40B4-BE49-F238E27FC236}">
                <a16:creationId xmlns:a16="http://schemas.microsoft.com/office/drawing/2014/main" id="{29E11B39-5CED-7F24-76E7-B31A87A91F72}"/>
              </a:ext>
            </a:extLst>
          </p:cNvPr>
          <p:cNvSpPr txBox="1"/>
          <p:nvPr/>
        </p:nvSpPr>
        <p:spPr>
          <a:xfrm>
            <a:off x="5940095" y="4484368"/>
            <a:ext cx="4312916" cy="307777"/>
          </a:xfrm>
          <a:prstGeom prst="rect">
            <a:avLst/>
          </a:prstGeom>
          <a:noFill/>
        </p:spPr>
        <p:txBody>
          <a:bodyPr wrap="square">
            <a:spAutoFit/>
          </a:bodyPr>
          <a:lstStyle/>
          <a:p>
            <a:r>
              <a:rPr lang="zh-CN" altLang="en-US" sz="1400" dirty="0"/>
              <a:t>图</a:t>
            </a:r>
            <a:r>
              <a:rPr lang="en-US" altLang="zh-CN" sz="1400" dirty="0"/>
              <a:t>6-1-1</a:t>
            </a:r>
            <a:r>
              <a:rPr lang="zh-CN" altLang="en-US" sz="1400" dirty="0"/>
              <a:t>　汽车机油压力传感器</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二、知识储备</a:t>
            </a:r>
          </a:p>
        </p:txBody>
      </p:sp>
      <p:sp>
        <p:nvSpPr>
          <p:cNvPr id="5" name="文本框 4"/>
          <p:cNvSpPr txBox="1"/>
          <p:nvPr/>
        </p:nvSpPr>
        <p:spPr>
          <a:xfrm>
            <a:off x="683730" y="1318135"/>
            <a:ext cx="4464310" cy="1703705"/>
          </a:xfrm>
          <a:prstGeom prst="rect">
            <a:avLst/>
          </a:prstGeom>
          <a:noFill/>
        </p:spPr>
        <p:txBody>
          <a:bodyPr wrap="square" rtlCol="0" anchor="t">
            <a:noAutofit/>
          </a:bodyPr>
          <a:lstStyle/>
          <a:p>
            <a:pPr marL="342900" indent="-342900" latinLnBrk="0">
              <a:lnSpc>
                <a:spcPct val="150000"/>
              </a:lnSpc>
              <a:buAutoNum type="arabicPeriod"/>
            </a:pPr>
            <a:r>
              <a:rPr lang="zh-CN" altLang="en-US" sz="1600" b="1" dirty="0"/>
              <a:t>在汽车上的应用</a:t>
            </a:r>
            <a:endParaRPr lang="en-US" altLang="zh-CN" sz="1600" b="1" dirty="0"/>
          </a:p>
          <a:p>
            <a:pPr indent="457200" latinLnBrk="0">
              <a:lnSpc>
                <a:spcPct val="150000"/>
              </a:lnSpc>
            </a:pPr>
            <a:r>
              <a:rPr lang="zh-CN" altLang="en-US" sz="1600" dirty="0"/>
              <a:t>有些汽车轮胎上装有胎压传感器，一般将其安装在汽车轮胎上气门嘴的位置，用于监测汽车轮胎的气压，并将监测数据实时传送到汽车的控制显示器上。当胎压过大或出现漏气等造成气压过低时胎压传感器就会自动报警。汽车轮胎胎压传感器如图</a:t>
            </a:r>
            <a:r>
              <a:rPr lang="en-US" altLang="zh-CN" sz="1600" dirty="0"/>
              <a:t>6-1-2</a:t>
            </a:r>
            <a:r>
              <a:rPr lang="zh-CN" altLang="en-US" sz="1600" dirty="0"/>
              <a:t>所示。</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（二）不同场景中压力传感器的应用</a:t>
            </a:r>
          </a:p>
        </p:txBody>
      </p:sp>
      <p:sp>
        <p:nvSpPr>
          <p:cNvPr id="9" name="文本框 8">
            <a:extLst>
              <a:ext uri="{FF2B5EF4-FFF2-40B4-BE49-F238E27FC236}">
                <a16:creationId xmlns:a16="http://schemas.microsoft.com/office/drawing/2014/main" id="{29E11B39-5CED-7F24-76E7-B31A87A91F72}"/>
              </a:ext>
            </a:extLst>
          </p:cNvPr>
          <p:cNvSpPr txBox="1"/>
          <p:nvPr/>
        </p:nvSpPr>
        <p:spPr>
          <a:xfrm>
            <a:off x="5940095" y="4484368"/>
            <a:ext cx="4312916" cy="307777"/>
          </a:xfrm>
          <a:prstGeom prst="rect">
            <a:avLst/>
          </a:prstGeom>
          <a:noFill/>
        </p:spPr>
        <p:txBody>
          <a:bodyPr wrap="square">
            <a:spAutoFit/>
          </a:bodyPr>
          <a:lstStyle/>
          <a:p>
            <a:r>
              <a:rPr lang="zh-CN" altLang="en-US" sz="1400" dirty="0"/>
              <a:t>图</a:t>
            </a:r>
            <a:r>
              <a:rPr lang="en-US" altLang="zh-CN" sz="1400" dirty="0"/>
              <a:t>6-1-2</a:t>
            </a:r>
            <a:r>
              <a:rPr lang="zh-CN" altLang="en-US" sz="1400" dirty="0"/>
              <a:t>　汽车轮胎胎压传感器</a:t>
            </a:r>
          </a:p>
        </p:txBody>
      </p:sp>
      <p:pic>
        <p:nvPicPr>
          <p:cNvPr id="8" name="图片 7">
            <a:extLst>
              <a:ext uri="{FF2B5EF4-FFF2-40B4-BE49-F238E27FC236}">
                <a16:creationId xmlns:a16="http://schemas.microsoft.com/office/drawing/2014/main" id="{EF9A0118-8DBF-50AE-2F56-24EC1EAC25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2374" y="1419670"/>
            <a:ext cx="3633269" cy="2726765"/>
          </a:xfrm>
          <a:prstGeom prst="rect">
            <a:avLst/>
          </a:prstGeom>
        </p:spPr>
      </p:pic>
    </p:spTree>
    <p:extLst>
      <p:ext uri="{BB962C8B-B14F-4D97-AF65-F5344CB8AC3E}">
        <p14:creationId xmlns:p14="http://schemas.microsoft.com/office/powerpoint/2010/main" val="25843929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c86c0bdd-a085-4c00-ad47-77e99e34ecf3"/>
  <p:tag name="COMMONDATA" val="eyJoZGlkIjoiYzgwNDU1ZDc5YmNmOTFmMDMwZmE1OTZkMjJiODVjZWEifQ=="/>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915</Words>
  <Application>Microsoft Office PowerPoint</Application>
  <PresentationFormat>全屏显示(16:9)</PresentationFormat>
  <Paragraphs>84</Paragraphs>
  <Slides>18</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18</vt:i4>
      </vt:variant>
    </vt:vector>
  </HeadingPairs>
  <TitlesOfParts>
    <vt:vector size="24" baseType="lpstr">
      <vt:lpstr>华文细黑</vt:lpstr>
      <vt:lpstr>宋体</vt:lpstr>
      <vt:lpstr>微软雅黑</vt:lpstr>
      <vt:lpstr>Arial</vt:lpstr>
      <vt:lpstr>Impact</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1159379775@qq.com</cp:lastModifiedBy>
  <cp:revision>1560</cp:revision>
  <dcterms:created xsi:type="dcterms:W3CDTF">2013-04-24T01:35:00Z</dcterms:created>
  <dcterms:modified xsi:type="dcterms:W3CDTF">2023-07-26T13:20:27Z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KSORubyTemplateID">
    <vt:lpwstr>13</vt:lpwstr>
  </property>
  <property fmtid="{D5CDD505-2E9C-101B-9397-08002B2CF9AE}" pid="4" name="ICV">
    <vt:lpwstr>B96D5621462642DEAAF558EE5DEC6A58_13</vt:lpwstr>
  </property>
</Properties>
</file>