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300" r:id="rId43"/>
    <p:sldId id="301" r:id="rId44"/>
    <p:sldId id="302" r:id="rId45"/>
    <p:sldId id="303" r:id="rId46"/>
    <p:sldId id="305" r:id="rId47"/>
    <p:sldId id="306" r:id="rId48"/>
    <p:sldId id="307" r:id="rId49"/>
    <p:sldId id="309" r:id="rId50"/>
    <p:sldId id="310" r:id="rId51"/>
    <p:sldId id="312" r:id="rId52"/>
    <p:sldId id="314" r:id="rId53"/>
    <p:sldId id="315" r:id="rId54"/>
    <p:sldId id="316" r:id="rId55"/>
    <p:sldId id="323" r:id="rId56"/>
    <p:sldId id="317" r:id="rId57"/>
    <p:sldId id="318" r:id="rId58"/>
    <p:sldId id="319" r:id="rId59"/>
    <p:sldId id="320" r:id="rId6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3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3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576018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1FD115F-C41B-4049-9D6C-C864C5CA3B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人体生理与健康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576018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63316CC-221C-4DFF-B126-D002FEB4DDA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d1027ab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a0faaf3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2d1027ab7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a0faaf3f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人体生理与健康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0ADA04D-31EE-C493-07DA-67A2BBB0D7E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6237F56-A9F7-45EE-8A86-89B64A6BD6D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9251CE7-47AA-444B-82E3-9B6899D9148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d1027ab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a0faaf3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2d1027ab7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a0faaf3f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11308e588?vaa=1&amp;vcp=1&amp;vis=1&amp;pid=2d1027ab7&amp;color=0,0,0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解答此题的关键是理解人的神经调节和激素调节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。神经冲动通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过与听觉有关的神经传递到大脑皮层的听觉中枢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，就形成了听觉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。耳蜗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是听觉感受器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；骑车时听到提示音“倒车，请注意”及时躲避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，是人出生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以后在生活过程中逐渐形成的后天性反射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，也叫条件反射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；小脑的主要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功能是使运动协调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、准确，维持身体的平衡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；在骑行中维持身体平衡的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神经中枢位于小脑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AN.2_1#11308e588?vaa=1&amp;vcp=1&amp;vis=1&amp;pid=2d1027ab7&amp;color=0,0,0&amp;vtp=1&amp;vaab=1&amp;bbb=1"/>
          <p:cNvSpPr/>
          <p:nvPr/>
        </p:nvSpPr>
        <p:spPr>
          <a:xfrm>
            <a:off x="539496" y="5062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e97059f8c?vaa=1&amp;vcp=1&amp;vis=1&amp;pid=2d1027ab7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命题解读4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四川泸州·中考）流行性感冒（简称流感）是一种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感病毒引起的、具有高度传染性的急性传染病。接种流感疫苗是预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感的有效措施。下列关于流感病毒和流感疫苗的叙述，正确的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3_2#e97059f8c.choices?vaa=1&amp;vcp=1&amp;vis=1&amp;pid=2d1027ab7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A.流感病毒是一类能独立生活的动物病毒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.当流感病毒侵入人体，机体首先通过特异性免疫进行防御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.流感疫苗属于抗原，它能刺激机体产生特异性抗体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.接种流感疫苗属于流感预防措施中的控制传染源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e97059f8c?vaa=1&amp;vcp=1&amp;vis=1&amp;pid=2d1027ab7&amp;color=0,0,0&amp;vtp=1&amp;vaab=1&amp;bt=1&amp;bbb=1&amp;hb=1"/>
          <p:cNvSpPr/>
          <p:nvPr/>
        </p:nvSpPr>
        <p:spPr>
          <a:xfrm>
            <a:off x="539496" y="554400"/>
            <a:ext cx="11109960" cy="5179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掌握传染病和免疫的知识及病毒的结构特点是解题的关键。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病毒无细胞结构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，由蛋白质外壳和内部的遗传物质组成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，故病毒不能独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立生活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，必须寄生在活细胞里，一旦离开活细胞就会变成结晶体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。当流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感病毒侵入人体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，机体首先通过第一道防线和第二道防线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，即非特异性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免疫进行防御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。第三道防线是特异性免疫，即淋巴细胞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，淋巴细胞可以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产生一种抵抗病原体的特殊蛋白质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，叫做抗体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。抗原是引起人体产生抗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体的物质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，抗原包括进入人体的微生物等病原体、异物、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异体器官等。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传染病的预防措施包括控制传染源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、切断传播途径、保护易感人群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，接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种流感疫苗属于流感预防措施中的保护易感人群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AN.2_1#e97059f8c?vaa=1&amp;vcp=1&amp;vis=1&amp;pid=2d1027ab7&amp;color=0,0,0&amp;vtp=1&amp;vaab=1&amp;bbb=1"/>
          <p:cNvSpPr/>
          <p:nvPr/>
        </p:nvSpPr>
        <p:spPr>
          <a:xfrm>
            <a:off x="539496" y="5721522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7_1#a4f85f68b?vaa=1&amp;vcp=1&amp;vis=1&amp;pid=2d1027ab7&amp;color=0,0,0&amp;vtp=1&amp;vaab=1&amp;bt=1&amp;bbb=1&amp;hb=1"/>
          <p:cNvSpPr/>
          <p:nvPr/>
        </p:nvSpPr>
        <p:spPr>
          <a:xfrm>
            <a:off x="539496" y="1558512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命题解读5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黑龙江牡丹江·中考）下列有关安全用药常识和急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救方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法的叙述正确的是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7_2#a4f85f68b.choices?vaa=1&amp;vcp=1&amp;vis=1&amp;pid=2d1027ab7&amp;color=0,0,0&amp;vtp=1&amp;vaab=1&amp;bbb=1"/>
              <p:cNvSpPr/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A.标有“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OTC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”标识的药物，必须凭借处方才可以购买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.中药是纯天然的草药，没有副作用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.最常用的人工呼吸法是口对口吹气法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.动脉出血都能自行凝固止血，自己处理即可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4_BD.17_2#a4f85f68b.choices?vaa=1&amp;vcp=1&amp;vis=1&amp;pid=2d1027ab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a4f85f68b?vaa=1&amp;vcp=1&amp;vis=1&amp;pid=2d1027ab7&amp;color=0,0,0&amp;vtp=1&amp;vaab=1&amp;bt=1&amp;bbb=1&amp;hb=1"/>
              <p:cNvSpPr/>
              <p:nvPr/>
            </p:nvSpPr>
            <p:spPr>
              <a:xfrm>
                <a:off x="539496" y="554400"/>
                <a:ext cx="11385804" cy="521418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解答此题要掌握安全用药及常见的急救措施。安全用药就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是根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据患者个人的病情、体质、家族遗传病史和药物的成分等全面情况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准确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地选择药物，真正做到“对病下药”，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同时以适当的方法、适当的剂量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当的时间准确用药，注意该药物的禁忌、不良反应、相互作用等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。“O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类药物是非处方药，无需医生处方即可在药店自行购买并使用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是药三分毒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中药对人体也有一定的副作用；常用的人工呼吸方法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主要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有口对口人工呼吸、口对鼻人工呼吸、仰卧压胸法或俯卧压胸法人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工呼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吸等，其中以口对口人工呼吸最常用、最有效。动脉出血时血色鲜红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，血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液从伤口处喷射而出或一股一股地涌出，应及时按压破裂血管近心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行止血，毛细血管出血能自行凝固止血，自己处理即可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4_EX.1_1#a4f85f68b?vaa=1&amp;vcp=1&amp;vis=1&amp;pid=2d1027ab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385804" cy="5214184"/>
              </a:xfrm>
              <a:prstGeom prst="rect">
                <a:avLst/>
              </a:prstGeom>
              <a:blipFill rotWithShape="1">
                <a:blip r:embed="rId3"/>
                <a:stretch>
                  <a:fillRect l="-3" t="-1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a4f85f68b?vaa=1&amp;vcp=1&amp;vis=1&amp;pid=2d1027ab7&amp;color=0,0,0&amp;vtp=1&amp;vaab=1&amp;bbb=1"/>
          <p:cNvSpPr/>
          <p:nvPr/>
        </p:nvSpPr>
        <p:spPr>
          <a:xfrm>
            <a:off x="539496" y="5746922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1_1#05f952ae6?htil=4&amp;vaa=1&amp;vcp=1&amp;vis=1&amp;pid=2d1027ab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0220" y="1564481"/>
            <a:ext cx="430682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21_2#05f952ae6?htil=4&amp;vaa=1&amp;vcp=1&amp;vis=1&amp;pid=2d1027ab7&amp;color=0,0,0&amp;vtp=1&amp;vaab=1&amp;bt=1&amp;bbb=1&amp;hb=1&amp;hs=1"/>
              <p:cNvSpPr/>
              <p:nvPr/>
            </p:nvSpPr>
            <p:spPr>
              <a:xfrm>
                <a:off x="539496" y="1546193"/>
                <a:ext cx="6675120" cy="319440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考法创新1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四川绵阳·中考）正常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每天摄入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食物和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水的情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况下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消化腺分泌的消化液的量大致如图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消化液通过导管流入消化管，则消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中消化液含量最多的部分是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C_4_BD.21_2#05f952ae6?htil=4&amp;vaa=1&amp;vcp=1&amp;vis=1&amp;pid=2d1027ab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6193"/>
                <a:ext cx="6675120" cy="3194401"/>
              </a:xfrm>
              <a:prstGeom prst="rect">
                <a:avLst/>
              </a:prstGeom>
              <a:blipFill>
                <a:blip r:embed="rId4"/>
                <a:stretch>
                  <a:fillRect l="-3288" r="-100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BD.21_3#05f952ae6.choices?vaa=1&amp;vcp=1&amp;vis=1&amp;pid=2d1027ab7&amp;color=0,0,0&amp;vtp=1&amp;vaab=1&amp;bbb=1&amp;hs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8407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.口腔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B.食道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1_1#05f952ae6?htil=5&amp;vaa=1&amp;vcp=1&amp;vis=1&amp;pid=2d1027ab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6722" y="1600136"/>
            <a:ext cx="43434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AS.1_1#05f952ae6?htil=5&amp;vaa=1&amp;vcp=1&amp;vis=1&amp;pid=2d1027ab7&amp;color=0,0,0&amp;mp=1&amp;vtp=1&amp;vaab=1&amp;bt=1&amp;bbb=1&amp;hb=1&amp;hs=1"/>
              <p:cNvSpPr/>
              <p:nvPr/>
            </p:nvSpPr>
            <p:spPr>
              <a:xfrm>
                <a:off x="539496" y="1581848"/>
                <a:ext cx="663854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小肠内具有肠液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胰液和胆汁等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多种消化液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总量达肠液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胆汁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胰液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而口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腔和胃内的消化液分别是唾液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胃液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4_AS.1_1#05f952ae6?htil=5&amp;vaa=1&amp;vcp=1&amp;vis=1&amp;pid=2d1027ab7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81848"/>
                <a:ext cx="663854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2" r="-966" b="-2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2_1#05f952ae6?vaa=1&amp;vcp=1&amp;vis=1&amp;pid=2d1027ab7&amp;color=0,0,0&amp;vtp=1&amp;vaab=1&amp;bbb=1&amp;hs=1"/>
          <p:cNvSpPr/>
          <p:nvPr/>
        </p:nvSpPr>
        <p:spPr>
          <a:xfrm>
            <a:off x="539496" y="47091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25_1#4a8239755?vaa=1&amp;vcp=1&amp;vis=1&amp;pid=2d1027ab7&amp;color=0,0,0&amp;vtp=1&amp;vaab=1&amp;bt=1&amp;bbb=1&amp;hb=1"/>
              <p:cNvSpPr/>
              <p:nvPr/>
            </p:nvSpPr>
            <p:spPr>
              <a:xfrm>
                <a:off x="539496" y="131343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考法创新2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斑马鱼早期幼鱼很小且通体透明。某小组利用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斑马鱼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幼鱼制成临时装片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（见图甲），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用显微镜观察其全身血管和血流情况，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并绘制血液流动示意图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（见图乙），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①②③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代表血管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，箭头代表血流方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BD.25_1#4a8239755?vaa=1&amp;vcp=1&amp;vis=1&amp;pid=2d1027ab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1343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11" b="-2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4_BD.25_2#4a8239755?vaa=1&amp;vcp=1&amp;vis=1&amp;pid=2d1027ab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935222"/>
            <a:ext cx="5458968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7_1#4a8239755.choices?vaa=1&amp;vcp=1&amp;vis=1&amp;pid=2d1027ab7&amp;color=0,0,0&amp;vtp=1&amp;vaab=1&amp;bt=1&amp;bbb=1&amp;hb=1"/>
          <p:cNvSpPr/>
          <p:nvPr/>
        </p:nvSpPr>
        <p:spPr>
          <a:xfrm>
            <a:off x="539496" y="657606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A.斑马鱼早期幼鱼做实验材料的优点是体型很小且通体透明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，便于在显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微镜下观察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.低倍镜观察时，先转动粗准焦螺旋找到物像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，再调节细准焦螺旋使物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像更清晰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.视野中血管内血流速度由快到慢依次是①③②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.视野中③内血液从右向左流动，实际血流方向也是从右向左</a:t>
            </a:r>
            <a:endParaRPr lang="en-US" altLang="zh-CN" sz="2800" dirty="0"/>
          </a:p>
        </p:txBody>
      </p:sp>
      <p:pic>
        <p:nvPicPr>
          <p:cNvPr id="3" name="QC_4_BD.27_2#4a8239755?vaa=1&amp;vcp=1&amp;vis=1&amp;pid=2d1027a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552950"/>
            <a:ext cx="5458968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_1#4a8239755?vaa=1&amp;vcp=1&amp;vis=1&amp;pid=2d1027ab7&amp;color=0,0,0&amp;vtp=1&amp;vaab=1&amp;bt=1&amp;bbb=1&amp;hb=1"/>
          <p:cNvSpPr/>
          <p:nvPr/>
        </p:nvSpPr>
        <p:spPr>
          <a:xfrm>
            <a:off x="539496" y="645382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用显微镜观察小鱼尾鳍时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判断动脉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静脉和毛细血管的依据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从主干流向分支的血管是动脉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由分支流向主干的血管是静脉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红细胞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单行通过的是毛细血管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是动脉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是毛细血管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是静脉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管内的血流速度由快到慢依次是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①③②。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视野中的物像为倒立的物像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视野中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内血液从右向左流动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实际血流方向应该是从左向右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4_AS.1_1#4a8239755?vaa=1&amp;vcp=1&amp;vis=1&amp;pid=2d1027a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905726"/>
            <a:ext cx="5458968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_1#4a8239755?vaa=1&amp;vcp=1&amp;vis=1&amp;pid=2d1027ab7&amp;color=0,0,0&amp;vtp=1&amp;vaab=1&amp;bbb=1"/>
          <p:cNvSpPr/>
          <p:nvPr/>
        </p:nvSpPr>
        <p:spPr>
          <a:xfrm>
            <a:off x="539496" y="56456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da4aa257f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da4aa257f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0_1#a59cd5125?vaa=1&amp;vcp=1&amp;vis=1&amp;pid=2d1027ab7&amp;color=0,0,0&amp;vtp=1&amp;vaab=1&amp;bt=1&amp;bbb=1&amp;hb=1"/>
          <p:cNvSpPr/>
          <p:nvPr/>
        </p:nvSpPr>
        <p:spPr>
          <a:xfrm>
            <a:off x="539496" y="873093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考法创新3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湖北黄石·中考）学习免疫学相关知识，预防疾病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康生活的一个重要方面。下列叙述正确的有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30_2#a59cd5125?vaa=1&amp;vcp=1&amp;vis=1&amp;pid=2d1027ab7&amp;color=0,0,0&amp;vtp=1&amp;vaab=1&amp;bbb=1"/>
          <p:cNvSpPr/>
          <p:nvPr/>
        </p:nvSpPr>
        <p:spPr>
          <a:xfrm>
            <a:off x="539496" y="215611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①艾滋病病毒使人患病，说明免疫系统抵抗病原体入侵的能力是有限的。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有同学说：“甲型流感我不怕，因为我接种过新冠疫苗。”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吸食毒品会严重降低人体的免疫功能，因此我们要远离毒品。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疫苗是一种抗体，接种后可有效消灭病原体。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将唾液涂抹在皮肤表面的小伤口处，可以起到抗菌的作用。</a:t>
            </a:r>
            <a:endParaRPr lang="en-US" altLang="zh-CN" sz="2800" dirty="0"/>
          </a:p>
        </p:txBody>
      </p:sp>
      <p:sp>
        <p:nvSpPr>
          <p:cNvPr id="5" name="QC_4_BD.30_3#a59cd5125.choices?vaa=1&amp;vcp=1&amp;vis=1&amp;pid=2d1027ab7&amp;color=0,0,0&amp;vtp=1&amp;vaab=1&amp;bbb=1"/>
          <p:cNvSpPr/>
          <p:nvPr/>
        </p:nvSpPr>
        <p:spPr>
          <a:xfrm>
            <a:off x="539496" y="5361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_1#a59cd5125?vaa=1&amp;vcp=1&amp;vis=1&amp;pid=2d1027ab7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抗体具有专一性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通常一种抗体只能对一种抗原起作用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疫苗只对新冠病毒起作用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不能预防甲型流感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疫苗是由病原体制成的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只不过经过处理之后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其毒性减少或失去了活性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但依然是病原体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入人体后能刺激淋巴细胞产生相应的抗体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增强人体抵抗力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从而避免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传染病的感染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AN.2_1#a59cd5125?vaa=1&amp;vcp=1&amp;vis=1&amp;pid=2d1027ab7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4_1#850fdb04e?vaa=1&amp;vcp=1&amp;vis=1&amp;pid=2d1027ab7&amp;color=0,0,0&amp;vtp=1&amp;vaab=1&amp;bt=1&amp;bbb=1&amp;hb=1"/>
              <p:cNvSpPr/>
              <p:nvPr/>
            </p:nvSpPr>
            <p:spPr>
              <a:xfrm>
                <a:off x="539496" y="1852676"/>
                <a:ext cx="11109960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考法创新4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（吉林·中考）据统计：2024年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月我国百日咳累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病人数近6万。百日咳主要通过飞沫传播，接种疫苗是最有效的预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防措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施。接种的疫苗及该预防措施分别属于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4_BD.34_1#850fdb04e?vaa=1&amp;vcp=1&amp;vis=1&amp;pid=2d1027ab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2676"/>
                <a:ext cx="11109960" cy="1886350"/>
              </a:xfrm>
              <a:prstGeom prst="rect">
                <a:avLst/>
              </a:prstGeom>
              <a:blipFill>
                <a:blip r:embed="rId3"/>
                <a:stretch>
                  <a:fillRect l="-1976" r="-2799" b="-10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5_1#850fdb04e.bracket?vaa=1&amp;vcp=1&amp;vis=1&amp;pid=2d1027ab7&amp;color=0,0,0&amp;vpa=9&amp;vtp=1&amp;vaab=1"/>
          <p:cNvSpPr/>
          <p:nvPr/>
        </p:nvSpPr>
        <p:spPr>
          <a:xfrm>
            <a:off x="6222231" y="321773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4_2#850fdb04e.choices?vaa=1&amp;vcp=1&amp;vis=1&amp;pid=2d1027ab7&amp;color=0,0,0&amp;vtp=1&amp;vaab=1&amp;bbb=1"/>
          <p:cNvSpPr/>
          <p:nvPr/>
        </p:nvSpPr>
        <p:spPr>
          <a:xfrm>
            <a:off x="539496" y="378555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A.抗原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、切断传播途径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.抗体、控制传染源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.抗原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、保护易感人群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.抗体、消灭病原体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a0faaf3f.fixed?vcp=1&amp;pid=e576018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专题五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人体生理与健康</a:t>
            </a:r>
            <a:endParaRPr lang="en-US" altLang="zh-CN" sz="4000" dirty="0"/>
          </a:p>
        </p:txBody>
      </p:sp>
      <p:sp>
        <p:nvSpPr>
          <p:cNvPr id="3" name="C_3_BD#6a0faaf3f.fixed?vcp=1&amp;pid=e576018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6b9fe3b7?vcp=1&amp;pid=6a0faaf3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36_1#0482f0a55?vaa=1&amp;vcp=1&amp;vis=1&amp;pid=16b9fe3b7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某同学生了一场大病，几天吃不下食物，身体明显消瘦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。这主要是因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为贮存在体内的备用能源物质被大量消耗，人体内的备用能源物质是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38_1#0482f0a55.bracket?vaa=1&amp;vcp=1&amp;vis=1&amp;pid=16b9fe3b7&amp;color=0,0,0&amp;vpa=10&amp;vtp=1&amp;vaab=1"/>
          <p:cNvSpPr/>
          <p:nvPr/>
        </p:nvSpPr>
        <p:spPr>
          <a:xfrm>
            <a:off x="816515" y="25493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36_2#0482f0a55.choices?vaa=1&amp;vcp=1&amp;vis=1&amp;pid=16b9fe3b7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.糖类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B.脂肪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C.蛋白质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.维生素</a:t>
            </a:r>
            <a:endParaRPr lang="en-US" altLang="zh-CN" sz="2800" dirty="0"/>
          </a:p>
        </p:txBody>
      </p:sp>
      <p:sp>
        <p:nvSpPr>
          <p:cNvPr id="6" name="QC_5_AS.1_1#0482f0a55?vaa=1&amp;vcp=1&amp;vis=1&amp;pid=16b9fe3b7&amp;color=0,0,0&amp;vtp=1&amp;vaab=1&amp;bbb=1&amp;hb=1"/>
          <p:cNvSpPr/>
          <p:nvPr/>
        </p:nvSpPr>
        <p:spPr>
          <a:xfrm>
            <a:off x="539496" y="3813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脂肪是人体重要的供能物质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但是人体内的大部分脂肪作为备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用能源贮存在皮下等处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0_1#d90c495d9?sp=1&amp;vaa=1&amp;vcp=1&amp;vis=1&amp;pid=16b9fe3b7&amp;color=0,0,0&amp;vtp=1&amp;vaab=1&amp;bt=1&amp;bbb=1&amp;hb=1"/>
          <p:cNvSpPr/>
          <p:nvPr/>
        </p:nvSpPr>
        <p:spPr>
          <a:xfrm>
            <a:off x="539496" y="89839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（江西·中考）江西米粉火热出圈，米粉与下列食物搭配，营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养更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d90c495d9.bracket?vaa=1&amp;vcp=1&amp;vis=1&amp;pid=16b9fe3b7&amp;color=0,0,0&amp;vpa=11&amp;vtp=1&amp;vaab=1"/>
          <p:cNvSpPr/>
          <p:nvPr/>
        </p:nvSpPr>
        <p:spPr>
          <a:xfrm>
            <a:off x="1612878" y="156290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0_2#d90c495d9?vaa=1&amp;vcp=1&amp;vis=1&amp;pid=16b9fe3b7&amp;color=0,0,0&amp;vtp=1&amp;vaab=1&amp;bbb=1"/>
          <p:cNvSpPr/>
          <p:nvPr/>
        </p:nvSpPr>
        <p:spPr>
          <a:xfrm>
            <a:off x="539496" y="21736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牛肉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豆浆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④碳酸饮料</a:t>
            </a:r>
            <a:endParaRPr lang="en-US" altLang="zh-CN" sz="2800" dirty="0"/>
          </a:p>
        </p:txBody>
      </p:sp>
      <p:sp>
        <p:nvSpPr>
          <p:cNvPr id="5" name="QC_5_BD.40_3#d90c495d9.choices?vaa=1&amp;vcp=1&amp;vis=1&amp;pid=16b9fe3b7&amp;color=0,0,0&amp;vtp=1&amp;vaab=1&amp;bbb=1"/>
          <p:cNvSpPr/>
          <p:nvPr/>
        </p:nvSpPr>
        <p:spPr>
          <a:xfrm>
            <a:off x="539496" y="27952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</p:txBody>
      </p:sp>
      <p:sp>
        <p:nvSpPr>
          <p:cNvPr id="6" name="QC_5_BD.42_1#0f875ea78?vaa=1&amp;vcp=1&amp;vis=1&amp;pid=16b9fe3b7&amp;color=0,0,0&amp;vtp=1&amp;vaab=1&amp;bbb=1&amp;hb=1"/>
          <p:cNvSpPr/>
          <p:nvPr/>
        </p:nvSpPr>
        <p:spPr>
          <a:xfrm>
            <a:off x="539496" y="3424745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（四川眉山·中考）血液不仅具有运输作用，而且还具有防御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护作用。下列不能体现血液具有防御和保护作用的是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5_AN.43_1#0f875ea78.bracket?vaa=1&amp;vcp=1&amp;vis=1&amp;pid=16b9fe3b7&amp;color=0,0,0&amp;vpa=12&amp;vtp=1&amp;vaab=1"/>
          <p:cNvSpPr/>
          <p:nvPr/>
        </p:nvSpPr>
        <p:spPr>
          <a:xfrm>
            <a:off x="8342385" y="40892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5_BD.42_2#0f875ea78.choices?vaa=1&amp;vcp=1&amp;vis=1&amp;pid=16b9fe3b7&amp;color=0,0,0&amp;vtp=1&amp;vaab=1&amp;bbb=1"/>
          <p:cNvSpPr/>
          <p:nvPr/>
        </p:nvSpPr>
        <p:spPr>
          <a:xfrm>
            <a:off x="539496" y="47017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.白细胞能吞噬伤口感染的细菌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.红细胞能运输氧气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C.血浆中含有能抵御病原体的抗体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.身体有了炎症，白细胞会增多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4_1#0f539bff9?vaa=1&amp;vcp=1&amp;vis=1&amp;pid=16b9fe3b7&amp;color=0,0,0&amp;vtp=1&amp;vaab=1&amp;bt=1&amp;bbb=1&amp;hb=1"/>
          <p:cNvSpPr/>
          <p:nvPr/>
        </p:nvSpPr>
        <p:spPr>
          <a:xfrm>
            <a:off x="539496" y="154355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（甘肃天水·中考）生活在上海市的小王同学去拉萨旅行，刚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原的初期，他的血液中会明显增加的成分是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6_1#0f539bff9.bracket?vaa=1&amp;vcp=1&amp;vis=1&amp;pid=16b9fe3b7&amp;color=0,0,0&amp;vpa=13&amp;vtp=1&amp;vaab=1"/>
          <p:cNvSpPr/>
          <p:nvPr/>
        </p:nvSpPr>
        <p:spPr>
          <a:xfrm>
            <a:off x="6906538" y="21779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44_2#0f539bff9.choices?vaa=1&amp;vcp=1&amp;vis=1&amp;pid=16b9fe3b7&amp;color=0,0,0&amp;vtp=1&amp;vaab=1&amp;bbb=1"/>
          <p:cNvSpPr/>
          <p:nvPr/>
        </p:nvSpPr>
        <p:spPr>
          <a:xfrm>
            <a:off x="539496" y="28187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.红细胞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B.白细胞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C.血小板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.无机盐</a:t>
            </a:r>
            <a:endParaRPr lang="en-US" altLang="zh-CN" sz="2800" dirty="0"/>
          </a:p>
        </p:txBody>
      </p:sp>
      <p:sp>
        <p:nvSpPr>
          <p:cNvPr id="5" name="QC_5_AS.1_1#0f539bff9?vaa=1&amp;vcp=1&amp;vis=1&amp;pid=16b9fe3b7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红细胞富含血红蛋白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血红蛋白是一种红色含铁的蛋白质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在氧浓度高的地方容易与氧结合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在氧浓度低的地方容易与氧分离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原地区与平原地区相比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空气中氧的含量比较少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8_1#19d2a6b95?vaa=1&amp;vcp=1&amp;vis=1&amp;pid=16b9fe3b7&amp;color=0,0,0&amp;vtp=1&amp;vaab=1&amp;bt=1&amp;bbb=1&amp;hb=1"/>
          <p:cNvSpPr/>
          <p:nvPr/>
        </p:nvSpPr>
        <p:spPr>
          <a:xfrm>
            <a:off x="539496" y="87934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（山东济宁·中考）“切脉”是中医常用的诊疗手段。下列说法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50_1#19d2a6b95.bracket?vaa=1&amp;vcp=1&amp;vis=1&amp;pid=16b9fe3b7&amp;color=0,0,0&amp;vpa=14&amp;vtp=1&amp;vaab=1"/>
          <p:cNvSpPr/>
          <p:nvPr/>
        </p:nvSpPr>
        <p:spPr>
          <a:xfrm>
            <a:off x="1230385" y="156920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48_2#19d2a6b95.choices?vaa=1&amp;vcp=1&amp;vis=1&amp;pid=16b9fe3b7&amp;color=0,0,0&amp;vtp=1&amp;vaab=1&amp;bbb=1"/>
          <p:cNvSpPr/>
          <p:nvPr/>
        </p:nvSpPr>
        <p:spPr>
          <a:xfrm>
            <a:off x="539496" y="216236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A.“切脉”切的是动脉，其管壁厚，管腔小（与静脉相比），弹性大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.动脉内壁的动脉瓣具有防止血液倒流的功能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.正常人脉搏的次数可以反映心跳的次数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.动脉里流动的血液不一定都是动脉血</a:t>
            </a:r>
            <a:endParaRPr lang="en-US" altLang="zh-CN" sz="2800" dirty="0"/>
          </a:p>
        </p:txBody>
      </p:sp>
      <p:sp>
        <p:nvSpPr>
          <p:cNvPr id="5" name="QC_5_AS.1_1#19d2a6b95?vaa=1&amp;vcp=1&amp;vis=1&amp;pid=16b9fe3b7&amp;color=0,0,0&amp;vtp=1&amp;vaab=1&amp;bbb=1&amp;hb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在心室与动脉之间有动脉瓣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具有防止血液倒流的功能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血管内壁没有动脉瓣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52_1#8095c8f2c?vaa=1&amp;vcp=1&amp;vis=1&amp;pid=16b9fe3b7&amp;color=0,0,0&amp;vtp=1&amp;vaab=1&amp;bt=1&amp;bbb=1&amp;hb=1"/>
              <p:cNvSpPr/>
              <p:nvPr/>
            </p:nvSpPr>
            <p:spPr>
              <a:xfrm>
                <a:off x="539496" y="2537682"/>
                <a:ext cx="11109960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（湖南长沙·中考）冬天，外界寒冷的空气经呼吸道到达肺部时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，温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度可升至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37℃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避免对肺造成损伤。这说明呼吸道能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5_BD.52_1#8095c8f2c?vaa=1&amp;vcp=1&amp;vis=1&amp;pid=16b9fe3b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7682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r="-1153" b="-16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53_1#8095c8f2c.bracket?vaa=1&amp;vcp=1&amp;vis=1&amp;pid=16b9fe3b7&amp;color=0,0,0&amp;vpa=15&amp;vtp=1&amp;vaab=1"/>
          <p:cNvSpPr/>
          <p:nvPr/>
        </p:nvSpPr>
        <p:spPr>
          <a:xfrm>
            <a:off x="8602643" y="31720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2_2#8095c8f2c.choices?vaa=1&amp;vcp=1&amp;vis=1&amp;pid=16b9fe3b7&amp;color=0,0,0&amp;vtp=1&amp;vaab=1&amp;bbb=1"/>
          <p:cNvSpPr/>
          <p:nvPr/>
        </p:nvSpPr>
        <p:spPr>
          <a:xfrm>
            <a:off x="539496" y="37476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.温暖空气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B.湿润空气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C.清洁空气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.顺畅通气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54_1#577b5a08a?htil=6&amp;vaa=1&amp;vcp=1&amp;vis=1&amp;pid=16b9fe3b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4114" y="1231646"/>
            <a:ext cx="2862072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54_2#577b5a08a?htil=6&amp;sp=1&amp;vaa=1&amp;vcp=1&amp;vis=1&amp;pid=16b9fe3b7&amp;color=0,0,0&amp;vtp=1&amp;vaab=1&amp;bt=1&amp;bbb=1&amp;hb=1"/>
          <p:cNvSpPr/>
          <p:nvPr/>
        </p:nvSpPr>
        <p:spPr>
          <a:xfrm>
            <a:off x="539496" y="1213358"/>
            <a:ext cx="81198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人体的呼吸运动可以实现肺与外界的气体交换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列组合表示肺处于呼气状态的是(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56_1#577b5a08a.bracket?vaa=1&amp;vcp=1&amp;vis=1&amp;pid=16b9fe3b7&amp;color=0,0,0&amp;vpa=16&amp;vtp=1&amp;vaab=1"/>
          <p:cNvSpPr/>
          <p:nvPr/>
        </p:nvSpPr>
        <p:spPr>
          <a:xfrm>
            <a:off x="5794915" y="18477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54_3#577b5a08a.choices?htil=6&amp;vaa=1&amp;vcp=1&amp;vis=1&amp;pid=16b9fe3b7&amp;color=0,0,0&amp;vtp=1&amp;vaab=1&amp;bbb=1"/>
          <p:cNvSpPr/>
          <p:nvPr/>
        </p:nvSpPr>
        <p:spPr>
          <a:xfrm>
            <a:off x="539496" y="2496375"/>
            <a:ext cx="81198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675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.甲、丁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675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.乙、丁</a:t>
            </a:r>
            <a:endParaRPr lang="en-US" altLang="zh-CN" sz="2800" dirty="0"/>
          </a:p>
        </p:txBody>
      </p:sp>
      <p:sp>
        <p:nvSpPr>
          <p:cNvPr id="6" name="QC_5_AS.1_1#577b5a08a?htil=6&amp;vaa=1&amp;vcp=1&amp;vis=1&amp;pid=16b9fe3b7&amp;color=0,0,0&amp;vtp=1&amp;vaab=1&amp;bbb=1&amp;hb=1"/>
          <p:cNvSpPr/>
          <p:nvPr/>
        </p:nvSpPr>
        <p:spPr>
          <a:xfrm>
            <a:off x="539496" y="3773360"/>
            <a:ext cx="81198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呼气时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膈肌与肋间肌舒张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引起胸腔前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左右及上下径均缩小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膈肌顶部上升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胸廓的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容积缩小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d1027ab7.fixed?vcp=1&amp;pid=e576018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专题五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人体生理与健康</a:t>
            </a:r>
            <a:endParaRPr lang="en-US" altLang="zh-CN" sz="4000" dirty="0"/>
          </a:p>
        </p:txBody>
      </p:sp>
      <p:sp>
        <p:nvSpPr>
          <p:cNvPr id="3" name="C_3_BD#2d1027ab7.fixed?vcp=1&amp;pid=e576018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8_1#cfc85c968?vaa=1&amp;vcp=1&amp;vis=1&amp;pid=16b9fe3b7&amp;color=0,0,0&amp;vtp=1&amp;vaab=1&amp;bt=1&amp;bb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（重庆·中考）下列关于尿液形成过程，说法不正确的是(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60_1#cfc85c968.bracket?vaa=1&amp;vcp=1&amp;vis=1&amp;pid=16b9fe3b7&amp;color=0,0,0&amp;vpa=17&amp;vtp=1&amp;vaab=1"/>
          <p:cNvSpPr/>
          <p:nvPr/>
        </p:nvSpPr>
        <p:spPr>
          <a:xfrm>
            <a:off x="9827351" y="120091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8_2#cfc85c968.choices?vaa=1&amp;vcp=1&amp;vis=1&amp;pid=16b9fe3b7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A.原尿形成的部位是肾小囊腔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.尿液中尿素含量增高是因为水被重吸收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.尿中不含葡萄糖是因为葡萄糖不能被过滤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.大分子蛋白质不能被滤过，所以原尿中蛋白质含量低</a:t>
            </a:r>
            <a:endParaRPr lang="en-US" altLang="zh-CN" sz="2800" dirty="0"/>
          </a:p>
        </p:txBody>
      </p:sp>
      <p:sp>
        <p:nvSpPr>
          <p:cNvPr id="5" name="QC_5_AS.1_1#cfc85c968?vaa=1&amp;vcp=1&amp;vis=1&amp;pid=16b9fe3b7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当原尿流经肾小管时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其中大部分水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部分无机盐和全部的葡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萄糖被重新吸收回血液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而剩下的尿素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一部分无机盐和水形成了尿液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62_1#09863f0c5?htil=7&amp;vaa=1&amp;vcp=1&amp;vis=1&amp;pid=16b9fe3b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1816" y="1257109"/>
            <a:ext cx="3193598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62_2#09863f0c5?htil=7&amp;sp=1&amp;vaa=1&amp;vcp=1&amp;vis=1&amp;pid=16b9fe3b7&amp;color=0,0,0&amp;vtp=1&amp;vaab=1&amp;bt=1&amp;bbb=1&amp;hb=1&amp;hs=1"/>
          <p:cNvSpPr/>
          <p:nvPr/>
        </p:nvSpPr>
        <p:spPr>
          <a:xfrm>
            <a:off x="539496" y="1269809"/>
            <a:ext cx="70134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李奶奶因身体不适去医院检查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，尿检时发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现尿液中有红细胞和尿蛋白，可推测出肾脏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发生病变的部位是(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64_1#09863f0c5.bracket?vaa=1&amp;vcp=1&amp;vis=1&amp;pid=16b9fe3b7&amp;color=0,0,0&amp;vpa=18&amp;vtp=1&amp;vaab=1"/>
          <p:cNvSpPr/>
          <p:nvPr/>
        </p:nvSpPr>
        <p:spPr>
          <a:xfrm>
            <a:off x="3661315" y="255187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62_3#09863f0c5.choices?vaa=1&amp;vcp=1&amp;vis=1&amp;pid=16b9fe3b7&amp;color=0,0,0&amp;vtp=1&amp;vaab=1&amp;bbb=1&amp;hs=1"/>
              <p:cNvSpPr/>
              <p:nvPr/>
            </p:nvSpPr>
            <p:spPr>
              <a:xfrm>
                <a:off x="539496" y="318223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  <a:tabLst>
                    <a:tab pos="2850515" algn="l"/>
                    <a:tab pos="5662930" algn="l"/>
                    <a:tab pos="84753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[1]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收集管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[2]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肾小管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[3]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肾小球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[4]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肾小囊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62_3#09863f0c5.choices?vaa=1&amp;vcp=1&amp;vis=1&amp;pid=16b9fe3b7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82239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46" r="3" b="-12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AS.1_1#09863f0c5?vaa=1&amp;vcp=1&amp;vis=1&amp;pid=16b9fe3b7&amp;color=0,0,0&amp;vtp=1&amp;vaab=1&amp;bbb=1&amp;hb=1&amp;hs=1"/>
          <p:cNvSpPr/>
          <p:nvPr/>
        </p:nvSpPr>
        <p:spPr>
          <a:xfrm>
            <a:off x="539496" y="374040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若肾小球病变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则肾小球的通透性增大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原本不能滤过的血细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胞和大分子蛋白质进入了原尿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而肾小管又不重吸收血细胞和大分子蛋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因此尿液中会出现红细胞和尿蛋白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66_1#99d1c5809?vaa=1&amp;vcp=1&amp;vis=1&amp;pid=16b9fe3b7&amp;color=0,0,0&amp;vtp=1&amp;vaab=1&amp;bt=1&amp;bbb=1&amp;hb=1"/>
              <p:cNvSpPr/>
              <p:nvPr/>
            </p:nvSpPr>
            <p:spPr>
              <a:xfrm>
                <a:off x="539496" y="1865376"/>
                <a:ext cx="11109960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（广东·中考）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ChatGPT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人工智能聊天机器人程序）能自主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和理解人类语言。人类的语言中枢位于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5_BD.66_1#99d1c5809?vaa=1&amp;vcp=1&amp;vis=1&amp;pid=16b9fe3b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76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b="-16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68_1#99d1c5809.bracket?vaa=1&amp;vcp=1&amp;vis=1&amp;pid=16b9fe3b7&amp;color=0,0,0&amp;vpa=19&amp;vtp=1&amp;vaab=1"/>
          <p:cNvSpPr/>
          <p:nvPr/>
        </p:nvSpPr>
        <p:spPr>
          <a:xfrm>
            <a:off x="6504620" y="260570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66_2#99d1c5809.choices?vaa=1&amp;vcp=1&amp;vis=1&amp;pid=16b9fe3b7&amp;color=0,0,0&amp;vtp=1&amp;vaab=1&amp;bbb=1"/>
          <p:cNvSpPr/>
          <p:nvPr/>
        </p:nvSpPr>
        <p:spPr>
          <a:xfrm>
            <a:off x="539496" y="31370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.脊髓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B.脑干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.小脑</a:t>
            </a:r>
            <a:endParaRPr lang="en-US" altLang="zh-CN" sz="2800" dirty="0"/>
          </a:p>
        </p:txBody>
      </p:sp>
      <p:sp>
        <p:nvSpPr>
          <p:cNvPr id="5" name="QC_5_AS.1_1#99d1c5809?vaa=1&amp;vcp=1&amp;vis=1&amp;pid=16b9fe3b7&amp;color=0,0,0&amp;vtp=1&amp;vaab=1&amp;bbb=1&amp;hb=1"/>
          <p:cNvSpPr/>
          <p:nvPr/>
        </p:nvSpPr>
        <p:spPr>
          <a:xfrm>
            <a:off x="539496" y="37665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大脑皮层是调节人体生理活动的最高级中枢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其中比较重要的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中枢有躯体运动中枢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躯体感觉中枢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语言中枢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视觉中枢等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0_1#5fee2734a?vaa=1&amp;vcp=1&amp;vis=1&amp;pid=16b9fe3b7&amp;color=0,0,0&amp;vtp=1&amp;vaab=1&amp;bt=1&amp;bbb=1&amp;hb=1"/>
          <p:cNvSpPr/>
          <p:nvPr/>
        </p:nvSpPr>
        <p:spPr>
          <a:xfrm>
            <a:off x="539496" y="373380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（陕西·中考）以下是健康人正常尿液形成过程示意图。其中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①②部位发生了重要生理作用，“·”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表示某种成分。下列能模拟尿素排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程的是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BD.70_2#5fee2734a.choices?vaa=1&amp;vcp=1&amp;vis=1&amp;pid=16b9fe3b7&amp;color=0,0,0&amp;vtp=1&amp;vaab=1&amp;bbb=1"/>
          <p:cNvSpPr/>
          <p:nvPr/>
        </p:nvSpPr>
        <p:spPr>
          <a:xfrm>
            <a:off x="539496" y="2291651"/>
            <a:ext cx="11109960" cy="184696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6500"/>
              </a:lnSpc>
              <a:tabLst>
                <a:tab pos="3145790" algn="l"/>
                <a:tab pos="5859780" algn="l"/>
                <a:tab pos="87515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92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5_BD.70_2#5fee2734a.choice_image?vaa=1&amp;vcp=1&amp;vis=1&amp;pid=16b9fe3b7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034" y="2287524"/>
            <a:ext cx="2532888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70_2#5fee2734a.choice_image?vaa=1&amp;vcp=1&amp;vis=1&amp;pid=16b9fe3b7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1330" y="2287524"/>
            <a:ext cx="213055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70_2#5fee2734a.choice_image?vaa=1&amp;vcp=1&amp;vis=1&amp;pid=16b9fe3b7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177" y="2287524"/>
            <a:ext cx="2304288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70_2#5fee2734a.choice_image?vaa=1&amp;vcp=1&amp;vis=1&amp;pid=16b9fe3b7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3462" y="2287524"/>
            <a:ext cx="194767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AS.1_1#5fee2734a?vaa=1&amp;vcp=1&amp;vis=1&amp;pid=16b9fe3b7&amp;color=0,0,0&amp;mp=1&amp;vtp=1&amp;vaab=1&amp;bt=1&amp;bbb=1&amp;hb=1"/>
              <p:cNvSpPr/>
              <p:nvPr/>
            </p:nvSpPr>
            <p:spPr>
              <a:xfrm>
                <a:off x="501174" y="417112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排出尿素的途径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肾动脉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入球小动脉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肾小球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肾小囊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肾小管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集合管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输尿管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膀胱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尿道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体外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由选项图可知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，A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的肾小管中没有尿素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，C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中肾小管末端尿素含量小于肾小管周围的毛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细血管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因此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AS.1_1#5fee2734a?vaa=1&amp;vcp=1&amp;vis=1&amp;pid=16b9fe3b7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174" y="4171124"/>
                <a:ext cx="11109960" cy="2496757"/>
              </a:xfrm>
              <a:prstGeom prst="rect">
                <a:avLst/>
              </a:prstGeom>
              <a:blipFill rotWithShape="1">
                <a:blip r:embed="rId7"/>
                <a:stretch>
                  <a:fillRect l="-1" t="-18" r="-3542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C_5_AN.2_1#5fee2734a?vaa=1&amp;vcp=1&amp;vis=1&amp;pid=16b9fe3b7&amp;color=0,0,0&amp;vtp=1&amp;vaab=1&amp;bbb=1"/>
          <p:cNvSpPr/>
          <p:nvPr/>
        </p:nvSpPr>
        <p:spPr>
          <a:xfrm>
            <a:off x="1724946" y="1665500"/>
            <a:ext cx="89306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4_1#ab88b079d?sp=1&amp;vaa=1&amp;vcp=1&amp;vis=1&amp;pid=16b9fe3b7&amp;color=0,0,0&amp;vtp=1&amp;vaab=1&amp;bt=1&amp;bbb=1&amp;hb=1"/>
          <p:cNvSpPr/>
          <p:nvPr/>
        </p:nvSpPr>
        <p:spPr>
          <a:xfrm>
            <a:off x="467704" y="5414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（山东济宁·中考）下列是对“看见闪电，听见雷声”的相关解释，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请结合耳和眼球的结构示意图判断，不正确的是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C_5_BD.74_2#ab88b079d?htil=8&amp;vaa=1&amp;vcp=1&amp;vis=1&amp;pid=16b9fe3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200" y="1680273"/>
            <a:ext cx="4334256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74_3#ab88b079d.choices?htil=8&amp;vaa=1&amp;vcp=1&amp;vis=1&amp;pid=16b9fe3b7&amp;color=0,0,0&amp;vtp=1&amp;vaab=1&amp;bbb=1&amp;hb=1"/>
          <p:cNvSpPr/>
          <p:nvPr/>
        </p:nvSpPr>
        <p:spPr>
          <a:xfrm>
            <a:off x="467704" y="1824481"/>
            <a:ext cx="733196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A.将声波振动转化为机械性振动是②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B.感受雷声刺激并产生神经冲动的是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C.正常人看清远近不同的物体需通过⑤的调节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D.闪电最终在⑥上形成倒立缩小的物像</a:t>
            </a:r>
            <a:endParaRPr lang="en-US" altLang="zh-CN" sz="2800" dirty="0"/>
          </a:p>
        </p:txBody>
      </p:sp>
      <p:sp>
        <p:nvSpPr>
          <p:cNvPr id="3" name="QC_5_AS.1_1#ab88b079d?vaa=1&amp;vcp=1&amp;vis=1&amp;pid=16b9fe3b7&amp;color=0,0,0&amp;vtp=1&amp;vaab=1&amp;bt=1&amp;bbb=1&amp;hb=1"/>
          <p:cNvSpPr/>
          <p:nvPr/>
        </p:nvSpPr>
        <p:spPr>
          <a:xfrm>
            <a:off x="539496" y="44284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是鼓膜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是半规管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是耳蜗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是咽鼓管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是晶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是视网膜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是视神经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鼓膜可接受声波刺激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并将其转化为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机械性振动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5_AN.2_1#ab88b079d?vaa=1&amp;vcp=1&amp;vis=1&amp;pid=16b9fe3b7&amp;color=0,0,0&amp;vtp=1&amp;vaab=1&amp;bbb=1"/>
          <p:cNvSpPr/>
          <p:nvPr/>
        </p:nvSpPr>
        <p:spPr>
          <a:xfrm>
            <a:off x="8372856" y="1170146"/>
            <a:ext cx="5654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8_1#94f531853?vaa=1&amp;vcp=1&amp;vis=1&amp;pid=16b9fe3b7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（陕西·中考）霍乱是由不洁食物和饮水中的霍乱弧菌引起的急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性腹泻传染病。下列叙述正确的是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79_1#94f531853.bracket?vaa=1&amp;vcp=1&amp;vis=1&amp;pid=16b9fe3b7&amp;color=0,0,0&amp;vpa=22&amp;vtp=1&amp;vaab=1"/>
          <p:cNvSpPr/>
          <p:nvPr/>
        </p:nvSpPr>
        <p:spPr>
          <a:xfrm>
            <a:off x="6150515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78_2#94f531853.choices?vaa=1&amp;vcp=1&amp;vis=1&amp;pid=16b9fe3b7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A.霍乱弧菌没有细胞结构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.防止水源污染是预防霍乱的有效措施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.霍乱通过空气传播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.不洁食物和饮水是霍乱的传染源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0_1#e947a8d19?vaa=1&amp;vcp=1&amp;vis=1&amp;pid=16b9fe3b7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（甘肃兰州·中考）健康是青少年生活和学习的重要保障，下列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描述正确的是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81_1#e947a8d19.bracket?vaa=1&amp;vcp=1&amp;vis=1&amp;pid=16b9fe3b7&amp;color=0,0,0&amp;vpa=23&amp;vtp=1&amp;vaab=1"/>
          <p:cNvSpPr/>
          <p:nvPr/>
        </p:nvSpPr>
        <p:spPr>
          <a:xfrm>
            <a:off x="29501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80_2#e947a8d19.choices?vaa=1&amp;vcp=1&amp;vis=1&amp;pid=16b9fe3b7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A.艾滋病病毒只通过血液途径传播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.青少年要珍爱生命，拒绝毒品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.吸烟只会对人体的呼吸系统造成损伤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.健康指身体没有疾病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2_1#9cafd1cb0?vaa=1&amp;vcp=1&amp;vis=1&amp;pid=16b9fe3b7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（江苏泰州·中考）科学开展体育锻炼，是青少年强身健体的重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要措施。从预防传染病的角度分析，目的是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84_1#9cafd1cb0.bracket?vaa=1&amp;vcp=1&amp;vis=1&amp;pid=16b9fe3b7&amp;color=0,0,0&amp;vpa=24&amp;vtp=1&amp;vaab=1"/>
          <p:cNvSpPr/>
          <p:nvPr/>
        </p:nvSpPr>
        <p:spPr>
          <a:xfrm>
            <a:off x="7572914" y="24979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82_2#9cafd1cb0.choices?vaa=1&amp;vcp=1&amp;vis=1&amp;pid=16b9fe3b7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.控制传染源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B.切断传播途径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C.保护易感人群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.消灭病原体</a:t>
            </a:r>
            <a:endParaRPr lang="en-US" altLang="zh-CN" sz="2800" dirty="0"/>
          </a:p>
        </p:txBody>
      </p:sp>
      <p:sp>
        <p:nvSpPr>
          <p:cNvPr id="5" name="QC_5_AS.1_1#9cafd1cb0?vaa=1&amp;vcp=1&amp;vis=1&amp;pid=16b9fe3b7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科学开展体育锻炼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是青少年强身健体的重要措施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这种措施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属于保护易感人群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6_1#51ac31fb8?htil=9&amp;vaa=1&amp;vcp=1&amp;vis=1&amp;pid=16b9fe3b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7567" y="1244346"/>
            <a:ext cx="4599432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6_2#51ac31fb8?htil=9&amp;sp=1&amp;vaa=1&amp;vcp=1&amp;vis=1&amp;pid=16b9fe3b7&amp;color=0,0,0&amp;vtp=1&amp;vaab=1&amp;bt=1&amp;bbb=1&amp;hb=1&amp;hs=1"/>
          <p:cNvSpPr/>
          <p:nvPr/>
        </p:nvSpPr>
        <p:spPr>
          <a:xfrm>
            <a:off x="539496" y="1226058"/>
            <a:ext cx="638251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如图是北京冬奥会上滑雪运动员比赛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时部分生理活动示意图，请结合图示回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4" name="QB_6_BD.87_1#dc54cb9d7?htil=9&amp;vaa=1&amp;vcp=1&amp;vis=1&amp;pid=51ac31fb8&amp;color=0,0,0&amp;vtp=1&amp;vaab=1&amp;bbb=1&amp;hb=1&amp;hs=1"/>
          <p:cNvSpPr/>
          <p:nvPr/>
        </p:nvSpPr>
        <p:spPr>
          <a:xfrm>
            <a:off x="539496" y="3141980"/>
            <a:ext cx="63825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（1）听到裁判员发出指令声后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，运动员</a:t>
            </a:r>
            <a:endParaRPr lang="en-US" altLang="zh-CN" sz="2800" dirty="0"/>
          </a:p>
        </p:txBody>
      </p:sp>
      <p:sp>
        <p:nvSpPr>
          <p:cNvPr id="5" name="QB_6_AN.88_1#dc54cb9d7.blank?vaa=1&amp;vcp=1&amp;vis=1&amp;pid=51ac31fb8&amp;color=0,0,0&amp;vpa=25&amp;vtp=1&amp;vaab=1&amp;bbb=1"/>
          <p:cNvSpPr/>
          <p:nvPr/>
        </p:nvSpPr>
        <p:spPr>
          <a:xfrm>
            <a:off x="7306214" y="374097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复杂反射</a:t>
            </a:r>
            <a:endParaRPr lang="en-US" altLang="zh-CN" sz="2800" dirty="0"/>
          </a:p>
        </p:txBody>
      </p:sp>
      <p:sp>
        <p:nvSpPr>
          <p:cNvPr id="6" name="QB_6_AN.89_1#dc54cb9d7.blank?vaa=1&amp;vcp=1&amp;vis=1&amp;pid=51ac31fb8&amp;color=0,0,0&amp;vpa=26&amp;vtp=1&amp;vaab=1"/>
          <p:cNvSpPr/>
          <p:nvPr/>
        </p:nvSpPr>
        <p:spPr>
          <a:xfrm>
            <a:off x="3039014" y="438867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7" name="QB_6_AN.90_1#dc54cb9d7.blank?vaa=1&amp;vcp=1&amp;vis=1&amp;pid=51ac31fb8&amp;color=0,0,0&amp;vpa=27&amp;vtp=1&amp;vaab=1"/>
          <p:cNvSpPr/>
          <p:nvPr/>
        </p:nvSpPr>
        <p:spPr>
          <a:xfrm>
            <a:off x="4067715" y="501542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B_6_BD.87_1#dc54cb9d7?htil=9&amp;vaa=1&amp;vcp=1&amp;vis=1&amp;pid=51ac31fb8&amp;color=0,0,0&amp;vtp=1&amp;vaab=1&amp;bbb=1&amp;hb=1&amp;hs=1"/>
          <p:cNvSpPr/>
          <p:nvPr/>
        </p:nvSpPr>
        <p:spPr>
          <a:xfrm>
            <a:off x="539496" y="377145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迅速出发。这一反射活动属于反射类型中的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。接收指令的感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受器位于图中的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填图中字母或序号）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中，将感受器传来的神经冲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动转变为感觉的部位是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填图中字母或序号）。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1_1#5c76844a4?htil=10&amp;vaa=1&amp;vcp=1&amp;vis=1&amp;pid=51ac31fb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4804" y="1682464"/>
            <a:ext cx="4672584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91_2#5c76844a4?htil=10&amp;vaa=1&amp;vcp=1&amp;vis=1&amp;pid=51ac31fb8&amp;color=0,0,0&amp;vtp=1&amp;vaab=1&amp;bt=1&amp;bbb=1&amp;hb=1"/>
              <p:cNvSpPr/>
              <p:nvPr/>
            </p:nvSpPr>
            <p:spPr>
              <a:xfrm>
                <a:off x="539496" y="1545304"/>
                <a:ext cx="650138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（2）滑雪时，图中运动员手臂处于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（填“屈肘”或“伸肘”）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状态，此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时肱二头肌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当看到终点标志后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运动员加速向终点冲刺，这个过程中神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经冲动传递的路径为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视神经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视觉神经中枢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传出神经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肌肉。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91_2#5c76844a4?htil=10&amp;vaa=1&amp;vcp=1&amp;vis=1&amp;pid=51ac31f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650138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9" r="-7609" b="-2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92_1#5c76844a4.blank?vaa=1&amp;vcp=1&amp;vis=1&amp;pid=51ac31fb8&amp;color=0,0,0&amp;vpa=28&amp;vtp=1&amp;vaab=1&amp;bbb=1"/>
          <p:cNvSpPr/>
          <p:nvPr/>
        </p:nvSpPr>
        <p:spPr>
          <a:xfrm>
            <a:off x="638715" y="216252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屈肘</a:t>
            </a:r>
            <a:endParaRPr lang="en-US" altLang="zh-CN" sz="2800" dirty="0"/>
          </a:p>
        </p:txBody>
      </p:sp>
      <p:sp>
        <p:nvSpPr>
          <p:cNvPr id="5" name="QB_6_AN.93_1#5c76844a4.blank?vaa=1&amp;vcp=1&amp;vis=1&amp;pid=51ac31fb8&amp;color=0,0,0&amp;vpa=29&amp;vtp=1&amp;vaab=1&amp;bbb=1"/>
          <p:cNvSpPr/>
          <p:nvPr/>
        </p:nvSpPr>
        <p:spPr>
          <a:xfrm>
            <a:off x="2327814" y="281022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6" name="QB_6_AN.94_1#5c76844a4.blank?vaa=1&amp;vcp=1&amp;vis=1&amp;pid=51ac31fb8&amp;color=0,0,0&amp;vpa=30&amp;vtp=1&amp;vaab=1&amp;bbb=1"/>
          <p:cNvSpPr/>
          <p:nvPr/>
        </p:nvSpPr>
        <p:spPr>
          <a:xfrm>
            <a:off x="3750215" y="410562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视网膜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5cf1616ff?vaa=1&amp;vcp=1&amp;vis=1&amp;pid=2d1027ab7&amp;color=0,0,0&amp;vtp=1&amp;vaab=1&amp;bt=1&amp;bbb=1&amp;hb=1"/>
          <p:cNvSpPr/>
          <p:nvPr/>
        </p:nvSpPr>
        <p:spPr>
          <a:xfrm>
            <a:off x="539496" y="1857248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四川·中考）长期感染幽门螺杆菌可导致局部胃腺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萎缩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让人患萎缩性胃炎，影响消化功能。据此可推测萎缩性胃炎患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_2#5cf1616ff.choices?vaa=1&amp;vcp=1&amp;vis=1&amp;pid=2d1027ab7&amp;color=0,0,0&amp;vtp=1&amp;vaab=1&amp;bbb=1"/>
          <p:cNvSpPr/>
          <p:nvPr/>
        </p:nvSpPr>
        <p:spPr>
          <a:xfrm>
            <a:off x="539496" y="31803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A.胃液分泌量明显增多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B.不能消化脂肪类食物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C.不能消化淀粉类食物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D.蛋白质消化功能减弱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5_1#4c65ba28d?htil=11&amp;vaa=1&amp;vcp=1&amp;vis=1&amp;pid=51ac31fb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8146" y="1883632"/>
            <a:ext cx="4636008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95_2#4c65ba28d?htil=11&amp;vaa=1&amp;vcp=1&amp;vis=1&amp;pid=51ac31fb8&amp;color=0,0,0&amp;mp=1&amp;vtp=1&amp;vaab=1&amp;bt=1&amp;bbb=1&amp;hb=1"/>
          <p:cNvSpPr/>
          <p:nvPr/>
        </p:nvSpPr>
        <p:spPr>
          <a:xfrm>
            <a:off x="539496" y="1865344"/>
            <a:ext cx="633679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（3）运动员出现心跳加速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、血压升高的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现象，这是由于大脑发出的信号促使肾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上腺分泌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，并通过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运输到作用部位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。由此看出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，人体的生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命活动受到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的共同调节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96_1#4c65ba28d.blank?vaa=1&amp;vcp=1&amp;vis=1&amp;pid=51ac31fb8&amp;color=0,0,0&amp;mp=1&amp;vpa=31&amp;vtp=1&amp;vaab=1&amp;bbb=1"/>
          <p:cNvSpPr/>
          <p:nvPr/>
        </p:nvSpPr>
        <p:spPr>
          <a:xfrm>
            <a:off x="1972214" y="313026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肾上腺素</a:t>
            </a:r>
            <a:endParaRPr lang="en-US" altLang="zh-CN" sz="2800" dirty="0"/>
          </a:p>
        </p:txBody>
      </p:sp>
      <p:sp>
        <p:nvSpPr>
          <p:cNvPr id="5" name="QB_6_AN.97_1#4c65ba28d.blank?vaa=1&amp;vcp=1&amp;vis=1&amp;pid=51ac31fb8&amp;color=0,0,0&amp;mp=1&amp;vpa=32&amp;vtp=1&amp;vaab=1&amp;bbb=1"/>
          <p:cNvSpPr/>
          <p:nvPr/>
        </p:nvSpPr>
        <p:spPr>
          <a:xfrm>
            <a:off x="5083715" y="313026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血液循环</a:t>
            </a:r>
            <a:endParaRPr lang="en-US" altLang="zh-CN" sz="2800" dirty="0"/>
          </a:p>
        </p:txBody>
      </p:sp>
      <p:sp>
        <p:nvSpPr>
          <p:cNvPr id="6" name="QB_6_AN.98_1#4c65ba28d.blank?vaa=1&amp;vcp=1&amp;vis=1&amp;pid=51ac31fb8&amp;color=0,0,0&amp;mp=1&amp;vpa=33&amp;vtp=1&amp;vaab=1&amp;bbb=1"/>
          <p:cNvSpPr/>
          <p:nvPr/>
        </p:nvSpPr>
        <p:spPr>
          <a:xfrm>
            <a:off x="2327814" y="4404709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神经和激素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c7b0c242?vcp=1&amp;pid=6a0faaf3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99_1#bd687b0df?vaa=1&amp;vcp=1&amp;vis=1&amp;pid=2c7b0c242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（四川广安·中考）中医古籍《黄帝内经》中记载：“五谷为养，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五果为助，五畜为益，五菜为充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5_BD.99_2#bd687b0df.choices?vaa=1&amp;vcp=1&amp;vis=1&amp;pid=2c7b0c242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A.“五谷”作为主食，是因为其富含的淀粉是重要的供能物质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.“五果”中含有的维生素C可有效预防坏血病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.“五畜”中含有的蛋白质是构成组织细胞的基本物质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.“五菜”中含有的膳食纤维能为人体生命活动提供能量</a:t>
            </a:r>
            <a:endParaRPr lang="en-US" altLang="zh-CN" sz="2800" dirty="0"/>
          </a:p>
        </p:txBody>
      </p:sp>
      <p:sp>
        <p:nvSpPr>
          <p:cNvPr id="4" name="QC_5_AS.1_1#bd687b0df?vaa=1&amp;vcp=1&amp;vis=1&amp;pid=2c7b0c242&amp;color=0,0,0&amp;mp=1&amp;vtp=1&amp;vaab=1&amp;bt=1&amp;bbb=1&amp;hb=1"/>
          <p:cNvSpPr/>
          <p:nvPr/>
        </p:nvSpPr>
        <p:spPr>
          <a:xfrm>
            <a:off x="539496" y="51022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膳食纤维是纤维素的一种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人体内没有能够使纤维素水解的酶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膳食纤维不能被人体吸收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不能为人体生命活动提供能量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5_AN.2_1#bd687b0df?vaa=1&amp;vcp=1&amp;vis=1&amp;pid=2c7b0c242&amp;color=0,0,0&amp;vtp=1&amp;vaab=1&amp;bbb=1"/>
          <p:cNvSpPr/>
          <p:nvPr/>
        </p:nvSpPr>
        <p:spPr>
          <a:xfrm>
            <a:off x="9294876" y="1942610"/>
            <a:ext cx="6492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3_1#58dc81f18?sp=1&amp;vaa=1&amp;vcp=1&amp;vis=1&amp;pid=2c7b0c242&amp;color=0,0,0&amp;vtp=1&amp;vaab=1&amp;bt=1&amp;bbb=1&amp;hb=1"/>
          <p:cNvSpPr/>
          <p:nvPr/>
        </p:nvSpPr>
        <p:spPr>
          <a:xfrm>
            <a:off x="539496" y="625062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（山东聊城·中考）下图中，①和③表示血管；②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表示某结构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头表示血液流动方向。下列分析正确的是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5_BD.103_2#58dc81f18?vaa=1&amp;vcp=1&amp;vis=1&amp;pid=2c7b0c24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5888" y="1961991"/>
            <a:ext cx="4837176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03_3#58dc81f18.choices?vaa=1&amp;vcp=1&amp;vis=1&amp;pid=2c7b0c242&amp;color=0,0,0&amp;vtp=1&amp;vaab=1&amp;bbb=1"/>
          <p:cNvSpPr/>
          <p:nvPr/>
        </p:nvSpPr>
        <p:spPr>
          <a:xfrm>
            <a:off x="539496" y="370189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A.若②为肾小球，则①、③中分别流动脉血、静脉血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.若②为心脏，则输液时针刺血管的类型与③相同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.若②为下肢骨骼肌，③受伤出血，则应在近心端按压止血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.若②为皮肤，则与①相比，③内血液中的尿素含量可能减少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58dc81f18?vaa=1&amp;vcp=1&amp;vis=1&amp;pid=2c7b0c242&amp;color=0,0,0&amp;vtp=1&amp;vaab=1&amp;bt=1&amp;bbb=1&amp;hb=1"/>
          <p:cNvSpPr/>
          <p:nvPr/>
        </p:nvSpPr>
        <p:spPr>
          <a:xfrm>
            <a:off x="539496" y="9692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为肾小球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入球小动脉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出球小动脉中分别流动脉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动脉血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为心脏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为静脉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为动脉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医生抽血时针刺入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体表的静脉血管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为下肢骨骼肌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为下肢动脉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为下肢静脉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受伤出血则应在远心端按压止血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58dc81f18?vaa=1&amp;vcp=1&amp;vis=1&amp;pid=2c7b0c24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5888" y="3594576"/>
            <a:ext cx="4837176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2_1#58dc81f18?vaa=1&amp;vcp=1&amp;vis=1&amp;pid=2c7b0c242&amp;color=0,0,0&amp;vtp=1&amp;vaab=1&amp;bbb=1"/>
          <p:cNvSpPr/>
          <p:nvPr/>
        </p:nvSpPr>
        <p:spPr>
          <a:xfrm>
            <a:off x="539496" y="53217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7_1#ec7285c61?vaa=1&amp;vcp=1&amp;vis=1&amp;pid=2c7b0c242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下列叙述中，不符合“结构与功能相适应”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的生物学观点的是(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08_1#ec7285c61.bracket?vaa=1&amp;vcp=1&amp;vis=1&amp;pid=2c7b0c242&amp;color=0,0,0&amp;vpa=36&amp;vtp=1&amp;vaab=1"/>
          <p:cNvSpPr/>
          <p:nvPr/>
        </p:nvSpPr>
        <p:spPr>
          <a:xfrm>
            <a:off x="10287539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07_2#ec7285c61.choices?vaa=1&amp;vcp=1&amp;vis=1&amp;pid=2c7b0c242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A.心脏左心室的壁厚，利于体循环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.肺泡壁由一层上皮细胞构成，利于气体交换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.肾小球的毛细血管壁薄，利于重吸收作用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.小肠内壁有环形皱襞和小肠绒毛，利于物质吸收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9_1#85b1c1a3d?sp=1&amp;vaa=1&amp;vcp=1&amp;vis=1&amp;pid=2c7b0c242&amp;color=0,0,0&amp;vtp=1&amp;vaab=1&amp;bt=1&amp;bbb=1&amp;hb=1"/>
          <p:cNvSpPr/>
          <p:nvPr/>
        </p:nvSpPr>
        <p:spPr>
          <a:xfrm>
            <a:off x="539496" y="6682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（山东菏泽·中考）下图为人体大脑皮层控制排尿反射的示意图。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3" name="QC_5_BD.109_2#85b1c1a3d?vaa=1&amp;vcp=1&amp;vis=1&amp;pid=2c7b0c24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5232" y="1494631"/>
            <a:ext cx="6556248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109_3#85b1c1a3d.choices?vaa=1&amp;vcp=1&amp;vis=1&amp;pid=2c7b0c242&amp;color=0,0,0&amp;vtp=1&amp;vaab=1&amp;bbb=1"/>
              <p:cNvSpPr/>
              <p:nvPr/>
            </p:nvSpPr>
            <p:spPr>
              <a:xfrm>
                <a:off x="539496" y="205870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A.排尿反射属于非条件反射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B.尿意在人体的大脑皮层产生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分别代表反射弧中的传入神经纤维和传出神经纤维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处受损阻断，则人体仍能排尿，但不能产生尿意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109_3#85b1c1a3d.choices?vaa=1&amp;vcp=1&amp;vis=1&amp;pid=2c7b0c24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58701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" r="3" b="-2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AS.1_1#85b1c1a3d?vaa=1&amp;vcp=1&amp;vis=1&amp;pid=2c7b0c242&amp;color=0,0,0&amp;vtp=1&amp;vaab=1&amp;bt=1&amp;bbb=1&amp;hb=1"/>
              <p:cNvSpPr/>
              <p:nvPr/>
            </p:nvSpPr>
            <p:spPr>
              <a:xfrm>
                <a:off x="539496" y="453967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由图可知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是传入神经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是传出神经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是下行传导神经纤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维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此图为排尿反射示意图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受损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则该人能够产生尿意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但不能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控制排尿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AS.1_1#85b1c1a3d?vaa=1&amp;vcp=1&amp;vis=1&amp;pid=2c7b0c24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39678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3" r="3" b="-3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AN.2_1#85b1c1a3d?vaa=1&amp;vcp=1&amp;vis=1&amp;pid=2c7b0c242&amp;color=0,0,0&amp;vtp=1&amp;vaab=1&amp;bbb=1"/>
          <p:cNvSpPr/>
          <p:nvPr/>
        </p:nvSpPr>
        <p:spPr>
          <a:xfrm>
            <a:off x="3793236" y="1391888"/>
            <a:ext cx="15102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3_1#647c60810?sp=1&amp;vaa=1&amp;vcp=1&amp;vis=1&amp;pid=2c7b0c242&amp;color=0,0,0&amp;vtp=1&amp;vaab=1&amp;bt=1&amp;bbb=1&amp;hb=1"/>
          <p:cNvSpPr/>
          <p:nvPr/>
        </p:nvSpPr>
        <p:spPr>
          <a:xfrm>
            <a:off x="539496" y="642842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（河南·中考）河南省实施中小学食育工程，开启了“知”食“慧”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吃得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健康生活新模式。人体的部分消化腺及其功能如下表。下列叙述正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51" name="QC_5_BD.113_2#647c60810?colgroup=5,8,14&amp;vaa=1&amp;vcp=1&amp;vis=1&amp;pid=2c7b0c242&amp;color=0,0,0&amp;vtp=1&amp;vaab=1&amp;bbb=1"/>
          <p:cNvGraphicFramePr>
            <a:graphicFrameLocks noGrp="1"/>
          </p:cNvGraphicFramePr>
          <p:nvPr/>
        </p:nvGraphicFramePr>
        <p:xfrm>
          <a:off x="539496" y="2620486"/>
          <a:ext cx="11082528" cy="2239012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消化腺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分泌的消化液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消化液的功能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在口腔中将淀粉分解为麦芽糖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胃腺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胰液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胰液可将脂肪分解为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C_5_BD.113_3#647c60810.choices?vaa=1&amp;vcp=1&amp;vis=1&amp;pid=2c7b0c242&amp;color=0,0,0&amp;vtp=1&amp;vaab=1&amp;bbb=1"/>
          <p:cNvSpPr/>
          <p:nvPr/>
        </p:nvSpPr>
        <p:spPr>
          <a:xfrm>
            <a:off x="539496" y="49953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⑤都能分泌激素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.②和③含有相同的消化酶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④为初步消化蛋白质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.⑥代表的是甘油和氨基酸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647c60810?vaa=1&amp;vcp=1&amp;vis=1&amp;pid=2c7b0c242&amp;color=0,0,0&amp;vtp=1&amp;vaab=1&amp;bt=1&amp;bbb=1&amp;hb=1"/>
          <p:cNvSpPr/>
          <p:nvPr/>
        </p:nvSpPr>
        <p:spPr>
          <a:xfrm>
            <a:off x="512064" y="354898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分析表格可知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是唾液腺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是唾液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是胃液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是在胃中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将蛋白质初步消化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，⑤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是胰腺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，⑥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是脂肪的消化产物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即甘油和脂肪酸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C_5_AN.2_1#647c60810?vaa=1&amp;vcp=1&amp;vis=1&amp;pid=2c7b0c242&amp;color=0,0,0&amp;vtp=1&amp;vaab=1&amp;bbb=1"/>
          <p:cNvSpPr/>
          <p:nvPr/>
        </p:nvSpPr>
        <p:spPr>
          <a:xfrm>
            <a:off x="512064" y="48241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graphicFrame>
        <p:nvGraphicFramePr>
          <p:cNvPr id="4" name="QC_5_BD.113_2#647c60810?colgroup=5,8,14&amp;vaa=1&amp;vcp=1&amp;vis=1&amp;pid=2c7b0c242&amp;color=0,0,0&amp;vtp=1&amp;vaab=1&amp;bbb=1"/>
          <p:cNvGraphicFramePr>
            <a:graphicFrameLocks noGrp="1"/>
          </p:cNvGraphicFramePr>
          <p:nvPr/>
        </p:nvGraphicFramePr>
        <p:xfrm>
          <a:off x="512064" y="1218819"/>
          <a:ext cx="11082528" cy="2239012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消化腺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分泌的消化液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消化液的功能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在口腔中将淀粉分解为麦芽糖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胃腺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胰液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胰液可将脂肪分解为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7_1#288b54118?sp=1&amp;vaa=1&amp;vcp=1&amp;vis=1&amp;pid=2c7b0c242&amp;color=0,0,0&amp;vtp=1&amp;vaab=1&amp;bt=1&amp;bbb=1&amp;hb=1"/>
          <p:cNvSpPr/>
          <p:nvPr/>
        </p:nvSpPr>
        <p:spPr>
          <a:xfrm>
            <a:off x="539496" y="402590"/>
            <a:ext cx="11251692" cy="264617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（广西·中考）6月6日为“全国爱眼日”，为了理解眼卫生保健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老师组织同学们依据物理成像原理制作了一个可调节的眼球结构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模型。用注射器控制水透镜中水的含量，调节水透镜的曲度（向内推注射器加水，水透镜曲度变大，向外拉则变小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改变成像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距。如图表示正常眼球的成像。下列叙述正确的是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C_5_BD.117_2#288b54118?vaa=1&amp;vcp=1&amp;vis=1&amp;pid=2c7b0c24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1324" y="3815588"/>
            <a:ext cx="5769864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119_1#288b54118.choices?vaa=1&amp;vcp=1&amp;vis=1&amp;pid=2c7b0c242&amp;color=0,0,0&amp;vtp=1&amp;vaab=1&amp;bt=1&amp;bbb=1"/>
          <p:cNvSpPr/>
          <p:nvPr/>
        </p:nvSpPr>
        <p:spPr>
          <a:xfrm>
            <a:off x="539496" y="3035881"/>
            <a:ext cx="6646164" cy="10223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A.光屏模拟视觉形成的神经中枢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B.注射器模拟睫状体对晶状体的调节作用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</p:txBody>
      </p:sp>
      <p:sp>
        <p:nvSpPr>
          <p:cNvPr id="5" name="QC_5_BD.119_1#288b54118.choices?vaa=1&amp;vcp=1&amp;vis=1&amp;pid=2c7b0c242&amp;color=0,0,0&amp;vtp=1&amp;vaab=1&amp;bt=1&amp;bbb=1"/>
          <p:cNvSpPr/>
          <p:nvPr/>
        </p:nvSpPr>
        <p:spPr>
          <a:xfrm>
            <a:off x="539496" y="4095194"/>
            <a:ext cx="5556504" cy="21075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C.模拟看近处时的晶状体变化，向外拉注射器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D.模拟课间远眺时的晶状体变化，向内推注射器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288b54118?vaa=1&amp;vcp=1&amp;vis=1&amp;pid=2c7b0c242&amp;color=0,0,0&amp;vtp=1&amp;vaab=1&amp;bt=1&amp;bbb=1&amp;hb=1"/>
          <p:cNvSpPr/>
          <p:nvPr/>
        </p:nvSpPr>
        <p:spPr>
          <a:xfrm>
            <a:off x="539496" y="12740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注射器模拟睫状体对晶状体的调节作用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向内推注射器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镜曲度变大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向外拉则变小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288b54118?vaa=1&amp;vcp=1&amp;vis=1&amp;pid=2c7b0c24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0" y="2610961"/>
            <a:ext cx="6437376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2_1#288b54118?vaa=1&amp;vcp=1&amp;vis=1&amp;pid=2c7b0c242&amp;color=0,0,0&amp;vtp=1&amp;vaab=1&amp;bbb=1"/>
          <p:cNvSpPr/>
          <p:nvPr/>
        </p:nvSpPr>
        <p:spPr>
          <a:xfrm>
            <a:off x="539496" y="50112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5cf1616ff?vaa=1&amp;vcp=1&amp;vis=1&amp;pid=2d1027ab7&amp;color=0,0,0&amp;mp=1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解答此题的关键是掌握食物的消化和吸收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。脂肪的消化主要发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生在小肠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，淀粉的初步消化在口腔中就已经开始，由唾液淀粉酶分解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要的消化场所是小肠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。萎缩性胃炎导致胃腺萎缩，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从而减少胃液的分泌，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这会直接影响胃蛋白酶的数量和活性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，进而使蛋白质的消化功能减弱。</a:t>
            </a:r>
            <a:endParaRPr lang="en-US" altLang="zh-CN" sz="2800" spc="-100" dirty="0"/>
          </a:p>
        </p:txBody>
      </p:sp>
      <p:sp>
        <p:nvSpPr>
          <p:cNvPr id="3" name="QC_4_AN.2_1#5cf1616ff?vaa=1&amp;vcp=1&amp;vis=1&amp;pid=2d1027ab7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22_1#caa817ace?htil=12&amp;vaa=1&amp;vcp=1&amp;vis=1&amp;pid=2c7b0c24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1496" y="2567049"/>
            <a:ext cx="290779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122_2#caa817ace?htil=12&amp;sp=1&amp;vaa=1&amp;vcp=1&amp;vis=1&amp;pid=2c7b0c242&amp;color=0,0,0&amp;vtp=1&amp;vaab=1&amp;bt=1&amp;bbb=1&amp;hb=1&amp;hs=1"/>
          <p:cNvSpPr/>
          <p:nvPr/>
        </p:nvSpPr>
        <p:spPr>
          <a:xfrm>
            <a:off x="539496" y="584465"/>
            <a:ext cx="11469624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（四川眉山·中考）机体初次和再次感染同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病毒后，体内特异性抗体浓度变化如下图所示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据图中所示的抗体浓度变化规律，为了获得更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免疫效果，宜采取的疫苗接种措施是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5_BD.122_3#caa817ace.choices?vaa=1&amp;vcp=1&amp;vis=1&amp;pid=2c7b0c242&amp;color=0,0,0&amp;vtp=1&amp;vaab=1&amp;bbb=1&amp;hs=1"/>
          <p:cNvSpPr/>
          <p:nvPr/>
        </p:nvSpPr>
        <p:spPr>
          <a:xfrm>
            <a:off x="539496" y="247081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A.接种一次疫苗后，间隔一段时间再次接种相同疫苗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B.接种一次疫苗后，间隔一段时间再次接种不同疫苗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C.接种一次疫苗后，紧接着再次接种相同疫苗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D.接种一次疫苗后，紧接着再次接种不同疫苗</a:t>
            </a:r>
            <a:endParaRPr lang="en-US" altLang="zh-CN" sz="2800" dirty="0"/>
          </a:p>
        </p:txBody>
      </p:sp>
      <p:sp>
        <p:nvSpPr>
          <p:cNvPr id="4" name="QC_5_AS.1_1#caa817ace?vaa=1&amp;vcp=1&amp;vis=1&amp;pid=2c7b0c242&amp;color=0,0,0&amp;vtp=1&amp;vaab=1&amp;bt=1&amp;bbb=1&amp;hb=1"/>
          <p:cNvSpPr/>
          <p:nvPr/>
        </p:nvSpPr>
        <p:spPr>
          <a:xfrm>
            <a:off x="539496" y="49486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根据图示可知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与初次感染相比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再次感染同一种病毒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抗体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产生的量更多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产生速度也更快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5_AN.2_1#caa817ace?vaa=1&amp;vcp=1&amp;vis=1&amp;pid=2c7b0c242&amp;color=0,0,0&amp;vtp=1&amp;vaab=1&amp;bbb=1"/>
          <p:cNvSpPr/>
          <p:nvPr/>
        </p:nvSpPr>
        <p:spPr>
          <a:xfrm>
            <a:off x="7011117" y="1910810"/>
            <a:ext cx="13807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a36bda5d?vcp=1&amp;pid=6a0faaf3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C_5_BD.126_1#9ca362f23?sp=1&amp;vaa=1&amp;vcp=1&amp;vis=1&amp;pid=9a36bda5d&amp;color=0,0,0&amp;vtp=1&amp;vaab=1&amp;bbb=1&amp;hb=1"/>
          <p:cNvSpPr/>
          <p:nvPr/>
        </p:nvSpPr>
        <p:spPr>
          <a:xfrm>
            <a:off x="539496" y="1267240"/>
            <a:ext cx="7522464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（陕西·中考）小秦为了探究酒精对人体反应速度的影响，进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如下实验（如图一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图二是爸爸不同饮酒量下的测试数据。关于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验的分析，正确的是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C_5_BD.126_3#9ca362f23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9338" y="554400"/>
            <a:ext cx="2502408" cy="2952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126_4#9ca362f23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9578" y="3298615"/>
            <a:ext cx="4149852" cy="308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128_1#9ca362f23.choices?vaa=1&amp;vcp=1&amp;vis=1&amp;pid=9a36bda5d&amp;color=0,0,0&amp;vtp=1&amp;vaab=1&amp;bt=1&amp;bbb=1"/>
          <p:cNvSpPr/>
          <p:nvPr/>
        </p:nvSpPr>
        <p:spPr>
          <a:xfrm>
            <a:off x="539496" y="3716535"/>
            <a:ext cx="5632704" cy="258706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A.完成该测试的神经中枢在大脑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B.爸爸作出的反应属于简单反射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C.测试数据越大，反应速度越快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D.爸爸饮酒越多，反应速度越快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9ca362f23?vaa=1&amp;vcp=1&amp;vis=1&amp;pid=9a36bda5d&amp;color=0,0,0&amp;vtp=1&amp;vaab=1&amp;bt=1&amp;bbb=1&amp;hb=1"/>
          <p:cNvSpPr/>
          <p:nvPr/>
        </p:nvSpPr>
        <p:spPr>
          <a:xfrm>
            <a:off x="539496" y="8866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爸爸作出的反应是在生活过程中逐渐形成的后天性反射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复杂反射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因此完成该测试的神经中枢在大脑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9ca362f23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9968" y="2223611"/>
            <a:ext cx="2569464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5_AS.1_1#9ca362f23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0" y="2260187"/>
            <a:ext cx="4032504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AN.2_1#9ca362f23?vaa=1&amp;vcp=1&amp;vis=1&amp;pid=9a36bda5d&amp;color=0,0,0&amp;vtp=1&amp;vaab=1&amp;bbb=1"/>
          <p:cNvSpPr/>
          <p:nvPr/>
        </p:nvSpPr>
        <p:spPr>
          <a:xfrm>
            <a:off x="539496" y="53986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31_1#d3d3891b6?sp=1&amp;vaa=1&amp;vcp=1&amp;vis=1&amp;pid=9a36bda5d&amp;color=0,0,0&amp;vtp=1&amp;vaab=1&amp;bt=1&amp;bbb=1&amp;hb=1"/>
              <p:cNvSpPr/>
              <p:nvPr/>
            </p:nvSpPr>
            <p:spPr>
              <a:xfrm>
                <a:off x="539496" y="550132"/>
                <a:ext cx="11109960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（湖南湘潭·中考）人体是一个统一的整体，各系统分工合作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人体各项生命活动。人体部分生理活动过程示意图如图所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（图中D为器官，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为物质，①～⑤为生理过程），请据图回答问题：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5_BD.131_1#d3d3891b6?sp=1&amp;vaa=1&amp;vcp=1&amp;vis=1&amp;pid=9a36bda5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0132"/>
                <a:ext cx="11109960" cy="1886350"/>
              </a:xfrm>
              <a:prstGeom prst="rect">
                <a:avLst/>
              </a:prstGeom>
              <a:blipFill>
                <a:blip r:embed="rId3"/>
                <a:stretch>
                  <a:fillRect l="-1976" r="-3513" b="-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31_3#d3d3891b6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3283680"/>
            <a:ext cx="3052299" cy="158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131_4#d3d3891b6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6609" y="2937994"/>
            <a:ext cx="4945451" cy="239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131_5#d3d3891b6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0848" y="3315938"/>
            <a:ext cx="2578608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3_1#09885c823?vaa=1&amp;vcp=1&amp;vis=1&amp;pid=d3d3891b6&amp;color=0,0,0&amp;vtp=1&amp;vaab=1&amp;bt=1&amp;bbb=1&amp;hb=1"/>
          <p:cNvSpPr/>
          <p:nvPr/>
        </p:nvSpPr>
        <p:spPr>
          <a:xfrm>
            <a:off x="470915" y="1770192"/>
            <a:ext cx="6668953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（2）氧气经①进入人体，被组织细胞利用分解有机物，产生二氧化碳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将二氧化碳排出体外。此过程中氧气和二氧化碳途经心脏四腔的顺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序是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6_BD.132_1#d0234ecbe?vaa=1&amp;vcp=1&amp;vis=1&amp;pid=d3d3891b6&amp;color=0,0,0&amp;vtp=1&amp;vaab=1&amp;bbb=1"/>
          <p:cNvSpPr/>
          <p:nvPr/>
        </p:nvSpPr>
        <p:spPr>
          <a:xfrm>
            <a:off x="470916" y="511779"/>
            <a:ext cx="7743444" cy="1187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（1）图二中的①过程与图一中的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段是相对应的。</a:t>
            </a:r>
            <a:endParaRPr lang="en-US" altLang="zh-CN" sz="2800" dirty="0"/>
          </a:p>
        </p:txBody>
      </p:sp>
      <p:pic>
        <p:nvPicPr>
          <p:cNvPr id="4" name="QO_5_BD.131_3#d3d3891b6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7157" y="663853"/>
            <a:ext cx="3052299" cy="158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131_4#d3d3891b6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6236" y="2423068"/>
            <a:ext cx="4945451" cy="239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AS.1_1#d3d3891b6?vaa=1&amp;vcp=1&amp;vis=1&amp;pid=9a36bda5d&amp;color=0,0,0&amp;vtp=1&amp;vaab=1&amp;bbb=1&amp;hb=1"/>
              <p:cNvSpPr/>
              <p:nvPr/>
            </p:nvSpPr>
            <p:spPr>
              <a:xfrm>
                <a:off x="539496" y="499279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图一中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代表吸气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代表呼气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;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图二中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是吸气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，②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是呼气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是排遗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，④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是排尿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，⑤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是养料和氧气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，D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是胰腺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是胰液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是胰岛素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7" name="QO_5_AS.1_1#d3d3891b6?vaa=1&amp;vcp=1&amp;vis=1&amp;pid=9a36bda5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92790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35" r="-3637" b="-5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AN.2_1#d3d3891b6?vaa=1&amp;vcp=1&amp;vis=1&amp;pid=9a36bda5d&amp;color=0,0,0&amp;vtp=1&amp;vaab=1&amp;bbb=1&amp;hb=1"/>
              <p:cNvSpPr/>
              <p:nvPr/>
            </p:nvSpPr>
            <p:spPr>
              <a:xfrm>
                <a:off x="5888736" y="424909"/>
                <a:ext cx="898144" cy="64189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𝐴𝐵</m:t>
                      </m:r>
                    </m:oMath>
                  </m:oMathPara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8" name="QO_5_AN.2_1#d3d3891b6?vaa=1&amp;vcp=1&amp;vis=1&amp;pid=9a36bda5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8736" y="424909"/>
                <a:ext cx="898144" cy="641892"/>
              </a:xfrm>
              <a:prstGeom prst="rect">
                <a:avLst/>
              </a:prstGeom>
              <a:blipFill rotWithShape="1">
                <a:blip r:embed="rId6"/>
                <a:stretch>
                  <a:fillRect l="-42" t="-15" b="-8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O_5_AN.2_1#d3d3891b6?vaa=1&amp;vcp=1&amp;vis=1&amp;pid=9a36bda5d&amp;color=0,0,0&amp;vtp=1&amp;vaab=1&amp;bbb=1&amp;hb=1"/>
              <p:cNvSpPr/>
              <p:nvPr/>
            </p:nvSpPr>
            <p:spPr>
              <a:xfrm>
                <a:off x="464547" y="3638009"/>
                <a:ext cx="6586493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氧气：左心房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左心室；二氧化碳：右心房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右心室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QO_5_AN.2_1#d3d3891b6?vaa=1&amp;vcp=1&amp;vis=1&amp;pid=9a36bda5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547" y="3638009"/>
                <a:ext cx="6586493" cy="1232325"/>
              </a:xfrm>
              <a:prstGeom prst="rect">
                <a:avLst/>
              </a:prstGeom>
              <a:blipFill rotWithShape="1">
                <a:blip r:embed="rId7"/>
                <a:stretch>
                  <a:fillRect l="-5" t="-8" b="-5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6_BD.134_1#b598ff644?vaa=1&amp;vcp=1&amp;vis=1&amp;pid=d3d3891b6&amp;color=0,0,0&amp;vtp=1&amp;vaab=1&amp;bbb=1&amp;hb=1"/>
          <p:cNvSpPr/>
          <p:nvPr/>
        </p:nvSpPr>
        <p:spPr>
          <a:xfrm>
            <a:off x="539496" y="5335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（3）进食后图中D器官的部分分泌物可通过导管进入十二指肠，另一部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分分泌物直接进入血液，此物质为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（4）图二中属于排泄途径的有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/>
          </a:p>
        </p:txBody>
      </p:sp>
      <p:pic>
        <p:nvPicPr>
          <p:cNvPr id="4" name="QO_5_BD.131_3#d3d3891b6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957" y="3429000"/>
            <a:ext cx="4058566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131_4#d3d3891b6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956" y="3142736"/>
            <a:ext cx="5969828" cy="289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2_1#d3d3891b6?vaa=1&amp;vcp=1&amp;vis=1&amp;pid=9a36bda5d&amp;color=0,0,0&amp;vtp=1&amp;vaab=1&amp;bbb=1&amp;hb=1"/>
          <p:cNvSpPr/>
          <p:nvPr/>
        </p:nvSpPr>
        <p:spPr>
          <a:xfrm>
            <a:off x="6010856" y="1173321"/>
            <a:ext cx="3437944" cy="6961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胰岛素</a:t>
            </a:r>
            <a:endParaRPr lang="en-US" altLang="zh-CN" sz="2800" dirty="0"/>
          </a:p>
        </p:txBody>
      </p:sp>
      <p:sp>
        <p:nvSpPr>
          <p:cNvPr id="8" name="QO_5_AN.2_1#d3d3891b6?vaa=1&amp;vcp=1&amp;vis=1&amp;pid=9a36bda5d&amp;color=0,0,0&amp;vtp=1&amp;vaab=1&amp;bbb=1&amp;hb=1"/>
          <p:cNvSpPr/>
          <p:nvPr/>
        </p:nvSpPr>
        <p:spPr>
          <a:xfrm>
            <a:off x="5563816" y="1772761"/>
            <a:ext cx="1202744" cy="6961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6_1#3072f584e?vaa=1&amp;vcp=1&amp;vis=1&amp;pid=d3d3891b6&amp;color=0,0,0&amp;mp=1&amp;vtp=1&amp;vaab=1&amp;bt=1&amp;bbb=1&amp;hb=1"/>
          <p:cNvSpPr/>
          <p:nvPr/>
        </p:nvSpPr>
        <p:spPr>
          <a:xfrm>
            <a:off x="336296" y="692372"/>
            <a:ext cx="8299704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（5）动脉瓣狭窄是一种心血管疾病，患者的主动脉瓣不能完全开放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致左心室射血功能下降，全身组织细胞获取氧气不足，严重时需要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更换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人工瓣膜。图三为我国医生自主研发的“人工瓣膜”，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根据其工作状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断，植入该瓣膜时甲端应朝向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O_5_AN.2_1#d3d3891b6?vaa=1&amp;vcp=1&amp;vis=1&amp;pid=9a36bda5d&amp;color=0,0,0&amp;vtp=1&amp;vaab=1&amp;bbb=1&amp;hb=1"/>
          <p:cNvSpPr/>
          <p:nvPr/>
        </p:nvSpPr>
        <p:spPr>
          <a:xfrm>
            <a:off x="5944616" y="3235801"/>
            <a:ext cx="1218184" cy="7469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动脉</a:t>
            </a:r>
            <a:endParaRPr lang="en-US" altLang="zh-CN" sz="2800" dirty="0"/>
          </a:p>
        </p:txBody>
      </p:sp>
      <p:pic>
        <p:nvPicPr>
          <p:cNvPr id="5" name="QO_5_BD.131_5#d3d3891b6?htil=1&amp;vaa=1&amp;vcp=1&amp;vis=1&amp;pid=9a36bda5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1596" y="1392397"/>
            <a:ext cx="3144108" cy="212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39_1#080db0b1f?htil=17&amp;vaa=1&amp;vcp=1&amp;vis=1&amp;pid=9a36bda5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3742" y="1277080"/>
            <a:ext cx="2468880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39_2#080db0b1f?htil=17&amp;sp=1&amp;vaa=1&amp;vcp=1&amp;vis=1&amp;pid=9a36bda5d&amp;color=0,0,0&amp;vtp=1&amp;vaab=1&amp;bt=1&amp;bbb=1&amp;hb=1&amp;hs=1"/>
          <p:cNvSpPr/>
          <p:nvPr/>
        </p:nvSpPr>
        <p:spPr>
          <a:xfrm>
            <a:off x="539496" y="1258792"/>
            <a:ext cx="851306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（广西·中考）假期结束，小黄同学感到身心疲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惫、腹胀恶心。经诊断，这是“假期综合征”。“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假期综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合征”主要是因为假期长时间使用电子设备导致睡眠不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足，加之假期饮食不规律、不节制，久坐不动。上图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为人体部分器官示意图，回答下列问题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40_1#85a3ce8b2?htil=17&amp;vaa=1&amp;vcp=1&amp;vis=1&amp;pid=080db0b1f&amp;color=0,0,0&amp;vtp=1&amp;vaab=1&amp;bbb=1&amp;hb=1&amp;hs=1"/>
              <p:cNvSpPr/>
              <p:nvPr/>
            </p:nvSpPr>
            <p:spPr>
              <a:xfrm>
                <a:off x="539496" y="439213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（1）假期长时间使用电子设备使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填器官名称）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过度兴奋，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影响睡眠导致身心疲惫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140_1#85a3ce8b2?htil=17&amp;vaa=1&amp;vcp=1&amp;vis=1&amp;pid=080db0b1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2136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41_1#85a3ce8b2.blank?vaa=1&amp;vcp=1&amp;vis=1&amp;pid=080db0b1f&amp;color=0,0,0&amp;vpa=42&amp;vtp=1&amp;vaab=1&amp;bbb=1"/>
          <p:cNvSpPr/>
          <p:nvPr/>
        </p:nvSpPr>
        <p:spPr>
          <a:xfrm>
            <a:off x="6175915" y="436165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42_1#476fcd00f?htil=18&amp;vaa=1&amp;vcp=1&amp;vis=1&amp;pid=080db0b1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0" y="637000"/>
            <a:ext cx="2395728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142_2#476fcd00f?htil=18&amp;vaa=1&amp;vcp=1&amp;vis=1&amp;pid=080db0b1f&amp;color=0,0,0&amp;vtp=1&amp;vaab=1&amp;bt=1&amp;bbb=1&amp;hb=1&amp;hs=1"/>
              <p:cNvSpPr/>
              <p:nvPr/>
            </p:nvSpPr>
            <p:spPr>
              <a:xfrm>
                <a:off x="539496" y="618712"/>
                <a:ext cx="857707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（2）正常情况下，营养物质经消化吸收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，输送到心脏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后，再经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填“静脉”或“动脉”）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运送到身体各处。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长时间饮食不规律或不节制可影响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（填器官名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）的正常蠕动，食物不能与消化液充分混合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，导致消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化不良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、腹胀恶心。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142_2#476fcd00f?htil=18&amp;vaa=1&amp;vcp=1&amp;vis=1&amp;pid=080db0b1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8712"/>
                <a:ext cx="857707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7" r="-3881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476fcd00f.blank?vaa=1&amp;vcp=1&amp;vis=1&amp;pid=080db0b1f&amp;color=0,0,0&amp;vpa=43&amp;vtp=1&amp;vaab=1&amp;bbb=1"/>
          <p:cNvSpPr/>
          <p:nvPr/>
        </p:nvSpPr>
        <p:spPr>
          <a:xfrm>
            <a:off x="1972214" y="123593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5" name="QB_6_AN.2_1#476fcd00f.blank?vaa=1&amp;vcp=1&amp;vis=1&amp;pid=080db0b1f&amp;color=0,0,0&amp;vpa=44&amp;vtp=1&amp;vaab=1"/>
          <p:cNvSpPr/>
          <p:nvPr/>
        </p:nvSpPr>
        <p:spPr>
          <a:xfrm>
            <a:off x="6331490" y="188363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胃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145_1#6f5ff7fda?htil=18&amp;vaa=1&amp;vcp=1&amp;vis=1&amp;pid=080db0b1f&amp;color=0,0,0&amp;vtp=1&amp;vaab=1&amp;bbb=1&amp;hb=1&amp;hs=1"/>
              <p:cNvSpPr/>
              <p:nvPr/>
            </p:nvSpPr>
            <p:spPr>
              <a:xfrm>
                <a:off x="539496" y="375205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（3）肺是呼吸系统的主要器官，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中的肺泡壁和毛细血管壁都只有一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层上皮细胞，这样的结构有利于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。适当运动可以加快氧气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在体内的运输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，细胞可利用更多氧气分解有机物（如糖类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），产生二氧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化碳和水，同时释放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恢复体力。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145_1#6f5ff7fda?htil=18&amp;vaa=1&amp;vcp=1&amp;vis=1&amp;pid=080db0b1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2056"/>
                <a:ext cx="1110996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19" r="-111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46_1#6f5ff7fda.blank?vaa=1&amp;vcp=1&amp;vis=1&amp;pid=080db0b1f&amp;color=0,0,0&amp;vpa=45&amp;vtp=1&amp;vaab=1&amp;bbb=1"/>
          <p:cNvSpPr/>
          <p:nvPr/>
        </p:nvSpPr>
        <p:spPr>
          <a:xfrm>
            <a:off x="5528215" y="4369276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气体交换</a:t>
            </a:r>
            <a:endParaRPr lang="en-US" altLang="zh-CN" sz="2800" dirty="0"/>
          </a:p>
        </p:txBody>
      </p:sp>
      <p:sp>
        <p:nvSpPr>
          <p:cNvPr id="8" name="QB_6_AN.147_1#6f5ff7fda.blank?vaa=1&amp;vcp=1&amp;vis=1&amp;pid=080db0b1f&amp;color=0,0,0&amp;vpa=46&amp;vtp=1&amp;vaab=1&amp;bbb=1"/>
          <p:cNvSpPr/>
          <p:nvPr/>
        </p:nvSpPr>
        <p:spPr>
          <a:xfrm>
            <a:off x="3750215" y="564372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8_1#712bbe26c?vaa=1&amp;vcp=1&amp;vis=1&amp;pid=080db0b1f&amp;color=0,0,0&amp;vtp=1&amp;vaab=1&amp;bt=1&amp;bbb=1&amp;hb=1"/>
          <p:cNvSpPr/>
          <p:nvPr/>
        </p:nvSpPr>
        <p:spPr>
          <a:xfrm>
            <a:off x="539496" y="82626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（4）《黄帝内经》提出“食饮有节，起居有常”的健康观。为了预防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期综合征”，我们可以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答出一点即可）。</a:t>
            </a:r>
            <a:endParaRPr lang="en-US" altLang="zh-CN" sz="2800" dirty="0"/>
          </a:p>
        </p:txBody>
      </p:sp>
      <p:sp>
        <p:nvSpPr>
          <p:cNvPr id="3" name="QB_6_AN.149_1#712bbe26c.blank?vaa=1&amp;vcp=1&amp;vis=1&amp;pid=080db0b1f&amp;color=0,0,0&amp;vpa=47&amp;vtp=1&amp;vaab=1&amp;bbb=1&amp;hb=1"/>
          <p:cNvSpPr/>
          <p:nvPr/>
        </p:nvSpPr>
        <p:spPr>
          <a:xfrm>
            <a:off x="539496" y="144348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规律饮食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（或合理膳食、适当运动、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按时作息、少使用电子设备等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，合理即可）</a:t>
            </a:r>
            <a:endParaRPr lang="en-US" altLang="zh-CN" sz="2800" dirty="0"/>
          </a:p>
        </p:txBody>
      </p:sp>
      <p:pic>
        <p:nvPicPr>
          <p:cNvPr id="4" name="QO_5_BD.148_2#712bbe26c?vaa=1&amp;vcp=1&amp;vis=1&amp;pid=080db0b1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7720" y="2803906"/>
            <a:ext cx="295351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5_1#93e119d72?vaa=1&amp;vcp=1&amp;vis=1&amp;pid=2d1027ab7&amp;color=0,0,0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湖北黄石·中考）构建模型可以将复杂的问题直观化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助于对知识的理解。如图是小明利用气球等材料制作的生物模型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4_BD.5_2#93e119d72?htil=1&amp;vaa=1&amp;vcp=1&amp;vis=1&amp;pid=2d1027a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3344" y="3182112"/>
            <a:ext cx="304495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5_3#93e119d72.choices?htil=1&amp;vaa=1&amp;vcp=1&amp;vis=1&amp;pid=2d1027ab7&amp;color=0,0,0&amp;vtp=1&amp;vaab=1&amp;bbb=1"/>
          <p:cNvSpPr/>
          <p:nvPr/>
        </p:nvSpPr>
        <p:spPr>
          <a:xfrm>
            <a:off x="539496" y="3128200"/>
            <a:ext cx="79278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A.该图模拟的是呼气的过程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.模型中的气球用来模拟肺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.模型中的橡皮膜用来模拟膈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.该模型无法模拟胸廓的左右径变化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93e119d72?htil=2&amp;vaa=1&amp;vcp=1&amp;vis=1&amp;pid=2d1027ab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9324" y="917956"/>
            <a:ext cx="304495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93e119d72?htil=2&amp;vaa=1&amp;vcp=1&amp;vis=1&amp;pid=2d1027ab7&amp;color=0,0,0&amp;vtp=1&amp;vaab=1&amp;bt=1&amp;bbb=1&amp;hb=1&amp;hs=1"/>
          <p:cNvSpPr/>
          <p:nvPr/>
        </p:nvSpPr>
        <p:spPr>
          <a:xfrm>
            <a:off x="539496" y="899668"/>
            <a:ext cx="79278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该模型模拟的是人体呼吸运动过程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吸运动是指人体胸廓有节律的扩大和缩小的运动，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包括吸气过程和呼气过程，呼吸运动主要与肋间肌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和膈肌的运动有关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。人在平静状态下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，肋间肌收缩</a:t>
            </a:r>
            <a:endParaRPr lang="en-US" altLang="zh-CN" sz="2800" dirty="0"/>
          </a:p>
        </p:txBody>
      </p:sp>
      <p:sp>
        <p:nvSpPr>
          <p:cNvPr id="4" name="QC_4_EX.1_1#93e119d72?htil=2&amp;vaa=1&amp;vcp=1&amp;vis=1&amp;pid=2d1027ab7&amp;color=0,0,0&amp;vtp=1&amp;vaab=1&amp;bt=1&amp;bbb=1&amp;hb=1&amp;hs=1"/>
          <p:cNvSpPr/>
          <p:nvPr/>
        </p:nvSpPr>
        <p:spPr>
          <a:xfrm>
            <a:off x="539496" y="3471100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，肋骨向上向外运动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，使胸廓的前后径和左右径都增大，同时膈肌收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，膈顶部下降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，使胸廓的上下径增大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，这样胸廓的容积就增大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，肺也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随之扩张，外界空气通过呼吸道进入肺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，完成吸气的过程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。呼气过程与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之大致相反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。图中1模拟气管、2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模拟胸廓、3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模拟肺、4模拟膈肌。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93e119d72?htil=3&amp;vaa=1&amp;vcp=1&amp;vis=1&amp;pid=2d1027ab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0112" y="1686369"/>
            <a:ext cx="304495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93e119d72?htil=3&amp;vaa=1&amp;vcp=1&amp;vis=1&amp;pid=2d1027ab7&amp;color=0,0,0&amp;mp=1&amp;vtp=1&amp;vaab=1&amp;bt=1&amp;bbb=1&amp;hb=1&amp;hs=1"/>
          <p:cNvSpPr/>
          <p:nvPr/>
        </p:nvSpPr>
        <p:spPr>
          <a:xfrm>
            <a:off x="539496" y="1549209"/>
            <a:ext cx="79278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图中膈顶部下降，表示吸气过程，A错误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中气球能收缩和舒张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，因此模拟的是肺，B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模型中的橡皮膜模拟膈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；该模型能够模拟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胸廓上下径的变化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，但无法模拟左右径的变化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，D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4_AN.1_1#93e119d72?vaa=1&amp;vcp=1&amp;vis=1&amp;pid=2d1027ab7&amp;color=0,0,0&amp;vtp=1&amp;vaab=1&amp;bbb=1&amp;hs=1"/>
          <p:cNvSpPr/>
          <p:nvPr/>
        </p:nvSpPr>
        <p:spPr>
          <a:xfrm>
            <a:off x="539496" y="47417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9_1#11308e588?vaa=1&amp;vcp=1&amp;vis=1&amp;pid=2d1027ab7&amp;color=0,0,0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山东聊城·中考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共享单车”已经遍布我市各县区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色出行成为一种时尚。骑车时需要你“眼观六路，耳听八方”，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9_2#11308e588.choices?vaa=1&amp;vcp=1&amp;vis=1&amp;pid=2d1027ab7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A.鼓膜接受汽笛声产生神经冲动，传到听觉中枢形成听觉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.骑车时听到提示音“倒车，请注意”及时躲避，属于简单反射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.当你骑车遇到红灯紧急刹车时，肾上腺素分泌会增加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.在骑行中维持身体平衡的神经中枢位于大脑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2492</Words>
  <Application>Microsoft Office PowerPoint</Application>
  <PresentationFormat>宽屏</PresentationFormat>
  <Paragraphs>424</Paragraphs>
  <Slides>59</Slides>
  <Notes>59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7" baseType="lpstr">
      <vt:lpstr>Arial (正文)</vt:lpstr>
      <vt:lpstr>华文隶书</vt:lpstr>
      <vt:lpstr>宋体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958751573@qq.com</cp:lastModifiedBy>
  <cp:revision>9</cp:revision>
  <dcterms:created xsi:type="dcterms:W3CDTF">2024-11-19T11:35:00Z</dcterms:created>
  <dcterms:modified xsi:type="dcterms:W3CDTF">2025-07-25T08:26:38Z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2E228F7F8F6F409C9964BF11EF0E5600_12</vt:lpwstr>
  </property>
  <property fmtid="{D5CDD505-2E9C-101B-9397-08002B2CF9AE}" pid="3" name="KSOProductBuildVer">
    <vt:lpwstr>2052-12.1.0.19770</vt:lpwstr>
  </property>
</Properties>
</file>