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4" r:id="rId17"/>
    <p:sldId id="275" r:id="rId18"/>
    <p:sldId id="276" r:id="rId19"/>
    <p:sldId id="277" r:id="rId20"/>
    <p:sldId id="278" r:id="rId21"/>
    <p:sldId id="352" r:id="rId22"/>
    <p:sldId id="353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359" r:id="rId32"/>
    <p:sldId id="289" r:id="rId33"/>
    <p:sldId id="290" r:id="rId34"/>
    <p:sldId id="291" r:id="rId35"/>
    <p:sldId id="292" r:id="rId36"/>
    <p:sldId id="360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54" r:id="rId69"/>
    <p:sldId id="361" r:id="rId70"/>
    <p:sldId id="326" r:id="rId71"/>
    <p:sldId id="362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63" r:id="rId88"/>
    <p:sldId id="342" r:id="rId89"/>
    <p:sldId id="356" r:id="rId90"/>
    <p:sldId id="343" r:id="rId91"/>
    <p:sldId id="344" r:id="rId92"/>
    <p:sldId id="345" r:id="rId93"/>
    <p:sldId id="346" r:id="rId94"/>
    <p:sldId id="357" r:id="rId95"/>
    <p:sldId id="347" r:id="rId96"/>
    <p:sldId id="348" r:id="rId97"/>
    <p:sldId id="349" r:id="rId98"/>
    <p:sldId id="358" r:id="rId9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68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5B111-3C93-053E-9AAC-D37D639DE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EB8226-1E5A-908E-CCAA-D5FE2CA651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D70A14-72A6-5924-856E-112CD3B4C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23910-D0A5-0CCC-45B3-EA0FB6340D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844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C378B-BB46-A4A4-B021-6E52E7E39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13C864-41D1-4168-3DB2-268D8A56A7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72C4FF-FA57-4E36-15C2-739F24E571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9682C3-D814-0BFE-A224-2B6DD3EE6E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408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EAAC2-6789-9C33-B735-891C92463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331D54-B1DF-4F78-9994-83EBA5E0C9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9C3FBA-C54E-B5E0-8CD9-8CD2E89E9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3D788B-F70B-06F9-6FDF-4C0C14A4E7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63380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fb7ff2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E83E86-9892-4754-B279-274155AC10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fb7ff2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3EC5B6-F305-45AD-91BB-A6B37B2C7A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815b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cfbfc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8abea63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29c0df5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b815b3e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ecfbfc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8abea63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29c0df5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C54FE3F-2D4D-5083-0B71-93901E06932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CBD3C2-0D98-4C6A-9166-ADE16601B93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DC5F68-8CBA-40E1-813E-0AFE96D800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b815b3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cfbfc2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8abea63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29c0df5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b815b3e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ecfbfc2e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8abea63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29c0df5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C1973AB5-BEC4-626C-DEF7-0B8D8F8B8149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1b4a4bb95?sp=1&amp;vaa=1&amp;vcp=1&amp;vis=1&amp;pid=157d3851a&amp;color=0,0,0&amp;mp=1&amp;vtp=1&amp;vaab=1&amp;bt=1&amp;bbb=1"/>
          <p:cNvSpPr/>
          <p:nvPr/>
        </p:nvSpPr>
        <p:spPr>
          <a:xfrm>
            <a:off x="539496" y="1678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2.主要山脉</a:t>
            </a:r>
            <a:endParaRPr lang="en-US" altLang="zh-CN" sz="2800" dirty="0"/>
          </a:p>
        </p:txBody>
      </p:sp>
      <p:graphicFrame>
        <p:nvGraphicFramePr>
          <p:cNvPr id="12" name="QB_6_BD.5_2#1b4a4bb95?colgroup=7,22&amp;vaa=1&amp;vcp=1&amp;vis=1&amp;pid=157d3851a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047495"/>
              </p:ext>
            </p:extLst>
          </p:nvPr>
        </p:nvGraphicFramePr>
        <p:xfrm>
          <a:off x="539496" y="2360389"/>
          <a:ext cx="11073384" cy="2805496"/>
        </p:xfrm>
        <a:graphic>
          <a:graphicData uri="http://schemas.openxmlformats.org/drawingml/2006/table">
            <a:tbl>
              <a:tblPr/>
              <a:tblGrid>
                <a:gridCol w="2843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1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天山—阴山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贺兰山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六盘山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6_1#1b4a4bb95.blank?vaa=1&amp;vcp=1&amp;vis=1&amp;pid=157d3851a&amp;color=0,0,0&amp;mp=1&amp;vpa=3&amp;vtp=1&amp;vaab=1&amp;bbb=1"/>
          <p:cNvSpPr/>
          <p:nvPr/>
        </p:nvSpPr>
        <p:spPr>
          <a:xfrm>
            <a:off x="5976135" y="345208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5" name="QB_6_AN.7_1#1b4a4bb95.blank?vaa=1&amp;vcp=1&amp;vis=1&amp;pid=157d3851a&amp;color=0,0,0&amp;mp=1&amp;vpa=4&amp;vtp=1&amp;vaab=1&amp;bbb=1"/>
          <p:cNvSpPr/>
          <p:nvPr/>
        </p:nvSpPr>
        <p:spPr>
          <a:xfrm>
            <a:off x="4553735" y="401856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8_1#1b4a4bb95?colgroup=7,22&amp;vaa=1&amp;vcp=1&amp;vis=1&amp;pid=157d3851a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71395"/>
              </p:ext>
            </p:extLst>
          </p:nvPr>
        </p:nvGraphicFramePr>
        <p:xfrm>
          <a:off x="539496" y="2095308"/>
          <a:ext cx="11073384" cy="3371980"/>
        </p:xfrm>
        <a:graphic>
          <a:graphicData uri="http://schemas.openxmlformats.org/drawingml/2006/table">
            <a:tbl>
              <a:tblPr/>
              <a:tblGrid>
                <a:gridCol w="2843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1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东北—西南走向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太行山—巫山—雪峰山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长白山—武夷山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西北—东南走向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阿尔泰山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弧形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喜马拉雅山脉（主峰珠穆朗玛峰是世界最高峰）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9_1#1b4a4bb95.blank?vaa=1&amp;vcp=1&amp;vis=1&amp;pid=157d3851a&amp;color=0,0,0&amp;mp=1&amp;vpa=5&amp;vtp=1&amp;vaab=1&amp;bbb=1"/>
          <p:cNvSpPr/>
          <p:nvPr/>
        </p:nvSpPr>
        <p:spPr>
          <a:xfrm>
            <a:off x="4553735" y="26205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4" name="QB_6_AN.10_1#1b4a4bb95.blank?vaa=1&amp;vcp=1&amp;vis=1&amp;pid=157d3851a&amp;color=0,0,0&amp;mp=1&amp;vpa=6&amp;vtp=1&amp;vaab=1&amp;bbb=1"/>
          <p:cNvSpPr/>
          <p:nvPr/>
        </p:nvSpPr>
        <p:spPr>
          <a:xfrm>
            <a:off x="5230899" y="431996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祁连山</a:t>
            </a:r>
            <a:endParaRPr lang="en-US" altLang="zh-CN" sz="2800" dirty="0"/>
          </a:p>
        </p:txBody>
      </p:sp>
      <p:sp>
        <p:nvSpPr>
          <p:cNvPr id="2" name="QB_6_BD.8_1#1b4a4bb95?colgroup=7,22&amp;vaa=1&amp;vcp=1&amp;vis=1&amp;pid=157d3851a&amp;color=0,0,0&amp;mp=1&amp;vtp=1&amp;vaab=1&amp;bt=1&amp;bbb=1">
            <a:extLst>
              <a:ext uri="{FF2B5EF4-FFF2-40B4-BE49-F238E27FC236}">
                <a16:creationId xmlns:a16="http://schemas.microsoft.com/office/drawing/2014/main" id="{44CB2394-FA2C-2CF9-FEAD-417DC440A842}"/>
              </a:ext>
            </a:extLst>
          </p:cNvPr>
          <p:cNvSpPr txBox="1"/>
          <p:nvPr/>
        </p:nvSpPr>
        <p:spPr>
          <a:xfrm>
            <a:off x="10894735" y="13869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1330aa1dc?sp=1&amp;vaa=1&amp;vcp=1&amp;vis=1&amp;pid=157d3851a&amp;color=0,0,0&amp;vtp=1&amp;vaab=1&amp;bt=1&amp;bbb=1"/>
          <p:cNvSpPr/>
          <p:nvPr/>
        </p:nvSpPr>
        <p:spPr>
          <a:xfrm>
            <a:off x="539496" y="846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3.主要地形区</a:t>
            </a:r>
            <a:endParaRPr lang="en-US" altLang="zh-CN" sz="2800" dirty="0"/>
          </a:p>
        </p:txBody>
      </p:sp>
      <p:graphicFrame>
        <p:nvGraphicFramePr>
          <p:cNvPr id="14" name="QB_6_BD.11_2#1330aa1dc?colgroup=3,6,19&amp;vaa=1&amp;vcp=1&amp;vis=1&amp;pid=157d385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617490"/>
              </p:ext>
            </p:extLst>
          </p:nvPr>
        </p:nvGraphicFramePr>
        <p:xfrm>
          <a:off x="539496" y="1528285"/>
          <a:ext cx="11082528" cy="446970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5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8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世界上黄土分布范围最广的区域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地表千沟万壑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地面平坦开阔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草场广布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一望无际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世界上最高的高原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地势高峻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雪山连绵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川广布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云贵高原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石灰岩广布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多山间坝子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（小盆地）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12_1#1330aa1dc.blank?vaa=1&amp;vcp=1&amp;vis=1&amp;pid=157d3851a&amp;color=0,0,0&amp;vpa=7&amp;vtp=1&amp;vaab=1&amp;bbb=1"/>
          <p:cNvSpPr/>
          <p:nvPr/>
        </p:nvSpPr>
        <p:spPr>
          <a:xfrm>
            <a:off x="9747017" y="207152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水土流失</a:t>
            </a:r>
            <a:endParaRPr lang="en-US" altLang="zh-CN" sz="2800" dirty="0"/>
          </a:p>
        </p:txBody>
      </p:sp>
      <p:sp>
        <p:nvSpPr>
          <p:cNvPr id="5" name="QB_6_AN.13_1#1330aa1dc.blank?vaa=1&amp;vcp=1&amp;vis=1&amp;pid=157d3851a&amp;color=0,0,0&amp;vpa=8&amp;vtp=1&amp;vaab=1&amp;bbb=1"/>
          <p:cNvSpPr/>
          <p:nvPr/>
        </p:nvSpPr>
        <p:spPr>
          <a:xfrm>
            <a:off x="5136918" y="488045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崎岖不平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6_BD.14_1#1330aa1dc?colgroup=3,6,19&amp;vaa=1&amp;vcp=1&amp;vis=1&amp;pid=157d3851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86657"/>
              </p:ext>
            </p:extLst>
          </p:nvPr>
        </p:nvGraphicFramePr>
        <p:xfrm>
          <a:off x="539496" y="1088103"/>
          <a:ext cx="11082528" cy="5024440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1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分布有我国最大的沙漠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塔克拉玛干沙漠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沙漠边缘有大小不等的绿洲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准噶尔盆地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我国第二大盆地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柴达木盆地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我国平均海拔最高的盆地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被誉为“聚宝盆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位于青藏高原东北部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有“红色盆地”“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紫色盆地”之称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其西部的成都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平原土壤肥沃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物产丰富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15_1#1330aa1dc.blank?vaa=1&amp;vcp=1&amp;vis=1&amp;pid=157d3851a&amp;color=0,0,0&amp;mp=1&amp;vpa=9&amp;vtp=1&amp;vaab=1&amp;bbb=1"/>
          <p:cNvSpPr/>
          <p:nvPr/>
        </p:nvSpPr>
        <p:spPr>
          <a:xfrm>
            <a:off x="9581788" y="523633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天府之国</a:t>
            </a:r>
            <a:endParaRPr lang="en-US" altLang="zh-CN" sz="2800" dirty="0"/>
          </a:p>
        </p:txBody>
      </p:sp>
      <p:sp>
        <p:nvSpPr>
          <p:cNvPr id="2" name="QB_6_BD.14_1#1330aa1dc?colgroup=3,6,19&amp;vaa=1&amp;vcp=1&amp;vis=1&amp;pid=157d3851a&amp;color=0,0,0&amp;mp=1&amp;vtp=1&amp;vaab=1&amp;bt=1&amp;bbb=1">
            <a:extLst>
              <a:ext uri="{FF2B5EF4-FFF2-40B4-BE49-F238E27FC236}">
                <a16:creationId xmlns:a16="http://schemas.microsoft.com/office/drawing/2014/main" id="{373C76CE-BB30-7400-208A-60496B1D90E0}"/>
              </a:ext>
            </a:extLst>
          </p:cNvPr>
          <p:cNvSpPr txBox="1"/>
          <p:nvPr/>
        </p:nvSpPr>
        <p:spPr>
          <a:xfrm>
            <a:off x="10903879" y="3796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16_1#1330aa1dc?colgroup=3,4,21&amp;vaa=1&amp;vcp=1&amp;vis=1&amp;pid=157d3851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412315"/>
              </p:ext>
            </p:extLst>
          </p:nvPr>
        </p:nvGraphicFramePr>
        <p:xfrm>
          <a:off x="539496" y="1139665"/>
          <a:ext cx="11082528" cy="499751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由三江平原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松嫩平原和辽河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平原组成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地面坦荡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海河冲积而形成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地势低平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称黄淮海平原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地势低平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河湖众多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河网稠密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水田连片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山东丘陵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地表高低起伏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崎岖不平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17_1#1330aa1dc.blank?vaa=1&amp;vcp=1&amp;vis=1&amp;pid=157d3851a&amp;color=0,0,0&amp;vpa=10&amp;vtp=1&amp;vaab=1&amp;bbb=1"/>
          <p:cNvSpPr/>
          <p:nvPr/>
        </p:nvSpPr>
        <p:spPr>
          <a:xfrm>
            <a:off x="5009601" y="446408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鱼米之乡</a:t>
            </a:r>
            <a:endParaRPr lang="en-US" altLang="zh-CN" sz="2800" dirty="0"/>
          </a:p>
        </p:txBody>
      </p:sp>
      <p:sp>
        <p:nvSpPr>
          <p:cNvPr id="2" name="QB_6_BD.16_1#1330aa1dc?colgroup=3,4,21&amp;vaa=1&amp;vcp=1&amp;vis=1&amp;pid=157d3851a&amp;color=0,0,0&amp;vtp=1&amp;vaab=1&amp;bt=1&amp;bbb=1">
            <a:extLst>
              <a:ext uri="{FF2B5EF4-FFF2-40B4-BE49-F238E27FC236}">
                <a16:creationId xmlns:a16="http://schemas.microsoft.com/office/drawing/2014/main" id="{FEF06BB0-0105-DAA3-61BE-D5F900E3BA19}"/>
              </a:ext>
            </a:extLst>
          </p:cNvPr>
          <p:cNvSpPr txBox="1"/>
          <p:nvPr/>
        </p:nvSpPr>
        <p:spPr>
          <a:xfrm>
            <a:off x="10903879" y="43125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43e4c701?vcp=1&amp;pid=157d3851a&amp;color=0,0,0&amp;vtp=1&amp;vaab=1&amp;bt=1&amp;bbb=1"/>
          <p:cNvSpPr/>
          <p:nvPr/>
        </p:nvSpPr>
        <p:spPr>
          <a:xfrm>
            <a:off x="539496" y="690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我国的主要地形区</a:t>
            </a:r>
            <a:endParaRPr lang="en-US" altLang="zh-CN" sz="2800" dirty="0"/>
          </a:p>
        </p:txBody>
      </p:sp>
      <p:pic>
        <p:nvPicPr>
          <p:cNvPr id="3" name="P_6_BD#843e4c701?vcp=1&amp;pid=157d385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371981"/>
            <a:ext cx="6839712" cy="478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43e4c701?sp=1&amp;vcp=1&amp;pid=157d3851a&amp;color=0,0,0&amp;vtp=1&amp;vaab=1&amp;bt=1&amp;bbb=1"/>
          <p:cNvSpPr/>
          <p:nvPr/>
        </p:nvSpPr>
        <p:spPr>
          <a:xfrm>
            <a:off x="539496" y="17556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4.地形类型的构成</a:t>
            </a:r>
            <a:endParaRPr lang="en-US" altLang="zh-CN" sz="2800" dirty="0"/>
          </a:p>
        </p:txBody>
      </p:sp>
      <p:pic>
        <p:nvPicPr>
          <p:cNvPr id="3" name="P_6_BD#843e4c701?vcp=1&amp;pid=157d385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432" y="2437257"/>
            <a:ext cx="5276088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51b982b?vcp=1&amp;pid=becfbfc2e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中国的气候</a:t>
            </a:r>
            <a:endParaRPr lang="en-US" altLang="zh-CN" sz="3200" dirty="0"/>
          </a:p>
        </p:txBody>
      </p:sp>
      <p:sp>
        <p:nvSpPr>
          <p:cNvPr id="3" name="QB_6_BD.18_1#e60dde3b6?sp=1&amp;vaa=1&amp;vcp=1&amp;vis=1&amp;pid=c851b982b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1.气温</a:t>
            </a:r>
            <a:endParaRPr lang="en-US" altLang="zh-CN" sz="2800" dirty="0"/>
          </a:p>
        </p:txBody>
      </p:sp>
      <p:graphicFrame>
        <p:nvGraphicFramePr>
          <p:cNvPr id="21" name="QB_6_BD.18_2#e60dde3b6?colgroup=2,7,19&amp;vaa=1&amp;vcp=1&amp;vis=1&amp;pid=c851b98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112419"/>
              </p:ext>
            </p:extLst>
          </p:nvPr>
        </p:nvGraphicFramePr>
        <p:xfrm>
          <a:off x="539496" y="1958766"/>
          <a:ext cx="11073384" cy="277025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南北气温差别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越往北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纬度越高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正午太阳高度越小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昼时间越短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获得的太阳辐射就越少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接近冬季风源地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受冬季风影响大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19_1#e60dde3b6.blank?vaa=1&amp;vcp=1&amp;vis=1&amp;pid=c851b982b&amp;color=0,0,0&amp;vpa=11&amp;vtp=1&amp;vaab=1"/>
          <p:cNvSpPr/>
          <p:nvPr/>
        </p:nvSpPr>
        <p:spPr>
          <a:xfrm>
            <a:off x="2057876" y="3901422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6_BD.20_1#e60dde3b6?colgroup=2,7,19&amp;vaa=1&amp;vcp=1&amp;vis=1&amp;pid=c851b982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809266"/>
              </p:ext>
            </p:extLst>
          </p:nvPr>
        </p:nvGraphicFramePr>
        <p:xfrm>
          <a:off x="539496" y="1558194"/>
          <a:ext cx="11272680" cy="444620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大部分地区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（青藏高原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等地气温相对较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北方正午太阳高度比南方略小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但白昼时间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比南方长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获得的太阳辐射南北相差不大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夏季风从海洋吹向陆地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北方均受影响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温度带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以活动积温为主要指标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划分为寒温带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中温带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热带和青藏高原区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21_1#e60dde3b6.blank?vaa=1&amp;vcp=1&amp;vis=1&amp;pid=c851b982b&amp;color=0,0,0&amp;mp=1&amp;vpa=12&amp;vtp=1&amp;vaab=1&amp;bbb=1&amp;hb=1"/>
          <p:cNvSpPr/>
          <p:nvPr/>
        </p:nvSpPr>
        <p:spPr>
          <a:xfrm>
            <a:off x="1834125" y="2637663"/>
            <a:ext cx="270764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普遍高温</a:t>
            </a:r>
            <a:endParaRPr lang="en-US" altLang="zh-CN" sz="2800" dirty="0"/>
          </a:p>
        </p:txBody>
      </p:sp>
      <p:sp>
        <p:nvSpPr>
          <p:cNvPr id="4" name="QB_6_AN.22_1#e60dde3b6.blank?vaa=1&amp;vcp=1&amp;vis=1&amp;pid=c851b982b&amp;color=0,0,0&amp;mp=1&amp;vpa=13&amp;vtp=1&amp;vaab=1&amp;bbb=1"/>
          <p:cNvSpPr/>
          <p:nvPr/>
        </p:nvSpPr>
        <p:spPr>
          <a:xfrm>
            <a:off x="9724792" y="488686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暖温带</a:t>
            </a:r>
            <a:endParaRPr lang="en-US" altLang="zh-CN" sz="2800" dirty="0"/>
          </a:p>
        </p:txBody>
      </p:sp>
      <p:sp>
        <p:nvSpPr>
          <p:cNvPr id="2" name="QB_6_BD.20_1#e60dde3b6?colgroup=2,7,19&amp;vaa=1&amp;vcp=1&amp;vis=1&amp;pid=c851b982b&amp;color=0,0,0&amp;mp=1&amp;vtp=1&amp;vaab=1&amp;bt=1&amp;bbb=1">
            <a:extLst>
              <a:ext uri="{FF2B5EF4-FFF2-40B4-BE49-F238E27FC236}">
                <a16:creationId xmlns:a16="http://schemas.microsoft.com/office/drawing/2014/main" id="{5D95B415-CC5E-ACD7-039B-3CDF2A7ADA44}"/>
              </a:ext>
            </a:extLst>
          </p:cNvPr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ef497fce3?sp=1&amp;vaa=1&amp;vcp=1&amp;vis=1&amp;pid=c851b982b&amp;color=0,0,0&amp;vtp=1&amp;vaab=1&amp;bt=1&amp;bbb=1"/>
          <p:cNvSpPr/>
          <p:nvPr/>
        </p:nvSpPr>
        <p:spPr>
          <a:xfrm>
            <a:off x="539496" y="7310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（1）时空分布不均</a:t>
            </a:r>
            <a:endParaRPr lang="en-US" altLang="zh-CN" sz="2800" dirty="0"/>
          </a:p>
        </p:txBody>
      </p:sp>
      <p:graphicFrame>
        <p:nvGraphicFramePr>
          <p:cNvPr id="23" name="QB_6_BD.23_3#ef497fce3?colgroup=5,14,9&amp;vaa=1&amp;vcp=1&amp;vis=1&amp;pid=c851b982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952166"/>
              </p:ext>
            </p:extLst>
          </p:nvPr>
        </p:nvGraphicFramePr>
        <p:xfrm>
          <a:off x="539496" y="2067940"/>
          <a:ext cx="11082528" cy="334848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时空分布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空间分布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总趋势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向西北内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陆递减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海陆位置和夏季风的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降水季节分配不均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夏秋多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夏季风的影响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年际变化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4_1#ef497fce3.blank?vaa=1&amp;vcp=1&amp;vis=1&amp;pid=c851b982b&amp;color=0,0,0&amp;vpa=14&amp;vtp=1&amp;vaab=1&amp;bbb=1"/>
          <p:cNvSpPr/>
          <p:nvPr/>
        </p:nvSpPr>
        <p:spPr>
          <a:xfrm>
            <a:off x="4603518" y="261118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东海沿海</a:t>
            </a:r>
            <a:endParaRPr lang="en-US" altLang="zh-CN" sz="2800" dirty="0"/>
          </a:p>
        </p:txBody>
      </p:sp>
      <p:sp>
        <p:nvSpPr>
          <p:cNvPr id="6" name="QB_6_AN.25_1#ef497fce3.blank?vaa=1&amp;vcp=1&amp;vis=1&amp;pid=c851b982b&amp;color=0,0,0&amp;vpa=15&amp;vtp=1&amp;vaab=1"/>
          <p:cNvSpPr/>
          <p:nvPr/>
        </p:nvSpPr>
        <p:spPr>
          <a:xfrm>
            <a:off x="4247918" y="483558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_1#ef497fce3?sp=1&amp;vaa=1&amp;vcp=1&amp;vis=1&amp;pid=c851b982b&amp;color=0,0,0&amp;mp=1&amp;vtp=1&amp;vaab=1&amp;bt=1&amp;bbb=1"/>
          <p:cNvSpPr/>
          <p:nvPr/>
        </p:nvSpPr>
        <p:spPr>
          <a:xfrm>
            <a:off x="539496" y="13161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（2）干湿地区的分布</a:t>
            </a:r>
            <a:endParaRPr lang="en-US" altLang="zh-CN" sz="2800" dirty="0"/>
          </a:p>
        </p:txBody>
      </p:sp>
      <p:graphicFrame>
        <p:nvGraphicFramePr>
          <p:cNvPr id="24" name="QB_6_BD.26_2#ef497fce3?colgroup=5,9,5,9&amp;vaa=1&amp;vcp=1&amp;vis=1&amp;pid=c851b982b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097766"/>
              </p:ext>
            </p:extLst>
          </p:nvPr>
        </p:nvGraphicFramePr>
        <p:xfrm>
          <a:off x="539496" y="2002377"/>
          <a:ext cx="11073384" cy="2829117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年降水量/毫米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主要土地利用类型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＞800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耕地（多为水田）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400～800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耕地（多为旱地）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200～400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&lt;200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8_1#314c343e9?sp=1&amp;vaa=1&amp;vcp=1&amp;vis=1&amp;pid=af5a927ae&amp;color=0,0,0&amp;vtp=1&amp;vaab=1&amp;bbb=1">
            <a:extLst>
              <a:ext uri="{FF2B5EF4-FFF2-40B4-BE49-F238E27FC236}">
                <a16:creationId xmlns:a16="http://schemas.microsoft.com/office/drawing/2014/main" id="{1548DD67-DC92-3E47-3A02-77E40373533B}"/>
              </a:ext>
            </a:extLst>
          </p:cNvPr>
          <p:cNvSpPr/>
          <p:nvPr/>
        </p:nvSpPr>
        <p:spPr>
          <a:xfrm>
            <a:off x="539496" y="862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（1）气候复杂多样</a:t>
            </a:r>
            <a:endParaRPr lang="en-US" altLang="zh-CN" sz="2800" dirty="0"/>
          </a:p>
        </p:txBody>
      </p:sp>
      <p:pic>
        <p:nvPicPr>
          <p:cNvPr id="3" name="QB_7_BD.28_2#314c343e9?vaa=1&amp;vcp=1&amp;vis=1&amp;pid=af5a927ae&amp;color=0,0,0&amp;tib=255,255,255&amp;vtp=1&amp;vaab=1" descr="preencoded.png">
            <a:extLst>
              <a:ext uri="{FF2B5EF4-FFF2-40B4-BE49-F238E27FC236}">
                <a16:creationId xmlns:a16="http://schemas.microsoft.com/office/drawing/2014/main" id="{50BDA6FA-4E95-AC05-C4B9-6BA493C7E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725" y="457199"/>
            <a:ext cx="6997446" cy="576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_1#af5a927ae?vaa=1&amp;vcp=1&amp;vis=1&amp;pid=c851b982b&amp;color=0,0,0&amp;vtp=1&amp;vaab=1&amp;bt=1&amp;bbb=1">
            <a:extLst>
              <a:ext uri="{FF2B5EF4-FFF2-40B4-BE49-F238E27FC236}">
                <a16:creationId xmlns:a16="http://schemas.microsoft.com/office/drawing/2014/main" id="{029C68C4-FCC5-7E48-2BCE-9B94055FDB1F}"/>
              </a:ext>
            </a:extLst>
          </p:cNvPr>
          <p:cNvSpPr/>
          <p:nvPr/>
        </p:nvSpPr>
        <p:spPr>
          <a:xfrm>
            <a:off x="539496" y="3086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3.气候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35444431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7_BD.28_3#314c343e9?colgroup=10,19&amp;vaa=1&amp;vcp=1&amp;vis=1&amp;pid=af5a927ae&amp;color=0,0,0&amp;vtp=1&amp;vaab=1&amp;bbb=1">
            <a:extLst>
              <a:ext uri="{FF2B5EF4-FFF2-40B4-BE49-F238E27FC236}">
                <a16:creationId xmlns:a16="http://schemas.microsoft.com/office/drawing/2014/main" id="{505D1607-E803-3CD5-BB5C-621C585A9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619483"/>
              </p:ext>
            </p:extLst>
          </p:nvPr>
        </p:nvGraphicFramePr>
        <p:xfrm>
          <a:off x="539496" y="1743010"/>
          <a:ext cx="11082528" cy="3371980"/>
        </p:xfrm>
        <a:graphic>
          <a:graphicData uri="http://schemas.openxmlformats.org/drawingml/2006/table">
            <a:tbl>
              <a:tblPr/>
              <a:tblGrid>
                <a:gridCol w="398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雨两季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温带大陆性气候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降水主要集中在夏季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高原山地气候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气温较低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7_AN.29_1#314c343e9.blank?vaa=1&amp;vcp=1&amp;vis=1&amp;pid=af5a927ae&amp;color=0,0,0&amp;vpa=16&amp;vtp=1&amp;vaab=1&amp;bbb=1">
            <a:extLst>
              <a:ext uri="{FF2B5EF4-FFF2-40B4-BE49-F238E27FC236}">
                <a16:creationId xmlns:a16="http://schemas.microsoft.com/office/drawing/2014/main" id="{CD68557B-A3DF-3417-06BB-2457F7A88246}"/>
              </a:ext>
            </a:extLst>
          </p:cNvPr>
          <p:cNvSpPr/>
          <p:nvPr/>
        </p:nvSpPr>
        <p:spPr>
          <a:xfrm>
            <a:off x="5319799" y="283470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高温多雨</a:t>
            </a:r>
            <a:endParaRPr lang="en-US" altLang="zh-CN" sz="2800" dirty="0"/>
          </a:p>
        </p:txBody>
      </p:sp>
      <p:sp>
        <p:nvSpPr>
          <p:cNvPr id="4" name="QB_7_AN.30_1#314c343e9.blank?vaa=1&amp;vcp=1&amp;vis=1&amp;pid=af5a927ae&amp;color=0,0,0&amp;vpa=17&amp;vtp=1&amp;vaab=1&amp;bbb=1">
            <a:extLst>
              <a:ext uri="{FF2B5EF4-FFF2-40B4-BE49-F238E27FC236}">
                <a16:creationId xmlns:a16="http://schemas.microsoft.com/office/drawing/2014/main" id="{E3C4B4EC-AD03-5A07-EA0D-978DBB6BDB11}"/>
              </a:ext>
            </a:extLst>
          </p:cNvPr>
          <p:cNvSpPr/>
          <p:nvPr/>
        </p:nvSpPr>
        <p:spPr>
          <a:xfrm>
            <a:off x="5319799" y="34011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192617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67b6cafb7?sp=1&amp;vaa=1&amp;vcp=1&amp;vis=1&amp;pid=af5a927ae&amp;color=0,0,0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（2）季风气候显著</a:t>
            </a:r>
            <a:endParaRPr lang="en-US" altLang="zh-CN" sz="2800" dirty="0"/>
          </a:p>
        </p:txBody>
      </p:sp>
      <p:graphicFrame>
        <p:nvGraphicFramePr>
          <p:cNvPr id="26" name="QB_7_BD.31_2#67b6cafb7?colgroup=4,11,13&amp;vaa=1&amp;vcp=1&amp;vis=1&amp;pid=af5a927a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937890"/>
              </p:ext>
            </p:extLst>
          </p:nvPr>
        </p:nvGraphicFramePr>
        <p:xfrm>
          <a:off x="539496" y="1798065"/>
          <a:ext cx="11064240" cy="3930144"/>
        </p:xfrm>
        <a:graphic>
          <a:graphicData uri="http://schemas.openxmlformats.org/drawingml/2006/table">
            <a:tbl>
              <a:tblPr/>
              <a:tblGrid>
                <a:gridCol w="187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7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6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从海洋吹向陆地——暖湿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季风：来自太平洋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要影响我国东部地区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季风：来自印度洋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要影响我国西南地区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季风区与非季风区的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大兴安岭—阴山—贺兰山—巴颜喀拉山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—冈底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斯山一线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从陆地吹向海洋——干冷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来自蒙古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西伯利亚地区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7_AN.32_1#67b6cafb7.blank?vaa=1&amp;vcp=1&amp;vis=1&amp;pid=af5a927ae&amp;color=0,0,0&amp;vpa=18&amp;vtp=1&amp;vaab=1&amp;bbb=1"/>
          <p:cNvSpPr/>
          <p:nvPr/>
        </p:nvSpPr>
        <p:spPr>
          <a:xfrm>
            <a:off x="6629422" y="180174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5" name="QB_7_AN.33_1#67b6cafb7.blank?vaa=1&amp;vcp=1&amp;vis=1&amp;pid=af5a927ae&amp;color=0,0,0&amp;vpa=19&amp;vtp=1&amp;vaab=1&amp;bbb=1"/>
          <p:cNvSpPr/>
          <p:nvPr/>
        </p:nvSpPr>
        <p:spPr>
          <a:xfrm>
            <a:off x="6629422" y="29229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_1#a0c7db2d7?vaa=1&amp;vcp=1&amp;vis=1&amp;pid=af5a927ae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（3）大陆性气候显著：与世界同纬度的其他地区相比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我国冬季气温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偏低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夏季气温偏高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气温年较差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降水季节变化和年际变化明显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0c7db2d7.blank?vaa=1&amp;vcp=1&amp;vis=1&amp;pid=af5a927ae&amp;color=0,0,0&amp;mp=1&amp;vpa=20&amp;vtp=1&amp;vaab=1"/>
          <p:cNvSpPr/>
          <p:nvPr/>
        </p:nvSpPr>
        <p:spPr>
          <a:xfrm>
            <a:off x="5883815" y="310130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4" name="P_6_BD#c439150d8?sp=1&amp;vcp=1&amp;pid=c851b982b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（4）影响我国气候的主要因素：纬度位置、海陆位置、地形等。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f9ebc08?vcp=1&amp;pid=becfbfc2e&amp;color=197,144,191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中国的河流与湖泊</a:t>
            </a:r>
            <a:endParaRPr lang="en-US" altLang="zh-CN" sz="3200" dirty="0"/>
          </a:p>
        </p:txBody>
      </p:sp>
      <p:sp>
        <p:nvSpPr>
          <p:cNvPr id="3" name="QB_6_BD.36_1#b8a026eb2?sp=1&amp;vaa=1&amp;vcp=1&amp;vis=1&amp;pid=f0f9ebc08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.以外流河为主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（1）外流区与内流区</a:t>
            </a:r>
            <a:endParaRPr lang="en-US" altLang="zh-CN" sz="2800" dirty="0"/>
          </a:p>
        </p:txBody>
      </p:sp>
      <p:graphicFrame>
        <p:nvGraphicFramePr>
          <p:cNvPr id="28" name="QB_6_BD.36_3#b8a026eb2?colgroup=3,10,8,6&amp;vaa=1&amp;vcp=1&amp;vis=1&amp;pid=f0f9ebc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908024"/>
              </p:ext>
            </p:extLst>
          </p:nvPr>
        </p:nvGraphicFramePr>
        <p:xfrm>
          <a:off x="539496" y="2592866"/>
          <a:ext cx="11082528" cy="2215516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8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河水补给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最终流入海洋的河流称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为外流河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外流河的流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域称为外流区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补给为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水文特征深受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季风气候的影响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黑龙江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6_AN.37_1#b8a026eb2.blank?vaa=1&amp;vcp=1&amp;vis=1&amp;pid=f0f9ebc08&amp;color=0,0,0&amp;vpa=21&amp;vtp=1&amp;vaab=1&amp;bbb=1"/>
          <p:cNvSpPr/>
          <p:nvPr/>
        </p:nvSpPr>
        <p:spPr>
          <a:xfrm>
            <a:off x="6335799" y="313407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雨水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6_BD.38_1#b8a026eb2?colgroup=3,10,8,6&amp;vaa=1&amp;vcp=1&amp;vis=1&amp;pid=f0f9ebc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147900"/>
              </p:ext>
            </p:extLst>
          </p:nvPr>
        </p:nvGraphicFramePr>
        <p:xfrm>
          <a:off x="539496" y="2323052"/>
          <a:ext cx="11082528" cy="2215516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8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河水补给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最终没有流入海洋的河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流称为内流河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的流域称为内流区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水源主要来自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BD.38_2#b8a026eb2?sp=1&amp;vaa=1&amp;vcp=1&amp;vis=1&amp;pid=f0f9ebc08&amp;color=0,0,0&amp;mp=1&amp;vtp=1&amp;vaab=1&amp;bbb=1"/>
          <p:cNvSpPr/>
          <p:nvPr/>
        </p:nvSpPr>
        <p:spPr>
          <a:xfrm>
            <a:off x="539496" y="46725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（2）我国外流区面积广大（约占全国总面积的2/3）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河流以外流河为主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4" name="QB_6_AN.39_1#b8a026eb2.blank?vaa=1&amp;vcp=1&amp;vis=1&amp;pid=f0f9ebc08&amp;color=0,0,0&amp;mp=1&amp;vpa=22&amp;vtp=1&amp;vaab=1&amp;bbb=1"/>
          <p:cNvSpPr/>
          <p:nvPr/>
        </p:nvSpPr>
        <p:spPr>
          <a:xfrm>
            <a:off x="6082950" y="3682397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2" name="QB_6_BD.38_1#b8a026eb2?colgroup=3,10,8,6&amp;vaa=1&amp;vcp=1&amp;vis=1&amp;pid=f0f9ebc08&amp;color=0,0,0&amp;mp=1&amp;vtp=1&amp;vaab=1&amp;bt=1&amp;bbb=1">
            <a:extLst>
              <a:ext uri="{FF2B5EF4-FFF2-40B4-BE49-F238E27FC236}">
                <a16:creationId xmlns:a16="http://schemas.microsoft.com/office/drawing/2014/main" id="{2A3E58C4-54F7-3BBC-997F-19E6AD86E0F7}"/>
              </a:ext>
            </a:extLst>
          </p:cNvPr>
          <p:cNvSpPr txBox="1"/>
          <p:nvPr/>
        </p:nvSpPr>
        <p:spPr>
          <a:xfrm>
            <a:off x="10903879" y="16146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226df58ea?sp=1&amp;vaa=1&amp;vcp=1&amp;vis=1&amp;pid=f0f9ebc08&amp;color=0,0,0&amp;vtp=1&amp;vaab=1&amp;bt=1&amp;bbb=1"/>
          <p:cNvSpPr/>
          <p:nvPr/>
        </p:nvSpPr>
        <p:spPr>
          <a:xfrm>
            <a:off x="539496" y="11047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2.长江</a:t>
            </a:r>
            <a:endParaRPr lang="en-US" altLang="zh-CN" sz="2800" dirty="0"/>
          </a:p>
        </p:txBody>
      </p:sp>
      <p:graphicFrame>
        <p:nvGraphicFramePr>
          <p:cNvPr id="30" name="QB_6_BD.40_2#226df58ea?colgroup=5,24&amp;vaa=1&amp;vcp=1&amp;vis=1&amp;pid=f0f9ebc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606990"/>
              </p:ext>
            </p:extLst>
          </p:nvPr>
        </p:nvGraphicFramePr>
        <p:xfrm>
          <a:off x="539496" y="1786317"/>
          <a:ext cx="11091672" cy="395364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注入东海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全长6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300千米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国第一大河和第一长河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也是我国流域面积最广的河流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源头—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宜昌：水流湍急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水位落差大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宜昌—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湖口：流经平原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河湖众多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荆江段“九曲回肠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湖口—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入海口：流经平原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流速减慢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江面开阔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航运发达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“黄金水道”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41_1#226df58ea.blank?vaa=1&amp;vcp=1&amp;vis=1&amp;pid=f0f9ebc08&amp;color=0,0,0&amp;vpa=23&amp;vtp=1&amp;vaab=1&amp;bbb=1"/>
          <p:cNvSpPr/>
          <p:nvPr/>
        </p:nvSpPr>
        <p:spPr>
          <a:xfrm>
            <a:off x="3892318" y="1790000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唐古拉</a:t>
            </a:r>
            <a:endParaRPr lang="en-US" altLang="zh-CN" sz="2800" dirty="0"/>
          </a:p>
        </p:txBody>
      </p:sp>
      <p:sp>
        <p:nvSpPr>
          <p:cNvPr id="5" name="QB_6_AN.42_1#226df58ea.blank?vaa=1&amp;vcp=1&amp;vis=1&amp;pid=f0f9ebc08&amp;color=0,0,0&amp;vpa=24&amp;vtp=1&amp;vaab=1&amp;bbb=1"/>
          <p:cNvSpPr/>
          <p:nvPr/>
        </p:nvSpPr>
        <p:spPr>
          <a:xfrm>
            <a:off x="2982681" y="459263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水能宝库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3_1#1c680987b?sp=1&amp;vaa=1&amp;vcp=1&amp;vis=1&amp;pid=f0f9ebc08&amp;color=0,0,0&amp;vtp=1&amp;vaab=1&amp;bt=1&amp;bbb=1"/>
          <p:cNvSpPr/>
          <p:nvPr/>
        </p:nvSpPr>
        <p:spPr>
          <a:xfrm>
            <a:off x="539496" y="1677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3.黄河</a:t>
            </a:r>
            <a:endParaRPr lang="en-US" altLang="zh-CN" sz="2800" dirty="0"/>
          </a:p>
        </p:txBody>
      </p:sp>
      <p:graphicFrame>
        <p:nvGraphicFramePr>
          <p:cNvPr id="31" name="QB_6_BD.43_2#1c680987b?colgroup=4,25&amp;vaa=1&amp;vcp=1&amp;vis=1&amp;pid=f0f9ebc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580007"/>
              </p:ext>
            </p:extLst>
          </p:nvPr>
        </p:nvGraphicFramePr>
        <p:xfrm>
          <a:off x="539496" y="2358675"/>
          <a:ext cx="11082528" cy="28089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发源于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注入渤海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全长5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464千米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国第二长河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源头—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河口：水流湍急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水位落差大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河口—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桃花峪：流经水土流失严重的黄土高原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水量大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携带大量泥沙入河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4_1#1c680987b.blank?vaa=1&amp;vcp=1&amp;vis=1&amp;pid=f0f9ebc08&amp;color=0,0,0&amp;vpa=25&amp;vtp=1&amp;vaab=1&amp;bbb=1"/>
          <p:cNvSpPr/>
          <p:nvPr/>
        </p:nvSpPr>
        <p:spPr>
          <a:xfrm>
            <a:off x="3582566" y="238140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巴颜喀拉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B_6_BD.45_1#1c680987b?colgroup=4,25&amp;vaa=1&amp;vcp=1&amp;vis=1&amp;pid=f0f9ebc0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422088"/>
              </p:ext>
            </p:extLst>
          </p:nvPr>
        </p:nvGraphicFramePr>
        <p:xfrm>
          <a:off x="539496" y="2099468"/>
          <a:ext cx="11082528" cy="336366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桃花峪—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入海口：流经华北平原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流速减慢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泥沙淤积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黄河凌汛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凌汛主要发生在上游的刘家峡至包头河段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下游的开封至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入海口河段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综合治理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上游加强生态环境建设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中游开展水土保持综合治理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建大型水利枢纽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下游加固黄河大堤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46_1#1c680987b.blank?vaa=1&amp;vcp=1&amp;vis=1&amp;pid=f0f9ebc08&amp;color=0,0,0&amp;mp=1&amp;vpa=26&amp;vtp=1&amp;vaab=1&amp;bbb=1"/>
          <p:cNvSpPr/>
          <p:nvPr/>
        </p:nvSpPr>
        <p:spPr>
          <a:xfrm>
            <a:off x="3355553" y="26418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地上河</a:t>
            </a:r>
            <a:endParaRPr lang="en-US" altLang="zh-CN" sz="2800" dirty="0"/>
          </a:p>
        </p:txBody>
      </p:sp>
      <p:sp>
        <p:nvSpPr>
          <p:cNvPr id="2" name="QB_6_BD.45_1#1c680987b?colgroup=4,25&amp;vaa=1&amp;vcp=1&amp;vis=1&amp;pid=f0f9ebc08&amp;color=0,0,0&amp;mp=1&amp;vtp=1&amp;vaab=1&amp;bt=1&amp;bbb=1">
            <a:extLst>
              <a:ext uri="{FF2B5EF4-FFF2-40B4-BE49-F238E27FC236}">
                <a16:creationId xmlns:a16="http://schemas.microsoft.com/office/drawing/2014/main" id="{4EDEEDDB-9CAB-2CE7-7632-159806167B72}"/>
              </a:ext>
            </a:extLst>
          </p:cNvPr>
          <p:cNvSpPr txBox="1"/>
          <p:nvPr/>
        </p:nvSpPr>
        <p:spPr>
          <a:xfrm>
            <a:off x="10903879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815b3ee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cb815b3ee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e9efeb0a?vcp=1&amp;pid=f0f9ebc08&amp;color=0,0,0&amp;vtp=1&amp;vaab=1&amp;bt=1&amp;bbb=1"/>
          <p:cNvSpPr/>
          <p:nvPr/>
        </p:nvSpPr>
        <p:spPr>
          <a:xfrm>
            <a:off x="539496" y="566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“地上河”的形成</a:t>
            </a:r>
            <a:endParaRPr lang="en-US" altLang="zh-CN" sz="2800" dirty="0"/>
          </a:p>
        </p:txBody>
      </p:sp>
      <p:pic>
        <p:nvPicPr>
          <p:cNvPr id="3" name="P_6_BD#5e9efeb0a?vcp=1&amp;pid=f0f9ebc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1694" y="1676241"/>
            <a:ext cx="9077706" cy="426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6_BD#5e9efeb0a?sp=1&amp;vcp=1&amp;pid=f0f9ebc08&amp;color=0,0,0&amp;vtp=1&amp;vaab=1&amp;bt=1&amp;bbb=1">
            <a:extLst>
              <a:ext uri="{FF2B5EF4-FFF2-40B4-BE49-F238E27FC236}">
                <a16:creationId xmlns:a16="http://schemas.microsoft.com/office/drawing/2014/main" id="{72C36E06-9FEC-37CA-47E4-C6D9CB53B3DC}"/>
              </a:ext>
            </a:extLst>
          </p:cNvPr>
          <p:cNvSpPr/>
          <p:nvPr/>
        </p:nvSpPr>
        <p:spPr>
          <a:xfrm>
            <a:off x="539496" y="7599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4.主要湖泊：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青海湖、鄱阳湖、洞庭湖、洪泽湖、太湖等。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04908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fbb8731b?vcp=1&amp;pid=becfbfc2e&amp;color=197,144,191&amp;vtp=1&amp;vaab=1&amp;bt=1&amp;bbb=1"/>
          <p:cNvSpPr/>
          <p:nvPr/>
        </p:nvSpPr>
        <p:spPr>
          <a:xfrm>
            <a:off x="539496" y="476459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中国的自然灾害</a:t>
            </a:r>
            <a:endParaRPr lang="en-US" altLang="zh-CN" sz="3200" dirty="0"/>
          </a:p>
        </p:txBody>
      </p:sp>
      <p:sp>
        <p:nvSpPr>
          <p:cNvPr id="3" name="QB_6_BD.47_1#f003d4eb2?sp=1&amp;vaa=1&amp;vcp=1&amp;vis=1&amp;pid=8fbb8731b&amp;color=0,0,0&amp;vtp=1&amp;vaab=1&amp;bbb=1"/>
          <p:cNvSpPr/>
          <p:nvPr/>
        </p:nvSpPr>
        <p:spPr>
          <a:xfrm>
            <a:off x="539496" y="11159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1.主要气象灾害</a:t>
            </a:r>
            <a:endParaRPr lang="en-US" altLang="zh-CN" sz="2800" dirty="0"/>
          </a:p>
        </p:txBody>
      </p:sp>
      <p:graphicFrame>
        <p:nvGraphicFramePr>
          <p:cNvPr id="35" name="QB_6_BD.47_2#f003d4eb2?colgroup=2,17,9&amp;vaa=1&amp;vcp=1&amp;vis=1&amp;pid=8fbb873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856307"/>
              </p:ext>
            </p:extLst>
          </p:nvPr>
        </p:nvGraphicFramePr>
        <p:xfrm>
          <a:off x="539496" y="1706975"/>
          <a:ext cx="11082528" cy="4469704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气象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对我国农业生产影响最大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最常见且分布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范围最广的一种气象灾害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洪涝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季节发生频繁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损失严重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秦岭—淮河以南地区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多发生在夏秋季节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带来狂风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暴雨天气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寒潮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我国冬半年的主要灾害性天气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出现急剧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霜冻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大风和雨雪天气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区及长江以南地区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AN.48_1#f003d4eb2.blank?vaa=1&amp;vcp=1&amp;vis=1&amp;pid=8fbb8731b&amp;color=0,0,0&amp;vpa=27&amp;vtp=1&amp;vaab=1&amp;bbb=1"/>
          <p:cNvSpPr/>
          <p:nvPr/>
        </p:nvSpPr>
        <p:spPr>
          <a:xfrm>
            <a:off x="1517927" y="39081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夏秋</a:t>
            </a:r>
            <a:endParaRPr lang="en-US" altLang="zh-CN" sz="2800" dirty="0"/>
          </a:p>
        </p:txBody>
      </p:sp>
      <p:sp>
        <p:nvSpPr>
          <p:cNvPr id="6" name="QB_6_AN.49_1#f003d4eb2.blank?vaa=1&amp;vcp=1&amp;vis=1&amp;pid=8fbb8731b&amp;color=0,0,0&amp;vpa=28&amp;vtp=1&amp;vaab=1&amp;bbb=1"/>
          <p:cNvSpPr/>
          <p:nvPr/>
        </p:nvSpPr>
        <p:spPr>
          <a:xfrm>
            <a:off x="8074174" y="447462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东南沿海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0_1#cc7d64da6?sp=1&amp;vaa=1&amp;vcp=1&amp;vis=1&amp;pid=8fbb8731b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2.主要地质灾害</a:t>
            </a:r>
            <a:endParaRPr lang="en-US" altLang="zh-CN" sz="2800" dirty="0"/>
          </a:p>
        </p:txBody>
      </p:sp>
      <p:graphicFrame>
        <p:nvGraphicFramePr>
          <p:cNvPr id="36" name="QB_6_BD.50_2#cc7d64da6?colgroup=4,18,7&amp;vaa=1&amp;vcp=1&amp;vis=1&amp;pid=8fbb8731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331862"/>
              </p:ext>
            </p:extLst>
          </p:nvPr>
        </p:nvGraphicFramePr>
        <p:xfrm>
          <a:off x="539496" y="1534159"/>
          <a:ext cx="11082528" cy="445795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地质灾害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地壳快速释放能量过程中造成的振动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导致房屋倒塌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交通和通信中断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人员伤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滑坡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坡地上的不稳定块体在重力作用下整体向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下滑动的现象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危害巨大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中西部的山区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尤其是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泥石流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在坡度较陡的沟谷中形成的饱含石块和泥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土的特殊洪流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具有强大的破坏力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51_1#cc7d64da6.blank?vaa=1&amp;vcp=1&amp;vis=1&amp;pid=8fbb8731b&amp;color=0,0,0&amp;vpa=29&amp;vtp=1&amp;vaab=1&amp;bbb=1"/>
          <p:cNvSpPr/>
          <p:nvPr/>
        </p:nvSpPr>
        <p:spPr>
          <a:xfrm>
            <a:off x="8979429" y="235477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5" name="QB_6_AN.52_1#cc7d64da6.blank?vaa=1&amp;vcp=1&amp;vis=1&amp;pid=8fbb8731b&amp;color=0,0,0&amp;vpa=30&amp;vtp=1&amp;vaab=1&amp;bbb=1"/>
          <p:cNvSpPr/>
          <p:nvPr/>
        </p:nvSpPr>
        <p:spPr>
          <a:xfrm>
            <a:off x="10227204" y="46124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8abea635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98abea635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8e3315e?vcp=1&amp;pid=98abea635&amp;color=197,144,191&amp;vtp=1&amp;vaab=1&amp;bt=1&amp;bbb=1"/>
          <p:cNvSpPr/>
          <p:nvPr/>
        </p:nvSpPr>
        <p:spPr>
          <a:xfrm>
            <a:off x="539496" y="42105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中国的地形地势</a:t>
            </a:r>
            <a:endParaRPr lang="en-US" altLang="zh-CN" sz="3200" dirty="0"/>
          </a:p>
        </p:txBody>
      </p:sp>
      <p:sp>
        <p:nvSpPr>
          <p:cNvPr id="3" name="QC_6_BD.53_1#58096f8ba?sp=1&amp;vaa=1&amp;vcp=1&amp;vis=1&amp;pid=408e3315e&amp;color=0,0,0&amp;vtp=1&amp;vaab=1&amp;bbb=1&amp;hb=1"/>
          <p:cNvSpPr/>
          <p:nvPr/>
        </p:nvSpPr>
        <p:spPr>
          <a:xfrm>
            <a:off x="539496" y="102650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读我国沿32°N地形剖面图和我国各类地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形类型构成图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判断下列关于我国地形地势的说法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5_1#58096f8ba.bracket?vaa=1&amp;vcp=1&amp;vis=1&amp;pid=408e3315e&amp;color=0,0,0&amp;vpa=31&amp;vtp=1&amp;vaab=1"/>
          <p:cNvSpPr/>
          <p:nvPr/>
        </p:nvSpPr>
        <p:spPr>
          <a:xfrm>
            <a:off x="10417714" y="1544159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6_BD.53_2#58096f8ba?htil=1&amp;vaa=1&amp;vcp=1&amp;vis=1&amp;pid=408e331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51" y="2582350"/>
            <a:ext cx="5400958" cy="389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3_3#58096f8ba.choices?htil=1&amp;vaa=1&amp;vcp=1&amp;vis=1&amp;pid=408e3315e&amp;color=0,0,0&amp;vtp=1&amp;vaab=1&amp;bbb=1&amp;hs=1"/>
          <p:cNvSpPr/>
          <p:nvPr/>
        </p:nvSpPr>
        <p:spPr>
          <a:xfrm>
            <a:off x="539496" y="2053062"/>
            <a:ext cx="7205472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A.地形复杂多样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利于发展农业多种经营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B.山区面积广大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适宜发展种植业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C.地势东高西低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呈三级阶梯状分布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D.地势阶梯交界处落差大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东西交通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4DF4-DCDA-3898-7DEE-58A6E91FB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6_AS.1_1#58096f8ba?vaa=1&amp;vcp=1&amp;vis=1&amp;pid=408e3315e&amp;color=0,0,0&amp;vtp=1&amp;vaab=1&amp;bbb=1&amp;hb=1&amp;hs=1">
            <a:extLst>
              <a:ext uri="{FF2B5EF4-FFF2-40B4-BE49-F238E27FC236}">
                <a16:creationId xmlns:a16="http://schemas.microsoft.com/office/drawing/2014/main" id="{C03A180F-D0E8-88CF-6EF2-96350B1BE9AD}"/>
              </a:ext>
            </a:extLst>
          </p:cNvPr>
          <p:cNvSpPr/>
          <p:nvPr/>
        </p:nvSpPr>
        <p:spPr>
          <a:xfrm>
            <a:off x="541020" y="631219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我国地形复杂多样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利于发展农业多种经营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面积广大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地形崎岖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交通不便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不利于发展种植业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地势西高东低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呈三级阶梯状分布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地势阶梯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交界处落差大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不利于发展东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西交通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C_6_BD.53_2#58096f8ba?htil=1&amp;vaa=1&amp;vcp=1&amp;vis=1&amp;pid=408e3315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AFD48637-7ED5-C8D6-ADF0-2C74AF9BE3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2343" y="1811700"/>
            <a:ext cx="6256782" cy="451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55_1#58096f8ba.bracket?vaa=1&amp;vcp=1&amp;vis=1&amp;pid=408e3315e&amp;color=0,0,0&amp;vpa=31&amp;vtp=1&amp;vaab=1">
            <a:extLst>
              <a:ext uri="{FF2B5EF4-FFF2-40B4-BE49-F238E27FC236}">
                <a16:creationId xmlns:a16="http://schemas.microsoft.com/office/drawing/2014/main" id="{2518F1B7-3C67-86FF-9354-F40FAF457A3F}"/>
              </a:ext>
            </a:extLst>
          </p:cNvPr>
          <p:cNvSpPr/>
          <p:nvPr/>
        </p:nvSpPr>
        <p:spPr>
          <a:xfrm>
            <a:off x="459200" y="3429000"/>
            <a:ext cx="215065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9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0270418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7_1#4b7678313?sp=1&amp;vaa=1&amp;vcp=1&amp;vis=1&amp;pid=408e3315e&amp;color=0,0,0&amp;vtp=1&amp;vaab=1&amp;bt=1&amp;bbb=1&amp;hb=1"/>
          <p:cNvSpPr/>
          <p:nvPr/>
        </p:nvSpPr>
        <p:spPr>
          <a:xfrm>
            <a:off x="539496" y="4316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我国地域辽阔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五岳山川巍巍耸立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是祖国不屈的脊梁。下图示意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我国部分山脉的分布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57_2#4b7678313?vaa=1&amp;vcp=1&amp;vis=1&amp;pid=408e331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947" y="1708848"/>
            <a:ext cx="11034470" cy="20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58_1#af3703058?vaa=1&amp;vcp=1&amp;vis=1&amp;pid=4b7678313&amp;color=0,0,0&amp;vtp=1&amp;vaab=1&amp;bbb=1"/>
          <p:cNvSpPr/>
          <p:nvPr/>
        </p:nvSpPr>
        <p:spPr>
          <a:xfrm>
            <a:off x="539496" y="39053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图中最高大雄伟的山脉是(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60_1#af3703058.bracket?vaa=1&amp;vcp=1&amp;vis=1&amp;pid=4b7678313&amp;color=0,0,0&amp;vpa=32&amp;vtp=1&amp;vaab=1"/>
          <p:cNvSpPr/>
          <p:nvPr/>
        </p:nvSpPr>
        <p:spPr>
          <a:xfrm>
            <a:off x="5617115" y="38920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58_2#af3703058.choices?vaa=1&amp;vcp=1&amp;vis=1&amp;pid=4b7678313&amp;color=0,0,0&amp;vtp=1&amp;vaab=1&amp;bbb=1"/>
          <p:cNvSpPr/>
          <p:nvPr/>
        </p:nvSpPr>
        <p:spPr>
          <a:xfrm>
            <a:off x="539496" y="45288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.喜马拉雅山脉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B.横断山脉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C.昆仑山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.长白山</a:t>
            </a:r>
            <a:endParaRPr lang="en-US" altLang="zh-CN" sz="2800" dirty="0"/>
          </a:p>
        </p:txBody>
      </p:sp>
      <p:sp>
        <p:nvSpPr>
          <p:cNvPr id="7" name="QC_7_AS.1_1#af3703058?vaa=1&amp;vcp=1&amp;vis=1&amp;pid=4b7678313&amp;color=0,0,0&amp;vtp=1&amp;vaab=1&amp;bbb=1&amp;hb=1"/>
          <p:cNvSpPr/>
          <p:nvPr/>
        </p:nvSpPr>
        <p:spPr>
          <a:xfrm>
            <a:off x="539496" y="51582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喜马拉雅山脉位于青藏高原的南部边缘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是世界上最高大雄伟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的山脉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2_1#9b322e9f0?vaa=1&amp;vcp=1&amp;vis=1&amp;pid=4b7678313&amp;color=0,0,0&amp;vtp=1&amp;vaab=1&amp;bt=1&amp;bbb=1"/>
          <p:cNvSpPr/>
          <p:nvPr/>
        </p:nvSpPr>
        <p:spPr>
          <a:xfrm>
            <a:off x="539496" y="32901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（2）介于东北平原和内蒙古高原之间的山脉是(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64_1#9b322e9f0.bracket?vaa=1&amp;vcp=1&amp;vis=1&amp;pid=4b7678313&amp;color=0,0,0&amp;vpa=33&amp;vtp=1&amp;vaab=1"/>
          <p:cNvSpPr/>
          <p:nvPr/>
        </p:nvSpPr>
        <p:spPr>
          <a:xfrm>
            <a:off x="8106314" y="32768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62_2#9b322e9f0?vaa=1&amp;vcp=1&amp;vis=1&amp;pid=4b76783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436" y="893334"/>
            <a:ext cx="10551678" cy="196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2_3#9b322e9f0.choices?vaa=1&amp;vcp=1&amp;vis=1&amp;pid=4b7678313&amp;color=0,0,0&amp;vtp=1&amp;vaab=1&amp;bbb=1"/>
          <p:cNvSpPr/>
          <p:nvPr/>
        </p:nvSpPr>
        <p:spPr>
          <a:xfrm>
            <a:off x="539496" y="38366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.长白山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B.小兴安岭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C.太行山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.大兴安岭</a:t>
            </a:r>
            <a:endParaRPr lang="en-US" altLang="zh-CN" sz="2800" dirty="0"/>
          </a:p>
        </p:txBody>
      </p:sp>
      <p:sp>
        <p:nvSpPr>
          <p:cNvPr id="6" name="QC_7_AS.1_1#9b322e9f0?vaa=1&amp;vcp=1&amp;vis=1&amp;pid=4b7678313&amp;color=0,0,0&amp;vtp=1&amp;vaab=1&amp;bbb=1"/>
          <p:cNvSpPr/>
          <p:nvPr/>
        </p:nvSpPr>
        <p:spPr>
          <a:xfrm>
            <a:off x="539496" y="4460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东北平原和内蒙古高原的天然分界线是大兴安岭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50dc6a6c9?vaa=1&amp;vcp=1&amp;vis=1&amp;pid=4b7678313&amp;color=0,0,0&amp;vtp=1&amp;vaab=1&amp;bt=1&amp;bbb=1"/>
          <p:cNvSpPr/>
          <p:nvPr/>
        </p:nvSpPr>
        <p:spPr>
          <a:xfrm>
            <a:off x="539496" y="30455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（3）图中数字序号与地形区对应正确的是(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68_1#50dc6a6c9.bracket?vaa=1&amp;vcp=1&amp;vis=1&amp;pid=4b7678313&amp;color=0,0,0&amp;vpa=34&amp;vtp=1&amp;vaab=1"/>
          <p:cNvSpPr/>
          <p:nvPr/>
        </p:nvSpPr>
        <p:spPr>
          <a:xfrm>
            <a:off x="7395114" y="30322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66_2#50dc6a6c9?vaa=1&amp;vcp=1&amp;vis=1&amp;pid=4b76783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624" y="640460"/>
            <a:ext cx="10910832" cy="20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6_3#50dc6a6c9.choices?vaa=1&amp;vcp=1&amp;vis=1&amp;pid=4b7678313&amp;color=0,0,0&amp;vtp=1&amp;vaab=1&amp;bbb=1"/>
          <p:cNvSpPr/>
          <p:nvPr/>
        </p:nvSpPr>
        <p:spPr>
          <a:xfrm>
            <a:off x="539496" y="36206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——东北平原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.②——黄土高原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——准噶尔盆地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.④——青藏高原</a:t>
            </a:r>
            <a:endParaRPr lang="en-US" altLang="zh-CN" sz="2800" dirty="0"/>
          </a:p>
        </p:txBody>
      </p:sp>
      <p:sp>
        <p:nvSpPr>
          <p:cNvPr id="6" name="QC_7_AS.1_1#50dc6a6c9?vaa=1&amp;vcp=1&amp;vis=1&amp;pid=4b7678313&amp;color=0,0,0&amp;vtp=1&amp;vaab=1&amp;bbb=1&amp;hb=1"/>
          <p:cNvSpPr/>
          <p:nvPr/>
        </p:nvSpPr>
        <p:spPr>
          <a:xfrm>
            <a:off x="539496" y="4907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读图判断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数字序号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对应准噶尔盆地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对应东北平原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对应黄土高原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对应青藏高原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34f4ccae?colgroup=13,15&amp;vcp=1&amp;pid=cb815b3e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901827"/>
              </p:ext>
            </p:extLst>
          </p:nvPr>
        </p:nvGraphicFramePr>
        <p:xfrm>
          <a:off x="539496" y="946277"/>
          <a:ext cx="11091672" cy="496544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要归纳中国地形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简要分析影响中国气候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的主要因素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100"/>
                        </a:lnSpc>
                      </a:pPr>
                      <a:r>
                        <a:rPr lang="en-US" altLang="zh-CN" sz="20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34f4ccae.table_image?tii=1&amp;vcp=1&amp;pid=cb815b3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623441"/>
            <a:ext cx="5541264" cy="4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32a17069?vcp=1&amp;pid=408e3315e&amp;color=0,0,0&amp;vtp=1&amp;vaab=1&amp;bt=1&amp;bbb=1"/>
          <p:cNvSpPr/>
          <p:nvPr/>
        </p:nvSpPr>
        <p:spPr>
          <a:xfrm>
            <a:off x="539496" y="38239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70_1#ebc1d1959?vaa=1&amp;vcp=1&amp;vis=1&amp;pid=408e3315e&amp;color=0,0,0&amp;vtp=1&amp;vaab=1&amp;bbb=1&amp;hb=1"/>
          <p:cNvSpPr/>
          <p:nvPr/>
        </p:nvSpPr>
        <p:spPr>
          <a:xfrm>
            <a:off x="539496" y="1010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1.（2023·吉林·中考）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读我国地势三级阶梯分布（沿北纬36°剖面）示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70_2#ebc1d1959?vaa=1&amp;vcp=1&amp;vis=1&amp;pid=408e331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2937" y="2636014"/>
            <a:ext cx="7601430" cy="280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1_1#404559e14?htil=2&amp;vaa=1&amp;vcp=1&amp;vis=1&amp;pid=ebc1d195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6370" y="866109"/>
            <a:ext cx="4503336" cy="167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1_2#404559e14?htil=2&amp;vaa=1&amp;vcp=1&amp;vis=1&amp;pid=ebc1d1959&amp;color=0,0,0&amp;vtp=1&amp;vaab=1&amp;bt=1&amp;bbb=1&amp;hs=1"/>
          <p:cNvSpPr/>
          <p:nvPr/>
        </p:nvSpPr>
        <p:spPr>
          <a:xfrm>
            <a:off x="539496" y="728948"/>
            <a:ext cx="609904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1_3#404559e14.choices?htil=2&amp;vaa=1&amp;vcp=1&amp;vis=1&amp;pid=ebc1d1959&amp;color=0,0,0&amp;vtp=1&amp;vaab=1&amp;bbb=1&amp;hb=1&amp;hs=1"/>
          <p:cNvSpPr/>
          <p:nvPr/>
        </p:nvSpPr>
        <p:spPr>
          <a:xfrm>
            <a:off x="539496" y="1326357"/>
            <a:ext cx="6099048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A.黄土高原位于地势第一级阶梯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B.青藏高原位于地势第二级阶梯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C.华北平原位于地势第三级阶梯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D.太行山是地势第一、二级阶梯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的分界线之一</a:t>
            </a:r>
            <a:endParaRPr lang="en-US" altLang="zh-CN" sz="2800" dirty="0"/>
          </a:p>
        </p:txBody>
      </p:sp>
      <p:sp>
        <p:nvSpPr>
          <p:cNvPr id="5" name="QC_7_AN.73_1#404559e14.bracket?vaa=1&amp;vcp=1&amp;vis=1&amp;pid=ebc1d1959&amp;color=0,0,0&amp;vpa=35&amp;vtp=1&amp;vaab=1"/>
          <p:cNvSpPr/>
          <p:nvPr/>
        </p:nvSpPr>
        <p:spPr>
          <a:xfrm>
            <a:off x="4550315" y="71580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404559e14?vaa=1&amp;vcp=1&amp;vis=1&amp;pid=ebc1d1959&amp;color=0,0,0&amp;vtp=1&amp;vaab=1&amp;bbb=1&amp;hb=1&amp;hs=1"/>
          <p:cNvSpPr/>
          <p:nvPr/>
        </p:nvSpPr>
        <p:spPr>
          <a:xfrm>
            <a:off x="539496" y="433625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黄土高原位于地势第二级阶梯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青藏高原位于地势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第一级阶梯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华北平原位于地势第三级阶梯；太行山是地势第二、三级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阶梯的分界线之一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5_1#e4a3b66cf?htil=3&amp;vaa=1&amp;vcp=1&amp;vis=1&amp;pid=ebc1d19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269" y="2096611"/>
            <a:ext cx="6689188" cy="248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5_2#e4a3b66cf?htil=3&amp;vaa=1&amp;vcp=1&amp;vis=1&amp;pid=ebc1d1959&amp;color=0,0,0&amp;vtp=1&amp;vaab=1&amp;bt=1&amp;bbb=1"/>
          <p:cNvSpPr/>
          <p:nvPr/>
        </p:nvSpPr>
        <p:spPr>
          <a:xfrm>
            <a:off x="615696" y="1092264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我国地势的总体特征是(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6_1#e4a3b66cf.bracket?vaa=1&amp;vcp=1&amp;vis=1&amp;pid=ebc1d1959&amp;color=0,0,0&amp;vpa=36&amp;vtp=1&amp;vaab=1"/>
          <p:cNvSpPr/>
          <p:nvPr/>
        </p:nvSpPr>
        <p:spPr>
          <a:xfrm>
            <a:off x="5337715" y="10789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5_3#e4a3b66cf.choices?htil=3&amp;vaa=1&amp;vcp=1&amp;vis=1&amp;pid=ebc1d1959&amp;color=0,0,0&amp;vtp=1&amp;vaab=1&amp;bbb=1"/>
          <p:cNvSpPr/>
          <p:nvPr/>
        </p:nvSpPr>
        <p:spPr>
          <a:xfrm>
            <a:off x="615696" y="1724533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A.东高西低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B.东西高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C.西高东低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592324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D.东西低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36ff7a7?vcp=1&amp;pid=98abea63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中国的气候</a:t>
            </a:r>
            <a:endParaRPr lang="en-US" altLang="zh-CN" sz="3200" dirty="0"/>
          </a:p>
        </p:txBody>
      </p:sp>
      <p:pic>
        <p:nvPicPr>
          <p:cNvPr id="3" name="QO_6_BD.77_1#a04ce6bcb?htil=4&amp;vaa=1&amp;vcp=1&amp;vis=1&amp;pid=7936ff7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064" y="1325880"/>
            <a:ext cx="542239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7_2#a04ce6bcb?htil=4&amp;sp=1&amp;vaa=1&amp;vcp=1&amp;vis=1&amp;pid=7936ff7a7&amp;color=0,0,0&amp;vtp=1&amp;vaab=1&amp;bbb=1&amp;hb=1"/>
          <p:cNvSpPr/>
          <p:nvPr/>
        </p:nvSpPr>
        <p:spPr>
          <a:xfrm>
            <a:off x="539496" y="126349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（2023·甘肃陇南·中考）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国某省级行政区域干湿地区分布图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8_1#414a70854?htil=5&amp;vaa=1&amp;vcp=1&amp;vis=1&amp;pid=a04ce6b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14146"/>
            <a:ext cx="5422392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8_2#414a70854?htil=5&amp;vaa=1&amp;vcp=1&amp;vis=1&amp;pid=a04ce6bcb&amp;color=0,0,0&amp;vtp=1&amp;vaab=1&amp;bt=1&amp;bbb=1&amp;hb=1"/>
          <p:cNvSpPr/>
          <p:nvPr/>
        </p:nvSpPr>
        <p:spPr>
          <a:xfrm>
            <a:off x="539496" y="89585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（1）下列关于该省级行政区域简称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及行政中心的组合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0_1#414a70854.bracket?vaa=1&amp;vcp=1&amp;vis=1&amp;pid=a04ce6bcb&amp;color=0,0,0&amp;vpa=37&amp;vtp=1&amp;vaab=1"/>
          <p:cNvSpPr/>
          <p:nvPr/>
        </p:nvSpPr>
        <p:spPr>
          <a:xfrm>
            <a:off x="816515" y="21779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78_3#414a70854.choices?htil=5&amp;vaa=1&amp;vcp=1&amp;vis=1&amp;pid=a04ce6bcb&amp;color=0,0,0&amp;vtp=1&amp;vaab=1&amp;bbb=1"/>
          <p:cNvSpPr/>
          <p:nvPr/>
        </p:nvSpPr>
        <p:spPr>
          <a:xfrm>
            <a:off x="539496" y="281959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——济南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.秦——西安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——兰州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.豫——郑州</a:t>
            </a:r>
            <a:endParaRPr lang="en-US" altLang="zh-CN" sz="2800" dirty="0"/>
          </a:p>
        </p:txBody>
      </p:sp>
      <p:sp>
        <p:nvSpPr>
          <p:cNvPr id="6" name="QC_7_AS.1_1#414a70854?htil=5&amp;vaa=1&amp;vcp=1&amp;vis=1&amp;pid=a04ce6bcb&amp;color=0,0,0&amp;vtp=1&amp;vaab=1&amp;bbb=1&amp;hb=1"/>
          <p:cNvSpPr/>
          <p:nvPr/>
        </p:nvSpPr>
        <p:spPr>
          <a:xfrm>
            <a:off x="539496" y="409657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根据图中轮廓可知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省级行政区域为甘肃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简称甘或陇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行政中心是兰州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2_1#4d4621582?htil=6&amp;vaa=1&amp;vcp=1&amp;vis=1&amp;pid=a04ce6b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7780" y="916691"/>
            <a:ext cx="3404390" cy="264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2_2#4d4621582?htil=6&amp;sp=1&amp;vaa=1&amp;vcp=1&amp;vis=1&amp;pid=a04ce6bcb&amp;color=0,0,0&amp;vtp=1&amp;vaab=1&amp;bt=1&amp;bbb=1&amp;hb=1&amp;hs=1"/>
          <p:cNvSpPr/>
          <p:nvPr/>
        </p:nvSpPr>
        <p:spPr>
          <a:xfrm>
            <a:off x="539496" y="898396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（2）据图推测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该省级行政区域降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水的空间分布特点是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4_1#4d4621582.bracket?vaa=1&amp;vcp=1&amp;vis=1&amp;pid=a04ce6bcb&amp;color=0,0,0&amp;vpa=38&amp;vtp=1&amp;vaab=1"/>
          <p:cNvSpPr/>
          <p:nvPr/>
        </p:nvSpPr>
        <p:spPr>
          <a:xfrm>
            <a:off x="4016915" y="15327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2_3#4d4621582?htil=6&amp;vaa=1&amp;vcp=1&amp;vis=1&amp;pid=a04ce6bcb&amp;color=0,0,0&amp;vtp=1&amp;vaab=1&amp;bbb=1&amp;hb=1&amp;hs=1"/>
          <p:cNvSpPr/>
          <p:nvPr/>
        </p:nvSpPr>
        <p:spPr>
          <a:xfrm>
            <a:off x="539495" y="2181417"/>
            <a:ext cx="6219113" cy="1247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①空间分布均匀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空间分布差异大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③自东南向西北减少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湿润区面积广大</a:t>
            </a:r>
            <a:endParaRPr lang="en-US" altLang="zh-CN" sz="2800" dirty="0"/>
          </a:p>
        </p:txBody>
      </p:sp>
      <p:sp>
        <p:nvSpPr>
          <p:cNvPr id="6" name="QC_7_BD.82_4#4d4621582.choices?htil=6&amp;vaa=1&amp;vcp=1&amp;vis=1&amp;pid=a04ce6bcb&amp;color=0,0,0&amp;vtp=1&amp;vaab=1&amp;bbb=1"/>
          <p:cNvSpPr/>
          <p:nvPr/>
        </p:nvSpPr>
        <p:spPr>
          <a:xfrm>
            <a:off x="539496" y="3509839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D.①④</a:t>
            </a:r>
            <a:endParaRPr lang="en-US" altLang="zh-CN" sz="2800" dirty="0"/>
          </a:p>
        </p:txBody>
      </p:sp>
      <p:sp>
        <p:nvSpPr>
          <p:cNvPr id="7" name="QC_7_AS.1_1#4d4621582?vaa=1&amp;vcp=1&amp;vis=1&amp;pid=a04ce6bcb&amp;color=0,0,0&amp;vtp=1&amp;vaab=1&amp;bbb=1&amp;hb=1&amp;hs=1"/>
          <p:cNvSpPr/>
          <p:nvPr/>
        </p:nvSpPr>
        <p:spPr>
          <a:xfrm>
            <a:off x="539496" y="4139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甘肃降水的空间分布差异大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自东南向西北减少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湿润区面积小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6_1#ccae77d21?htil=7&amp;vaa=1&amp;vcp=1&amp;vis=1&amp;pid=a04ce6b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5744" y="796259"/>
            <a:ext cx="4401026" cy="341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6_2#ccae77d21?htil=7&amp;vaa=1&amp;vcp=1&amp;vis=1&amp;pid=a04ce6bcb&amp;color=0,0,0&amp;vtp=1&amp;vaab=1&amp;bt=1&amp;bbb=1&amp;hb=1&amp;hs=1"/>
          <p:cNvSpPr/>
          <p:nvPr/>
        </p:nvSpPr>
        <p:spPr>
          <a:xfrm>
            <a:off x="539496" y="777970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（3）M处敦煌壁画之所以能保存至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主要是因为当地气候干燥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画不容易受潮变质。M处的气候类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8_1#ccae77d21.bracket?vaa=1&amp;vcp=1&amp;vis=1&amp;pid=a04ce6bcb&amp;color=0,0,0&amp;vpa=39&amp;vtp=1&amp;vaab=1"/>
          <p:cNvSpPr/>
          <p:nvPr/>
        </p:nvSpPr>
        <p:spPr>
          <a:xfrm>
            <a:off x="1883314" y="255558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6_3#ccae77d21.choices?htil=7&amp;vaa=1&amp;vcp=1&amp;vis=1&amp;pid=a04ce6bcb&amp;color=0,0,0&amp;vtp=1&amp;vaab=1&amp;bbb=1&amp;hs=1"/>
          <p:cNvSpPr/>
          <p:nvPr/>
        </p:nvSpPr>
        <p:spPr>
          <a:xfrm>
            <a:off x="539496" y="3146075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A.温带季风气候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.热带沙漠气候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.亚热带季风气候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.温带大陆性气候</a:t>
            </a:r>
            <a:endParaRPr lang="en-US" altLang="zh-CN" sz="2800" dirty="0"/>
          </a:p>
        </p:txBody>
      </p:sp>
      <p:sp>
        <p:nvSpPr>
          <p:cNvPr id="6" name="QC_7_AS.1_1#ccae77d21?vaa=1&amp;vcp=1&amp;vis=1&amp;pid=a04ce6bcb&amp;color=0,0,0&amp;vtp=1&amp;vaab=1&amp;bbb=1&amp;hs=1"/>
          <p:cNvSpPr/>
          <p:nvPr/>
        </p:nvSpPr>
        <p:spPr>
          <a:xfrm>
            <a:off x="539496" y="551329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处所在地区属于干旱区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其气候类型为温带大陆性气候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fe242764?vcp=1&amp;pid=7936ff7a7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90_1#981f7341f?vaa=1&amp;vcp=1&amp;vis=1&amp;pid=7936ff7a7&amp;color=0,0,0&amp;vtp=1&amp;vaab=1&amp;bbb=1&amp;hb=1"/>
              <p:cNvSpPr/>
              <p:nvPr/>
            </p:nvSpPr>
            <p:spPr>
              <a:xfrm>
                <a:off x="539496" y="1142029"/>
                <a:ext cx="11109960" cy="170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2.（2023·甘肃金昌·中考）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马先生于某日从位于黄土高原的兰州乘飞机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前往位于四川盆地的成都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出发时兰州的气温为6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到达成都时的气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温为16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。据此完成下列各题。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90_1#981f7341f?vaa=1&amp;vcp=1&amp;vis=1&amp;pid=7936ff7a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2029"/>
                <a:ext cx="11109960" cy="1709357"/>
              </a:xfrm>
              <a:prstGeom prst="rect">
                <a:avLst/>
              </a:prstGeom>
              <a:blipFill>
                <a:blip r:embed="rId3"/>
                <a:stretch>
                  <a:fillRect l="-1976" t="-1779" r="-714" b="-124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91_1#7dbc31e4c?sp=1&amp;vaa=1&amp;vcp=1&amp;vis=1&amp;pid=981f7341f&amp;color=0,0,0&amp;vtp=1&amp;vaab=1&amp;bbb=1"/>
          <p:cNvSpPr/>
          <p:nvPr/>
        </p:nvSpPr>
        <p:spPr>
          <a:xfrm>
            <a:off x="539496" y="286262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（1）兰州、成都两个城市的气温差异明显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92_1#7dbc31e4c.bracket?vaa=1&amp;vcp=1&amp;vis=1&amp;pid=981f7341f&amp;color=0,0,0&amp;vpa=40&amp;vtp=1&amp;vaab=1"/>
          <p:cNvSpPr/>
          <p:nvPr/>
        </p:nvSpPr>
        <p:spPr>
          <a:xfrm>
            <a:off x="9528714" y="2846369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91_2#7dbc31e4c?vaa=1&amp;vcp=1&amp;vis=1&amp;pid=981f7341f&amp;color=0,0,0&amp;vtp=1&amp;vaab=1&amp;bbb=1"/>
          <p:cNvSpPr/>
          <p:nvPr/>
        </p:nvSpPr>
        <p:spPr>
          <a:xfrm>
            <a:off x="539496" y="344111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四川盆地海拔低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黄土高原海拔高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成都纬度低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兰州纬度高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③四川盆地边缘山脉阻挡北方冷空气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成都植被茂密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兰州植被稀疏</a:t>
            </a:r>
            <a:endParaRPr lang="en-US" altLang="zh-CN" sz="2800" dirty="0"/>
          </a:p>
        </p:txBody>
      </p:sp>
      <p:sp>
        <p:nvSpPr>
          <p:cNvPr id="7" name="QC_7_BD.91_3#7dbc31e4c.choices?vaa=1&amp;vcp=1&amp;vis=1&amp;pid=981f7341f&amp;color=0,0,0&amp;vtp=1&amp;vaab=1&amp;bbb=1"/>
          <p:cNvSpPr/>
          <p:nvPr/>
        </p:nvSpPr>
        <p:spPr>
          <a:xfrm>
            <a:off x="539496" y="574965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b3f3b9bd9?vaa=1&amp;vcp=1&amp;vis=1&amp;pid=981f7341f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（2）马先生在成都逛超市时发现超市里水果种类繁多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其中可能产自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甘肃的是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5_1#b3f3b9bd9.bracket?vaa=1&amp;vcp=1&amp;vis=1&amp;pid=981f7341f&amp;color=0,0,0&amp;vpa=41&amp;vtp=1&amp;vaab=1"/>
          <p:cNvSpPr/>
          <p:nvPr/>
        </p:nvSpPr>
        <p:spPr>
          <a:xfrm>
            <a:off x="2238914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3_2#b3f3b9bd9.choices?vaa=1&amp;vcp=1&amp;vis=1&amp;pid=981f7341f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.荔枝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B.芒果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C.苹果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.香蕉</a:t>
            </a:r>
            <a:endParaRPr lang="en-US" altLang="zh-CN" sz="2800" dirty="0"/>
          </a:p>
        </p:txBody>
      </p:sp>
      <p:sp>
        <p:nvSpPr>
          <p:cNvPr id="5" name="QC_7_AS.1_1#b3f3b9bd9?vaa=1&amp;vcp=1&amp;vis=1&amp;pid=981f7341f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提示：甘肃大部分地区位于暖温带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荔枝、芒果、香蕉属于热带、亚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热带水果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苹果属于温带水果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7_1#5809a1c8b?vaa=1&amp;vcp=1&amp;vis=1&amp;pid=981f7341f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（3）成都当地人喜爱吃火锅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这与当地气候有关。成都夏季的气候特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9_1#5809a1c8b.bracket?vaa=1&amp;vcp=1&amp;vis=1&amp;pid=981f7341f&amp;color=0,0,0&amp;vpa=42&amp;vtp=1&amp;vaab=1"/>
          <p:cNvSpPr/>
          <p:nvPr/>
        </p:nvSpPr>
        <p:spPr>
          <a:xfrm>
            <a:off x="1527714" y="2497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7_2#5809a1c8b.choices?vaa=1&amp;vcp=1&amp;vis=1&amp;pid=981f7341f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.湿热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B.干热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C.温凉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.冷湿</a:t>
            </a:r>
            <a:endParaRPr lang="en-US" altLang="zh-CN" sz="2800" dirty="0"/>
          </a:p>
        </p:txBody>
      </p:sp>
      <p:sp>
        <p:nvSpPr>
          <p:cNvPr id="5" name="QC_7_AS.1_1#5809a1c8b?vaa=1&amp;vcp=1&amp;vis=1&amp;pid=981f7341f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提示：成都属亚热带季风气候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夏季气候湿热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吃火锅有助于祛除人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体内的湿气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34f4ccae?colgroup=13,15&amp;vcp=1&amp;pid=cb815b3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820256"/>
              </p:ext>
            </p:extLst>
          </p:nvPr>
        </p:nvGraphicFramePr>
        <p:xfrm>
          <a:off x="539496" y="1298575"/>
          <a:ext cx="11091672" cy="496544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黄河的特点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举例说明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其对经济发展和人们生活的影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100"/>
                        </a:lnSpc>
                      </a:pPr>
                      <a:r>
                        <a:rPr lang="en-US" altLang="zh-CN" sz="20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34f4ccae.table_image?tii=2&amp;vcp=1&amp;pid=cb815b3ee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975739"/>
            <a:ext cx="5541264" cy="4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34f4ccae?colgroup=13,15&amp;vcp=1&amp;pid=cb815b3ee&amp;color=0,0,0&amp;mp=1&amp;vtp=1&amp;vaab=1&amp;bt=1&amp;bbb=1">
            <a:extLst>
              <a:ext uri="{FF2B5EF4-FFF2-40B4-BE49-F238E27FC236}">
                <a16:creationId xmlns:a16="http://schemas.microsoft.com/office/drawing/2014/main" id="{F42EE99E-A5B5-66B2-6DB3-FC90069EA40A}"/>
              </a:ext>
            </a:extLst>
          </p:cNvPr>
          <p:cNvSpPr txBox="1"/>
          <p:nvPr/>
        </p:nvSpPr>
        <p:spPr>
          <a:xfrm>
            <a:off x="10913023" y="5901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1f2a5ca?vcp=1&amp;pid=98abea63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中国的河流与湖泊</a:t>
            </a:r>
            <a:endParaRPr lang="en-US" altLang="zh-CN" sz="3200" dirty="0"/>
          </a:p>
        </p:txBody>
      </p:sp>
      <p:sp>
        <p:nvSpPr>
          <p:cNvPr id="3" name="QO_6_BD.101_1#f190e15e5?sp=1&amp;vaa=1&amp;vcp=1&amp;vis=1&amp;pid=981f2a5c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读下面两幅图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01_3#f190e15e5?htil=1&amp;vaa=1&amp;vcp=1&amp;vis=1&amp;pid=981f2a5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2041062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01_4#f190e15e5?htil=1&amp;vaa=1&amp;vcp=1&amp;vis=1&amp;pid=981f2a5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3408" y="1958766"/>
            <a:ext cx="436168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2_1#4b9bbb12c?vaa=1&amp;vcp=1&amp;vis=1&amp;pid=f190e15e5&amp;color=0,0,0&amp;vtp=1&amp;vaab=1&amp;bt=1&amp;bbb=1"/>
          <p:cNvSpPr/>
          <p:nvPr/>
        </p:nvSpPr>
        <p:spPr>
          <a:xfrm>
            <a:off x="539496" y="10152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（1）甲图是我国的一条大河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4_1#4b9bbb12c.blank?vaa=1&amp;vcp=1&amp;vis=1&amp;pid=f190e15e5&amp;color=0,0,0&amp;vpa=43&amp;vtp=1&amp;vaab=1&amp;bbb=1"/>
          <p:cNvSpPr/>
          <p:nvPr/>
        </p:nvSpPr>
        <p:spPr>
          <a:xfrm>
            <a:off x="6061615" y="9637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pic>
        <p:nvPicPr>
          <p:cNvPr id="4" name="QO_6_BD.102_3#4b9bbb12c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6763" y="1865852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4b9bbb12c?vaa=1&amp;vcp=1&amp;vis=1&amp;pid=f190e15e5&amp;color=0,0,0&amp;vtp=1&amp;vaab=1&amp;bbb=1&amp;hb=1"/>
          <p:cNvSpPr/>
          <p:nvPr/>
        </p:nvSpPr>
        <p:spPr>
          <a:xfrm>
            <a:off x="539496" y="46604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根据甲图中河流干流的形状和支流的分布情况可以判断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为长江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1#6caa909d9?vaa=1&amp;vcp=1&amp;vis=1&amp;pid=f190e15e5&amp;color=0,0,0&amp;vtp=1&amp;vaab=1&amp;bt=1&amp;bbb=1"/>
          <p:cNvSpPr/>
          <p:nvPr/>
        </p:nvSpPr>
        <p:spPr>
          <a:xfrm>
            <a:off x="539496" y="36415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）乙图位于甲图所示大河的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8_1#6caa909d9.blank?vaa=1&amp;vcp=1&amp;vis=1&amp;pid=f190e15e5&amp;color=0,0,0&amp;vpa=44&amp;vtp=1&amp;vaab=1"/>
          <p:cNvSpPr/>
          <p:nvPr/>
        </p:nvSpPr>
        <p:spPr>
          <a:xfrm>
            <a:off x="5350415" y="359016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endParaRPr lang="en-US" altLang="zh-CN" sz="2800" dirty="0"/>
          </a:p>
        </p:txBody>
      </p:sp>
      <p:pic>
        <p:nvPicPr>
          <p:cNvPr id="4" name="QO_6_BD.106_3#6caa909d9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371" y="524637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06_4#6caa909d9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691" y="525844"/>
            <a:ext cx="436168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6caa909d9?vaa=1&amp;vcp=1&amp;vis=1&amp;pid=f190e15e5&amp;color=0,0,0&amp;vtp=1&amp;vaab=1&amp;bbb=1&amp;hb=1"/>
          <p:cNvSpPr/>
          <p:nvPr/>
        </p:nvSpPr>
        <p:spPr>
          <a:xfrm>
            <a:off x="539496" y="505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乙图中的长江河段主要位于重庆以上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为上游河段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该河段水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位落差大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水能资源丰富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建设了很多水电站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BD.110_1#2ce520b8f?vaa=1&amp;vcp=1&amp;vis=1&amp;pid=f190e15e5&amp;color=0,0,0&amp;vtp=1&amp;vaab=1&amp;bt=1&amp;bbb=1">
            <a:extLst>
              <a:ext uri="{FF2B5EF4-FFF2-40B4-BE49-F238E27FC236}">
                <a16:creationId xmlns:a16="http://schemas.microsoft.com/office/drawing/2014/main" id="{EFDEC4D0-07E0-95F7-A5A1-634A095E09B6}"/>
              </a:ext>
            </a:extLst>
          </p:cNvPr>
          <p:cNvSpPr/>
          <p:nvPr/>
        </p:nvSpPr>
        <p:spPr>
          <a:xfrm>
            <a:off x="539496" y="43045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（3）甲图所示大河在乙图河段中最大的资源优势是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资源丰富。</a:t>
            </a:r>
            <a:endParaRPr lang="en-US" altLang="zh-CN" sz="2800" dirty="0"/>
          </a:p>
        </p:txBody>
      </p:sp>
      <p:sp>
        <p:nvSpPr>
          <p:cNvPr id="8" name="QB_7_AN.112_1#2ce520b8f.blank?vaa=1&amp;vcp=1&amp;vis=1&amp;pid=f190e15e5&amp;color=0,0,0&amp;vpa=45&amp;vtp=1&amp;vaab=1&amp;bbb=1">
            <a:extLst>
              <a:ext uri="{FF2B5EF4-FFF2-40B4-BE49-F238E27FC236}">
                <a16:creationId xmlns:a16="http://schemas.microsoft.com/office/drawing/2014/main" id="{733E8591-B71A-D008-DCAB-7AFBCBAE3BB4}"/>
              </a:ext>
            </a:extLst>
          </p:cNvPr>
          <p:cNvSpPr/>
          <p:nvPr/>
        </p:nvSpPr>
        <p:spPr>
          <a:xfrm>
            <a:off x="8550814" y="42531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1#75cee3247?vaa=1&amp;vcp=1&amp;vis=1&amp;pid=f190e15e5&amp;color=0,0,0&amp;vtp=1&amp;vaab=1&amp;bt=1&amp;bbb=1&amp;hb=1"/>
          <p:cNvSpPr/>
          <p:nvPr/>
        </p:nvSpPr>
        <p:spPr>
          <a:xfrm>
            <a:off x="541020" y="3690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（4）甲图所示大河在其下游地区的发展中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主要作用是提供了农业用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水和便利的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16_1#75cee3247.blank?vaa=1&amp;vcp=1&amp;vis=1&amp;pid=f190e15e5&amp;color=0,0,0&amp;vpa=46&amp;vtp=1&amp;vaab=1&amp;bbb=1"/>
          <p:cNvSpPr/>
          <p:nvPr/>
        </p:nvSpPr>
        <p:spPr>
          <a:xfrm>
            <a:off x="2308764" y="836701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水运</a:t>
            </a:r>
            <a:endParaRPr lang="en-US" altLang="zh-CN" sz="2800" dirty="0"/>
          </a:p>
        </p:txBody>
      </p:sp>
      <p:pic>
        <p:nvPicPr>
          <p:cNvPr id="4" name="QO_6_BD.114_3#75cee3247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6397" y="959199"/>
            <a:ext cx="495604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14_4#75cee3247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027" y="3581034"/>
            <a:ext cx="4142232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75cee3247?vaa=1&amp;vcp=1&amp;vis=1&amp;pid=f190e15e5&amp;color=0,0,0&amp;vtp=1&amp;vaab=1&amp;bbb=1&amp;hb=1"/>
          <p:cNvSpPr/>
          <p:nvPr/>
        </p:nvSpPr>
        <p:spPr>
          <a:xfrm>
            <a:off x="554259" y="4861749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长江下游水网稠密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湖泊众多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不仅为农业生产提供了灌溉用水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还为水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运提供了便利的条件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BD.118_1#f54f37e3b?vaa=1&amp;vcp=1&amp;vis=1&amp;pid=f190e15e5&amp;color=0,0,0&amp;vtp=1&amp;vaab=1&amp;bt=1&amp;bbb=1">
            <a:extLst>
              <a:ext uri="{FF2B5EF4-FFF2-40B4-BE49-F238E27FC236}">
                <a16:creationId xmlns:a16="http://schemas.microsoft.com/office/drawing/2014/main" id="{1D957457-5A33-93E8-2049-5523AE97ACC9}"/>
              </a:ext>
            </a:extLst>
          </p:cNvPr>
          <p:cNvSpPr/>
          <p:nvPr/>
        </p:nvSpPr>
        <p:spPr>
          <a:xfrm>
            <a:off x="541020" y="14875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（5）甲图所示大河下游地区的自然环境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120_1#f54f37e3b.bracket?vaa=1&amp;vcp=1&amp;vis=1&amp;pid=f190e15e5&amp;color=0,0,0&amp;vpa=47&amp;vtp=1&amp;vaab=1">
            <a:extLst>
              <a:ext uri="{FF2B5EF4-FFF2-40B4-BE49-F238E27FC236}">
                <a16:creationId xmlns:a16="http://schemas.microsoft.com/office/drawing/2014/main" id="{BEE0AA1A-571D-4C78-20C5-74DE6524EEEA}"/>
              </a:ext>
            </a:extLst>
          </p:cNvPr>
          <p:cNvSpPr/>
          <p:nvPr/>
        </p:nvSpPr>
        <p:spPr>
          <a:xfrm>
            <a:off x="1897538" y="2011290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18_5#f54f37e3b.choices?vaa=1&amp;vcp=1&amp;vis=1&amp;pid=f190e15e5&amp;color=0,0,0&amp;vtp=1&amp;vaab=1&amp;bbb=1">
            <a:extLst>
              <a:ext uri="{FF2B5EF4-FFF2-40B4-BE49-F238E27FC236}">
                <a16:creationId xmlns:a16="http://schemas.microsoft.com/office/drawing/2014/main" id="{302A5A7C-2329-CCFA-A3E1-E7234CEA65A2}"/>
              </a:ext>
            </a:extLst>
          </p:cNvPr>
          <p:cNvSpPr/>
          <p:nvPr/>
        </p:nvSpPr>
        <p:spPr>
          <a:xfrm>
            <a:off x="554259" y="2599816"/>
            <a:ext cx="11109960" cy="118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A.经济发达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繁华热闹</a:t>
            </a:r>
            <a:r>
              <a:rPr lang="en-US" altLang="zh-CN" sz="280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</a:t>
            </a:r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B.雪花纷飞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静谧古朴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C.水网密布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湖泊星罗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D.古镇林立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园林精巧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8b896ff33?vaa=1&amp;vcp=1&amp;vis=1&amp;pid=f190e15e5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（6）为推动甲图所示大河上、中、下游的协调发展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建设黄金经济带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以下举措正确的有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（多选）</a:t>
            </a:r>
            <a:endParaRPr lang="en-US" altLang="zh-CN" sz="2800" dirty="0"/>
          </a:p>
        </p:txBody>
      </p:sp>
      <p:pic>
        <p:nvPicPr>
          <p:cNvPr id="4" name="QO_6_BD.122_3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032" y="1875708"/>
            <a:ext cx="3849624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122_4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9480" y="1820844"/>
            <a:ext cx="3209544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22_5#8b896ff33.choices?vaa=1&amp;vcp=1&amp;vis=1&amp;pid=f190e15e5&amp;color=0,0,0&amp;vtp=1&amp;vaab=1&amp;bbb=1"/>
          <p:cNvSpPr/>
          <p:nvPr/>
        </p:nvSpPr>
        <p:spPr>
          <a:xfrm>
            <a:off x="539496" y="4030644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A.共抓大保护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不搞大开发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B.保护沿江城市环境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确保污水在本地下游排放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C.合作发展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推动经济由沿海地区溯江而上梯度发展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D.建设沿江绿色生态廊道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构建高质量综合立体交通走廊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8b896ff33?vaa=1&amp;vcp=1&amp;vis=1&amp;pid=f190e15e5&amp;color=0,0,0&amp;vtp=1&amp;vaab=1&amp;bt=1&amp;bbb=1&amp;hb=1"/>
          <p:cNvSpPr/>
          <p:nvPr/>
        </p:nvSpPr>
        <p:spPr>
          <a:xfrm>
            <a:off x="539496" y="994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保护生态是区域发展的整体要求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项的做法会对本地下游的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环境造成污染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AS.1_1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" y="2404713"/>
            <a:ext cx="522122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AS.1_1#8b896ff33?htil=1&amp;vaa=1&amp;vcp=1&amp;vis=1&amp;pid=f190e15e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3408" y="2331561"/>
            <a:ext cx="4361688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2_1#8b896ff33?vaa=1&amp;vcp=1&amp;vis=1&amp;pid=f190e15e5&amp;color=0,0,0&amp;vtp=1&amp;vaab=1&amp;bbb=1"/>
          <p:cNvSpPr/>
          <p:nvPr/>
        </p:nvSpPr>
        <p:spPr>
          <a:xfrm>
            <a:off x="539496" y="5290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cf69538b?vcp=1&amp;pid=981f2a5ca&amp;color=0,0,0&amp;vtp=1&amp;vaab=1&amp;bt=1&amp;bbb=1"/>
          <p:cNvSpPr/>
          <p:nvPr/>
        </p:nvSpPr>
        <p:spPr>
          <a:xfrm>
            <a:off x="539496" y="967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26_1#3b78d231f?vaa=1&amp;vcp=1&amp;vis=1&amp;pid=981f2a5ca&amp;color=0,0,0&amp;vtp=1&amp;vaab=1&amp;bbb=1&amp;hb=1"/>
          <p:cNvSpPr/>
          <p:nvPr/>
        </p:nvSpPr>
        <p:spPr>
          <a:xfrm>
            <a:off x="539496" y="15956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3.（2023·山东莱芜·中考）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在汛期到来之前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小浪底水利枢纽开始一年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一度的调水调沙。读黄河干流主要水利工程分布示意图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26_2#3b78d231f?vaa=1&amp;vcp=1&amp;vis=1&amp;pid=981f2a5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26588"/>
            <a:ext cx="5458968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7_1#96610f7e5?htil=16&amp;vaa=1&amp;vcp=1&amp;vis=1&amp;pid=3b78d231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28318"/>
            <a:ext cx="4572921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7_2#96610f7e5?htil=16&amp;vaa=1&amp;vcp=1&amp;vis=1&amp;pid=3b78d231f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）黄河上游水电站实现梯级开发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的有利条件是(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9_1#96610f7e5.bracket?vaa=1&amp;vcp=1&amp;vis=1&amp;pid=3b78d231f&amp;color=0,0,0&amp;vpa=49&amp;vtp=1&amp;vaab=1"/>
          <p:cNvSpPr/>
          <p:nvPr/>
        </p:nvSpPr>
        <p:spPr>
          <a:xfrm>
            <a:off x="2950114" y="2175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27_3#96610f7e5.choices?htil=16&amp;vaa=1&amp;vcp=1&amp;vis=1&amp;pid=3b78d231f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.汛期长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.水流平稳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C.无结冰期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.落差大</a:t>
            </a:r>
            <a:endParaRPr lang="en-US" altLang="zh-CN" sz="2800" dirty="0"/>
          </a:p>
        </p:txBody>
      </p:sp>
      <p:sp>
        <p:nvSpPr>
          <p:cNvPr id="6" name="QC_7_AS.1_1#96610f7e5?vaa=1&amp;vcp=1&amp;vis=1&amp;pid=3b78d231f&amp;color=0,0,0&amp;vtp=1&amp;vaab=1&amp;bbb=1&amp;hb=1&amp;hs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提示：黄河上游地区多高山、高原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地势起伏大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河流落差大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水电站可实现梯级开发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1_1#953472ff2?htil=17&amp;vaa=1&amp;vcp=1&amp;vis=1&amp;pid=3b78d231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965960"/>
            <a:ext cx="5422392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1_2#953472ff2?htil=17&amp;vaa=1&amp;vcp=1&amp;vis=1&amp;pid=3b78d231f&amp;color=0,0,0&amp;vtp=1&amp;vaab=1&amp;bt=1&amp;bbb=1&amp;hb=1"/>
          <p:cNvSpPr/>
          <p:nvPr/>
        </p:nvSpPr>
        <p:spPr>
          <a:xfrm>
            <a:off x="539496" y="194767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）小浪底水利枢纽淤积的泥沙主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要来自(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2_1#953472ff2.bracket?vaa=1&amp;vcp=1&amp;vis=1&amp;pid=3b78d231f&amp;color=0,0,0&amp;vpa=50&amp;vtp=1&amp;vaab=1"/>
          <p:cNvSpPr/>
          <p:nvPr/>
        </p:nvSpPr>
        <p:spPr>
          <a:xfrm>
            <a:off x="1883314" y="25820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1_3#953472ff2.choices?htil=17&amp;vaa=1&amp;vcp=1&amp;vis=1&amp;pid=3b78d231f&amp;color=0,0,0&amp;vtp=1&amp;vaab=1&amp;bbb=1"/>
          <p:cNvSpPr/>
          <p:nvPr/>
        </p:nvSpPr>
        <p:spPr>
          <a:xfrm>
            <a:off x="539496" y="323068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.内蒙古高原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C.黄土高原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.华北平原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3_1#b90a9302f?htil=18&amp;vaa=1&amp;vcp=1&amp;vis=1&amp;pid=3b78d231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489" y="802769"/>
            <a:ext cx="4933224" cy="267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3_2#b90a9302f?htil=18&amp;vaa=1&amp;vcp=1&amp;vis=1&amp;pid=3b78d231f&amp;color=0,0,0&amp;vtp=1&amp;vaab=1&amp;bt=1&amp;bbb=1&amp;hb=1&amp;hs=1"/>
          <p:cNvSpPr/>
          <p:nvPr/>
        </p:nvSpPr>
        <p:spPr>
          <a:xfrm>
            <a:off x="539496" y="784479"/>
            <a:ext cx="5559552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（3）下列各项中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有利于减少小浪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底水利枢纽泥沙淤积的措施是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5_1#b90a9302f.bracket?vaa=1&amp;vcp=1&amp;vis=1&amp;pid=3b78d231f&amp;color=0,0,0&amp;vpa=51&amp;vtp=1&amp;vaab=1"/>
          <p:cNvSpPr/>
          <p:nvPr/>
        </p:nvSpPr>
        <p:spPr>
          <a:xfrm>
            <a:off x="816515" y="196519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33_3#b90a9302f.choices?htil=18&amp;vaa=1&amp;vcp=1&amp;vis=1&amp;pid=3b78d231f&amp;color=0,0,0&amp;vtp=1&amp;vaab=1&amp;bbb=1&amp;hs=1"/>
          <p:cNvSpPr/>
          <p:nvPr/>
        </p:nvSpPr>
        <p:spPr>
          <a:xfrm>
            <a:off x="539496" y="2555685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A.在黄河上游地区开垦草原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.在黄河中游地区退耕还林、还草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.在黄河中游地区治理水污染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.在黄河下游地区修建水库</a:t>
            </a:r>
            <a:endParaRPr lang="en-US" altLang="zh-CN" sz="2800" dirty="0"/>
          </a:p>
        </p:txBody>
      </p:sp>
      <p:sp>
        <p:nvSpPr>
          <p:cNvPr id="6" name="QC_7_AS.1_1#b90a9302f?vaa=1&amp;vcp=1&amp;vis=1&amp;pid=3b78d231f&amp;color=0,0,0&amp;vtp=1&amp;vaab=1&amp;bbb=1&amp;hb=1&amp;hs=1"/>
          <p:cNvSpPr/>
          <p:nvPr/>
        </p:nvSpPr>
        <p:spPr>
          <a:xfrm>
            <a:off x="539496" y="49178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提示：有利于减少小浪底水利枢纽泥沙淤积的措施主要是在黄河中游的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黄土高原地区退耕还林、还草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增加地表植被覆盖率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以减少水土流失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34f4ccae?colgroup=13,15&amp;vcp=1&amp;pid=cb815b3e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93681"/>
              </p:ext>
            </p:extLst>
          </p:nvPr>
        </p:nvGraphicFramePr>
        <p:xfrm>
          <a:off x="539496" y="1298575"/>
          <a:ext cx="11091672" cy="496544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述中国主要的自然灾害和环境问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针对某一自然灾害或环境问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题提出合理的防治建议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定的气象灾害和地质灾害的安全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防护技能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7100"/>
                        </a:lnSpc>
                      </a:pPr>
                      <a:r>
                        <a:rPr lang="en-US" altLang="zh-CN" sz="207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34f4ccae.table_image?tii=3&amp;vcp=1&amp;pid=cb815b3ee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975739"/>
            <a:ext cx="5541264" cy="416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34f4ccae?colgroup=13,15&amp;vcp=1&amp;pid=cb815b3ee&amp;color=0,0,0&amp;mp=1&amp;vtp=1&amp;vaab=1&amp;bt=1&amp;bbb=1">
            <a:extLst>
              <a:ext uri="{FF2B5EF4-FFF2-40B4-BE49-F238E27FC236}">
                <a16:creationId xmlns:a16="http://schemas.microsoft.com/office/drawing/2014/main" id="{251A8295-0277-95F9-D25A-476FA90694EF}"/>
              </a:ext>
            </a:extLst>
          </p:cNvPr>
          <p:cNvSpPr txBox="1"/>
          <p:nvPr/>
        </p:nvSpPr>
        <p:spPr>
          <a:xfrm>
            <a:off x="10913023" y="5901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1b027a9?vcp=1&amp;pid=98abea63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中国的自然灾害</a:t>
            </a:r>
            <a:endParaRPr lang="en-US" altLang="zh-CN" sz="3200" dirty="0"/>
          </a:p>
        </p:txBody>
      </p:sp>
      <p:sp>
        <p:nvSpPr>
          <p:cNvPr id="3" name="QC_6_BD.137_1#c75449887?vaa=1&amp;vcp=1&amp;vis=1&amp;pid=e91b027a9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下列自然灾害中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属于地质灾害的是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39_1#c75449887.bracket?vaa=1&amp;vcp=1&amp;vis=1&amp;pid=e91b027a9&amp;color=0,0,0&amp;vpa=52&amp;vtp=1&amp;vaab=1"/>
          <p:cNvSpPr/>
          <p:nvPr/>
        </p:nvSpPr>
        <p:spPr>
          <a:xfrm>
            <a:off x="816515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7_2#c75449887.choices?vaa=1&amp;vcp=1&amp;vis=1&amp;pid=e91b027a9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.泥石流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B.干旱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C.寒潮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.台风</a:t>
            </a:r>
            <a:endParaRPr lang="en-US" altLang="zh-CN" sz="2800" dirty="0"/>
          </a:p>
        </p:txBody>
      </p:sp>
      <p:sp>
        <p:nvSpPr>
          <p:cNvPr id="6" name="QC_6_AS.1_1#c75449887?vaa=1&amp;vcp=1&amp;vis=1&amp;pid=e91b027a9&amp;color=0,0,0&amp;vtp=1&amp;vaab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台风属于气象灾害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泥石流属于地质灾害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cab27ec6?vcp=1&amp;pid=e91b027a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141_1#74e97a01b?htil=19&amp;vaa=1&amp;vcp=1&amp;vis=1&amp;pid=e91b027a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380" y="1200385"/>
            <a:ext cx="542239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41_2#74e97a01b?htil=19&amp;sp=1&amp;vaa=1&amp;vcp=1&amp;vis=1&amp;pid=e91b027a9&amp;color=0,0,0&amp;vtp=1&amp;vaab=1&amp;bbb=1&amp;hb=1&amp;hs=1"/>
          <p:cNvSpPr/>
          <p:nvPr/>
        </p:nvSpPr>
        <p:spPr>
          <a:xfrm>
            <a:off x="539496" y="118209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4.（2023·重庆·中考）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发生多次大范围的沙尘天气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危害严重。读图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142_1#7f63dc9f2?htil=19&amp;vaa=1&amp;vcp=1&amp;vis=1&amp;pid=74e97a01b&amp;color=0,0,0&amp;vtp=1&amp;vaab=1&amp;bbb=1&amp;hb=1&amp;hs=1"/>
          <p:cNvSpPr/>
          <p:nvPr/>
        </p:nvSpPr>
        <p:spPr>
          <a:xfrm>
            <a:off x="539496" y="3112497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）我国的沙尘天气多出现在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42_2#7f63dc9f2.choices?htil=19&amp;vaa=1&amp;vcp=1&amp;vis=1&amp;pid=74e97a01b&amp;color=0,0,0&amp;vtp=1&amp;vaab=1&amp;bbb=1&amp;hs=1"/>
          <p:cNvSpPr/>
          <p:nvPr/>
        </p:nvSpPr>
        <p:spPr>
          <a:xfrm>
            <a:off x="539995" y="438167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7" name="QC_7_AN.1_1#7f63dc9f2.bracket?vaa=1&amp;vcp=1&amp;vis=1&amp;pid=74e97a01b&amp;color=0,0,0&amp;vpa=53&amp;vtp=1&amp;vaab=1"/>
          <p:cNvSpPr/>
          <p:nvPr/>
        </p:nvSpPr>
        <p:spPr>
          <a:xfrm>
            <a:off x="816515" y="37468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44_1#0acb148e3?vaa=1&amp;vcp=1&amp;vis=1&amp;pid=74e97a01b&amp;color=0,0,0&amp;vtp=1&amp;vaab=1&amp;bbb=1&amp;hs=1"/>
          <p:cNvSpPr/>
          <p:nvPr/>
        </p:nvSpPr>
        <p:spPr>
          <a:xfrm>
            <a:off x="539496" y="50033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最容易引发沙尘天气的是(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45_1#0acb148e3.bracket?vaa=1&amp;vcp=1&amp;vis=1&amp;pid=74e97a01b&amp;color=0,0,0&amp;vpa=54&amp;vtp=1&amp;vaab=1"/>
          <p:cNvSpPr/>
          <p:nvPr/>
        </p:nvSpPr>
        <p:spPr>
          <a:xfrm>
            <a:off x="5617115" y="49900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44_2#0acb148e3.choices?vaa=1&amp;vcp=1&amp;vis=1&amp;pid=74e97a01b&amp;color=0,0,0&amp;vtp=1&amp;vaab=1&amp;bbb=1&amp;hs=1"/>
          <p:cNvSpPr/>
          <p:nvPr/>
        </p:nvSpPr>
        <p:spPr>
          <a:xfrm>
            <a:off x="539496" y="56250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.浓雾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C.暴雨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6_1#ede36866a?htil=20&amp;vaa=1&amp;vcp=1&amp;vis=1&amp;pid=74e97a0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28318"/>
            <a:ext cx="5112780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6_2#ede36866a?htil=20&amp;vaa=1&amp;vcp=1&amp;vis=1&amp;pid=74e97a01b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（3）为减少沙尘天气的发生频率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人们应该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48_1#ede36866a.bracket?vaa=1&amp;vcp=1&amp;vis=1&amp;pid=74e97a01b&amp;color=0,0,0&amp;vpa=55&amp;vtp=1&amp;vaab=1"/>
          <p:cNvSpPr/>
          <p:nvPr/>
        </p:nvSpPr>
        <p:spPr>
          <a:xfrm>
            <a:off x="2238914" y="2175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46_3#ede36866a.choices?htil=20&amp;vaa=1&amp;vcp=1&amp;vis=1&amp;pid=74e97a01b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.过度放牧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.围湖造田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C.植树种草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.毁林开荒</a:t>
            </a:r>
            <a:endParaRPr lang="en-US" altLang="zh-CN" sz="2800" dirty="0"/>
          </a:p>
        </p:txBody>
      </p:sp>
      <p:sp>
        <p:nvSpPr>
          <p:cNvPr id="6" name="QC_7_AS.1_1#ede36866a?vaa=1&amp;vcp=1&amp;vis=1&amp;pid=74e97a01b&amp;color=0,0,0&amp;vtp=1&amp;vaab=1&amp;bbb=1&amp;hb=1&amp;hs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提示：在我国沙尘主要发源地西北地区植树种草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增加地表植被覆盖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可以有效减少沙尘天气的发生频率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29c0df56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f29c0df56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bf06e4c?vcp=1&amp;pid=f29c0df56&amp;color=197,144,191&amp;vtp=1&amp;vaab=1&amp;bt=1&amp;bbb=1"/>
          <p:cNvSpPr/>
          <p:nvPr/>
        </p:nvSpPr>
        <p:spPr>
          <a:xfrm>
            <a:off x="539496" y="382950"/>
            <a:ext cx="11109960" cy="6061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6c77d9cd2?sp=1&amp;vcp=1&amp;pid=77bf06e4c&amp;color=0,0,0&amp;vtp=1&amp;vaab=1&amp;bbb=1"/>
          <p:cNvSpPr/>
          <p:nvPr/>
        </p:nvSpPr>
        <p:spPr>
          <a:xfrm>
            <a:off x="539496" y="1047839"/>
            <a:ext cx="11109960" cy="5681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50_1#956c0baa1?vaa=1&amp;vcp=1&amp;vis=1&amp;pid=6c77d9cd2&amp;color=0,0,0&amp;vtp=1&amp;vaab=1&amp;bbb=1&amp;hb=1"/>
          <p:cNvSpPr/>
          <p:nvPr/>
        </p:nvSpPr>
        <p:spPr>
          <a:xfrm>
            <a:off x="539496" y="1678603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自然资源部第一大地测量队（国测一大队）的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主要工作是在全国布下一张测绘网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精确测定出每个点的经度、纬度和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海拔等。几十年来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测量队员们不畏困苦、不怕牺牲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用汗水乃至生命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默默丈量着祖国的壮美河山。国测一大队因此被评为“2020年感动中国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年度人物”。据此完成1～2题。</a:t>
            </a:r>
            <a:endParaRPr lang="en-US" altLang="zh-CN" sz="2800" dirty="0"/>
          </a:p>
        </p:txBody>
      </p:sp>
      <p:sp>
        <p:nvSpPr>
          <p:cNvPr id="5" name="QC_8_BD.151_1#335ef0f7e?vaa=1&amp;vcp=1&amp;vis=1&amp;pid=956c0baa1&amp;color=0,0,0&amp;vtp=1&amp;vaab=1&amp;bbb=1&amp;hb=1"/>
          <p:cNvSpPr/>
          <p:nvPr/>
        </p:nvSpPr>
        <p:spPr>
          <a:xfrm>
            <a:off x="539496" y="460620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国测一大队精确测定出我国最高峰的海拔为8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848.86米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该山峰是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52_1#335ef0f7e.bracket?vaa=1&amp;vcp=1&amp;vis=1&amp;pid=956c0baa1&amp;color=0,0,0&amp;vpa=56&amp;vtp=1&amp;vaab=1"/>
          <p:cNvSpPr/>
          <p:nvPr/>
        </p:nvSpPr>
        <p:spPr>
          <a:xfrm>
            <a:off x="816515" y="519326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151_2#335ef0f7e.choices?vaa=1&amp;vcp=1&amp;vis=1&amp;pid=956c0baa1&amp;color=0,0,0&amp;vtp=1&amp;vaab=1&amp;bbb=1"/>
          <p:cNvSpPr/>
          <p:nvPr/>
        </p:nvSpPr>
        <p:spPr>
          <a:xfrm>
            <a:off x="539496" y="579340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.泰山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B.玉山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C.各拉丹冬峰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.珠穆朗玛峰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153_1#532f158d0?vaa=1&amp;vcp=1&amp;vis=1&amp;pid=956c0baa1&amp;color=0,0,0&amp;vtp=1&amp;vaab=1&amp;bt=1&amp;bbb=1&amp;hb=1"/>
              <p:cNvSpPr/>
              <p:nvPr/>
            </p:nvSpPr>
            <p:spPr>
              <a:xfrm>
                <a:off x="539496" y="122224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国测一大队的队员们在一次测绘工作记录中写道：“这里是无人区。中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午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地表温度高达50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两脚踏进沙土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滚烫难忍；到了下午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狂风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卷起尘土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铺天盖地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这里滴水难寻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……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记录中描述的测绘地点最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有可能位于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153_1#532f158d0?vaa=1&amp;vcp=1&amp;vis=1&amp;pid=956c0baa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537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55_1#532f158d0.bracket?vaa=1&amp;vcp=1&amp;vis=1&amp;pid=956c0baa1&amp;color=0,0,0&amp;vpa=57&amp;vtp=1&amp;vaab=1"/>
          <p:cNvSpPr/>
          <p:nvPr/>
        </p:nvSpPr>
        <p:spPr>
          <a:xfrm>
            <a:off x="2594514" y="31520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53_2#532f158d0.choices?vaa=1&amp;vcp=1&amp;vis=1&amp;pid=956c0baa1&amp;color=0,0,0&amp;vtp=1&amp;vaab=1&amp;bbb=1"/>
          <p:cNvSpPr/>
          <p:nvPr/>
        </p:nvSpPr>
        <p:spPr>
          <a:xfrm>
            <a:off x="539496" y="37858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.横断山脉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B.东北平原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C.帕米尔高原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.塔里木盆地</a:t>
            </a:r>
            <a:endParaRPr lang="en-US" altLang="zh-CN" sz="2800" dirty="0"/>
          </a:p>
        </p:txBody>
      </p:sp>
      <p:sp>
        <p:nvSpPr>
          <p:cNvPr id="5" name="QC_8_AS.1_1#532f158d0?vaa=1&amp;vcp=1&amp;vis=1&amp;pid=956c0baa1&amp;color=0,0,0&amp;vtp=1&amp;vaab=1&amp;bbb=1&amp;hb=1"/>
          <p:cNvSpPr/>
          <p:nvPr/>
        </p:nvSpPr>
        <p:spPr>
          <a:xfrm>
            <a:off x="539496" y="44153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提示：塔里木盆地深居我国西北内陆地区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夏季炎热干燥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降水稀少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沙漠、戈壁广布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与题干中的描述相符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7_1#870b63de3?vaa=1&amp;vcp=1&amp;vis=1&amp;pid=6c77d9cd2&amp;color=0,0,0&amp;vtp=1&amp;vaab=1&amp;bt=1&amp;bbb=1&amp;h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下列景观与其描述的地形区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对应正确的是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8_1#870b63de3.bracket?vaa=1&amp;vcp=1&amp;vis=1&amp;pid=6c77d9cd2&amp;color=0,0,0&amp;vpa=58&amp;vtp=1&amp;vaab=1"/>
          <p:cNvSpPr/>
          <p:nvPr/>
        </p:nvSpPr>
        <p:spPr>
          <a:xfrm>
            <a:off x="11020964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57_2#870b63de3.choices?vaa=1&amp;vcp=1&amp;vis=1&amp;pid=6c77d9cd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水田连片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鱼米之乡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”——华北平原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地形崎岖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岩溶地表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”——内蒙古高原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千沟万壑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支离破碎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”——黄土高原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远看是山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近看是川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”——云贵高原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9_1#c96ad7ea0?vaa=1&amp;vcp=1&amp;vis=1&amp;pid=6c77d9cd2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（2023·四川雅安·中考）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读我国地势三级阶梯分布示意图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完成4～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5题。</a:t>
            </a:r>
            <a:endParaRPr lang="en-US" altLang="zh-CN" sz="2800" dirty="0"/>
          </a:p>
        </p:txBody>
      </p:sp>
      <p:pic>
        <p:nvPicPr>
          <p:cNvPr id="3" name="QM_7_BD.159_2#c96ad7ea0?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587" y="1323975"/>
            <a:ext cx="6603821" cy="496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0_1#915a6b680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80F6AA38-AE36-B8A0-19BA-8B91225C4DE1}"/>
              </a:ext>
            </a:extLst>
          </p:cNvPr>
          <p:cNvSpPr/>
          <p:nvPr/>
        </p:nvSpPr>
        <p:spPr>
          <a:xfrm>
            <a:off x="539496" y="7072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下列地形剖面图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能反映我国沿30°N地势起伏状况的是(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0_2#915a6b680.choices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E700F303-58B0-C7BE-95CF-2C2C97FF4377}"/>
              </a:ext>
            </a:extLst>
          </p:cNvPr>
          <p:cNvSpPr/>
          <p:nvPr/>
        </p:nvSpPr>
        <p:spPr>
          <a:xfrm>
            <a:off x="539496" y="1349924"/>
            <a:ext cx="11109960" cy="18230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73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405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405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  <a:p>
            <a:pPr latinLnBrk="1">
              <a:lnSpc>
                <a:spcPts val="80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45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45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4" name="QC_8_AS.1_1#915a6b680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37F1203E-0F1D-9A91-BDDB-9A77A0F87520}"/>
              </a:ext>
            </a:extLst>
          </p:cNvPr>
          <p:cNvSpPr/>
          <p:nvPr/>
        </p:nvSpPr>
        <p:spPr>
          <a:xfrm>
            <a:off x="883794" y="3630694"/>
            <a:ext cx="4651629" cy="1227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提示：我国地势西高东低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与B项的地形剖面图相符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8_AN.2_1#915a6b680.bracket?vaa=1&amp;vcp=1&amp;vis=1&amp;pid=c96ad7ea0&amp;color=0,0,0&amp;vpa=59&amp;vtp=1&amp;vaab=1">
            <a:extLst>
              <a:ext uri="{FF2B5EF4-FFF2-40B4-BE49-F238E27FC236}">
                <a16:creationId xmlns:a16="http://schemas.microsoft.com/office/drawing/2014/main" id="{102C9216-2973-5A98-8D09-C7F1BD962275}"/>
              </a:ext>
            </a:extLst>
          </p:cNvPr>
          <p:cNvSpPr/>
          <p:nvPr/>
        </p:nvSpPr>
        <p:spPr>
          <a:xfrm>
            <a:off x="9874789" y="704174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9" name="QC_8_BD.160_2#915a6b680.choice_image?vaa=1&amp;vcp=1&amp;vis=1&amp;pid=c96ad7ea0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EBA5C5FD-964E-6FF8-D5C1-00EF1BEFE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47" y="1351067"/>
            <a:ext cx="3182112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8_BD.160_2#915a6b680.choice_image?vaa=1&amp;vcp=1&amp;vis=1&amp;pid=c96ad7ea0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ECD52A9B-23FB-A457-C3B9-37814F32DF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5041" y="1351067"/>
            <a:ext cx="3108960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8_BD.160_2#915a6b680.choice_image?vaa=1&amp;vcp=1&amp;vis=1&amp;pid=c96ad7ea0&amp;color=0,0,0&amp;tib=255,255,255&amp;iip=3&amp;vtp=1&amp;vaab=1" descr="preencoded.png">
            <a:extLst>
              <a:ext uri="{FF2B5EF4-FFF2-40B4-BE49-F238E27FC236}">
                <a16:creationId xmlns:a16="http://schemas.microsoft.com/office/drawing/2014/main" id="{17244AE0-C8A6-A5A1-6436-25966D0A1D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47" y="2458253"/>
            <a:ext cx="3182112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8_BD.160_2#915a6b680.choice_image?vaa=1&amp;vcp=1&amp;vis=1&amp;pid=c96ad7ea0&amp;color=0,0,0&amp;tib=255,255,255&amp;iip=4&amp;vtp=1&amp;vaab=1" descr="preencoded.png">
            <a:extLst>
              <a:ext uri="{FF2B5EF4-FFF2-40B4-BE49-F238E27FC236}">
                <a16:creationId xmlns:a16="http://schemas.microsoft.com/office/drawing/2014/main" id="{18232E1C-615C-41D2-3191-3896821C3B4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678" y="2442523"/>
            <a:ext cx="3108960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87DBD11F-472F-9F79-B90C-1D450F9ADB8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152" y="3001559"/>
            <a:ext cx="4465427" cy="335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7133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60B6B-B29B-13E7-444F-F4F42FE45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64_1#b84213fcf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57CE1150-BD99-05CF-8194-607604972E2E}"/>
              </a:ext>
            </a:extLst>
          </p:cNvPr>
          <p:cNvSpPr/>
          <p:nvPr/>
        </p:nvSpPr>
        <p:spPr>
          <a:xfrm>
            <a:off x="539496" y="66094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我国陆地地势特征(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64_2#b84213fcf.choices?vaa=1&amp;vcp=1&amp;vis=1&amp;pid=c96ad7ea0&amp;color=0,0,0&amp;vtp=1&amp;vaab=1&amp;bbb=1">
            <a:extLst>
              <a:ext uri="{FF2B5EF4-FFF2-40B4-BE49-F238E27FC236}">
                <a16:creationId xmlns:a16="http://schemas.microsoft.com/office/drawing/2014/main" id="{F483CE84-85DD-94F5-D5C2-AD5288128D93}"/>
              </a:ext>
            </a:extLst>
          </p:cNvPr>
          <p:cNvSpPr/>
          <p:nvPr/>
        </p:nvSpPr>
        <p:spPr>
          <a:xfrm>
            <a:off x="539496" y="1179807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A.有利于海洋湿润气流深入内陆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B.使各级阶梯内部地势高差大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C.使许多大江大河呈放射状流向四周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D.使我国冬季南北气温差别大</a:t>
            </a:r>
            <a:endParaRPr lang="en-US" altLang="zh-CN" sz="2800" dirty="0"/>
          </a:p>
        </p:txBody>
      </p:sp>
      <p:sp>
        <p:nvSpPr>
          <p:cNvPr id="13" name="QC_8_AN.3_1#b84213fcf.bracket?vaa=1&amp;vcp=1&amp;vis=1&amp;pid=c96ad7ea0&amp;color=0,0,0&amp;vpa=60&amp;vtp=1&amp;vaab=1">
            <a:extLst>
              <a:ext uri="{FF2B5EF4-FFF2-40B4-BE49-F238E27FC236}">
                <a16:creationId xmlns:a16="http://schemas.microsoft.com/office/drawing/2014/main" id="{C0D8AB13-7AE3-4EE6-9365-8F1816347EC7}"/>
              </a:ext>
            </a:extLst>
          </p:cNvPr>
          <p:cNvSpPr/>
          <p:nvPr/>
        </p:nvSpPr>
        <p:spPr>
          <a:xfrm>
            <a:off x="3928015" y="657901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EF3D4249-DB5F-AE7A-C967-63FF16FA9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0" y="2072461"/>
            <a:ext cx="5608808" cy="421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02320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cfbfc2e.fixed?vcp=1&amp;pid=ffb7ff2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中国的自然环境</a:t>
            </a:r>
            <a:endParaRPr lang="en-US" altLang="zh-CN" sz="4000" dirty="0"/>
          </a:p>
        </p:txBody>
      </p:sp>
      <p:sp>
        <p:nvSpPr>
          <p:cNvPr id="3" name="C_4_BD#becfbfc2e.fixed?vcp=1&amp;pid=ffb7ff22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6_1#84c9ae3aa?vaa=1&amp;vcp=1&amp;vis=1&amp;pid=6c77d9cd2&amp;color=0,0,0&amp;vtp=1&amp;vaab=1&amp;bt=1&amp;bbb=1&amp;hb=1"/>
          <p:cNvSpPr/>
          <p:nvPr/>
        </p:nvSpPr>
        <p:spPr>
          <a:xfrm>
            <a:off x="541020" y="41548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下列既是我国地势阶梯分界线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又呈东北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西南走向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且西部是高原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东部是平原的一组山脉是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68_1#84c9ae3aa.bracket?vaa=1&amp;vcp=1&amp;vis=1&amp;pid=6c77d9cd2&amp;color=0,0,0&amp;vpa=61&amp;vtp=1&amp;vaab=1"/>
          <p:cNvSpPr/>
          <p:nvPr/>
        </p:nvSpPr>
        <p:spPr>
          <a:xfrm>
            <a:off x="4729639" y="99929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66_2#84c9ae3aa.choices?vaa=1&amp;vcp=1&amp;vis=1&amp;pid=6c77d9cd2&amp;color=0,0,0&amp;vtp=1&amp;vaab=1&amp;bbb=1"/>
          <p:cNvSpPr/>
          <p:nvPr/>
        </p:nvSpPr>
        <p:spPr>
          <a:xfrm>
            <a:off x="541020" y="159740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A.长白山、武夷山</a:t>
            </a:r>
            <a:endParaRPr lang="en-US" altLang="zh-CN" sz="2800" spc="-1030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B.大兴安岭、太行山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C.昆仑山、祁连山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D.巫山、雪峰山</a:t>
            </a:r>
            <a:endParaRPr lang="en-US" altLang="zh-CN" sz="2800" dirty="0"/>
          </a:p>
        </p:txBody>
      </p:sp>
      <p:pic>
        <p:nvPicPr>
          <p:cNvPr id="6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69D921AB-9F12-F8EA-ACC7-5D84B5E531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6049" y="1230820"/>
            <a:ext cx="6603821" cy="496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B3AC7-5D5D-8AB5-FCE0-D84DD59C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M_7_BD.159_2#c96ad7ea0?vaa=1&amp;vcp=1&amp;vis=1&amp;pid=6c77d9cd2&amp;color=0,0,0&amp;tib=255,255,255&amp;vtp=1&amp;vaab=1" descr="preencoded.png">
            <a:extLst>
              <a:ext uri="{FF2B5EF4-FFF2-40B4-BE49-F238E27FC236}">
                <a16:creationId xmlns:a16="http://schemas.microsoft.com/office/drawing/2014/main" id="{123CA295-99F4-5CD8-EC94-04C085FE6D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5025" y="1816926"/>
            <a:ext cx="6104108" cy="459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N.168_1#84c9ae3aa.bracket?vaa=1&amp;vcp=1&amp;vis=1&amp;pid=6c77d9cd2&amp;color=0,0,0&amp;vpa=61&amp;vtp=1&amp;vaab=1">
            <a:extLst>
              <a:ext uri="{FF2B5EF4-FFF2-40B4-BE49-F238E27FC236}">
                <a16:creationId xmlns:a16="http://schemas.microsoft.com/office/drawing/2014/main" id="{43B1CFD9-83B3-8A57-5AAC-9D973A0B1D66}"/>
              </a:ext>
            </a:extLst>
          </p:cNvPr>
          <p:cNvSpPr/>
          <p:nvPr/>
        </p:nvSpPr>
        <p:spPr>
          <a:xfrm>
            <a:off x="541020" y="5385308"/>
            <a:ext cx="2091785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AS.1_1#84c9ae3aa?vaa=1&amp;vcp=1&amp;vis=1&amp;pid=6c77d9cd2&amp;color=0,0,0&amp;vtp=1&amp;vaab=1&amp;bbb=1&amp;hb=1">
            <a:extLst>
              <a:ext uri="{FF2B5EF4-FFF2-40B4-BE49-F238E27FC236}">
                <a16:creationId xmlns:a16="http://schemas.microsoft.com/office/drawing/2014/main" id="{F9656699-EB21-20C3-61DB-C25E023A7606}"/>
              </a:ext>
            </a:extLst>
          </p:cNvPr>
          <p:cNvSpPr/>
          <p:nvPr/>
        </p:nvSpPr>
        <p:spPr>
          <a:xfrm>
            <a:off x="541020" y="449326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提示：长白山、武夷山不属于我国地势阶梯分界线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昆仑山呈东西走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祁连山呈西北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东南走向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排除A、C两项。巫山西侧是四川盆地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东侧是长江中下游平原；雪峰山西侧是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云贵高原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东侧是东南丘陵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除D项。大兴安岭西侧是内蒙古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东侧是东北平原；太行山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西侧是黄土高原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东侧是华北平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B项正确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605482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0_1#3c3d0344a?vaa=1&amp;vcp=1&amp;vis=1&amp;pid=6c77d9cd2&amp;color=0,0,0&amp;vtp=1&amp;vaab=1&amp;bt=1&amp;bbb=1&amp;hb=1"/>
          <p:cNvSpPr/>
          <p:nvPr/>
        </p:nvSpPr>
        <p:spPr>
          <a:xfrm>
            <a:off x="539496" y="93341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五一假期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小丽一家从陕西南部出发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自驾车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前往革命圣地延安旅游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途中游览了终南山国家森林公园。小丽在登山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亲身体验到诗句中描写的“终南阴岭秀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积雪浮云端”的景象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在假期结束返回途中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小丽一家正好遇到高速公路受山体滑坡影响而临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时关闭。结合所学知识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完成7～9题。</a:t>
            </a:r>
            <a:endParaRPr lang="en-US" altLang="zh-CN" sz="2800" dirty="0"/>
          </a:p>
        </p:txBody>
      </p:sp>
      <p:sp>
        <p:nvSpPr>
          <p:cNvPr id="3" name="QC_8_BD.171_1#616788e1b?vaa=1&amp;vcp=1&amp;vis=1&amp;pid=3c3d0344a&amp;color=0,0,0&amp;vtp=1&amp;vaab=1&amp;bbb=1"/>
          <p:cNvSpPr/>
          <p:nvPr/>
        </p:nvSpPr>
        <p:spPr>
          <a:xfrm>
            <a:off x="539496" y="41320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产生“终南阴岭秀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积雪浮云端”景象的主要影响因素是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72_1#616788e1b.bracket?vaa=1&amp;vcp=1&amp;vis=1&amp;pid=3c3d0344a&amp;color=0,0,0&amp;vpa=62&amp;vtp=1&amp;vaab=1"/>
          <p:cNvSpPr/>
          <p:nvPr/>
        </p:nvSpPr>
        <p:spPr>
          <a:xfrm>
            <a:off x="9576339" y="41187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71_2#616788e1b.choices?vaa=1&amp;vcp=1&amp;vis=1&amp;pid=3c3d0344a&amp;color=0,0,0&amp;vtp=1&amp;vaab=1&amp;bbb=1"/>
          <p:cNvSpPr/>
          <p:nvPr/>
        </p:nvSpPr>
        <p:spPr>
          <a:xfrm>
            <a:off x="539496" y="47537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.地形因素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3_1#8ebb9871e?vaa=1&amp;vcp=1&amp;vis=1&amp;pid=3c3d0344a&amp;color=0,0,0&amp;vtp=1&amp;vaab=1&amp;bt=1&amp;bbb=1&amp;h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小丽在终南山景区内看到一则标语“人杰地灵名胜迹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和合南北贯东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联想到地理课堂上学习的秦岭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淮河一线的地理意义是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8ebb9871e.bracket?vaa=1&amp;vcp=1&amp;vis=1&amp;pid=3c3d0344a&amp;color=0,0,0&amp;vpa=63&amp;vtp=1&amp;vaab=1"/>
          <p:cNvSpPr/>
          <p:nvPr/>
        </p:nvSpPr>
        <p:spPr>
          <a:xfrm>
            <a:off x="10219278" y="21742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73_2#8ebb9871e.choices?vaa=1&amp;vcp=1&amp;vis=1&amp;pid=3c3d0344a&amp;color=0,0,0&amp;vtp=1&amp;vaab=1&amp;bbb=1"/>
          <p:cNvSpPr/>
          <p:nvPr/>
        </p:nvSpPr>
        <p:spPr>
          <a:xfrm>
            <a:off x="539496" y="28228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.干旱区与半干旱区的分界线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.农耕区与畜牧区的分界线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C.季风区与非季风区的分界线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.暖温带与亚热带的分界线</a:t>
            </a:r>
            <a:endParaRPr lang="en-US" altLang="zh-CN" sz="2800" dirty="0"/>
          </a:p>
        </p:txBody>
      </p:sp>
      <p:sp>
        <p:nvSpPr>
          <p:cNvPr id="5" name="QC_8_BD.175_1#9fa8550b2?vaa=1&amp;vcp=1&amp;vis=1&amp;pid=3c3d0344a&amp;color=0,0,0&amp;vtp=1&amp;vaab=1&amp;bbb=1"/>
          <p:cNvSpPr/>
          <p:nvPr/>
        </p:nvSpPr>
        <p:spPr>
          <a:xfrm>
            <a:off x="539496" y="40920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引发此次山体滑坡的原因最有可能是(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76_1#9fa8550b2.bracket?vaa=1&amp;vcp=1&amp;vis=1&amp;pid=3c3d0344a&amp;color=0,0,0&amp;vpa=64&amp;vtp=1&amp;vaab=1"/>
          <p:cNvSpPr/>
          <p:nvPr/>
        </p:nvSpPr>
        <p:spPr>
          <a:xfrm>
            <a:off x="6772814" y="40787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75_2#9fa8550b2.choices?vaa=1&amp;vcp=1&amp;vis=1&amp;pid=3c3d0344a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.暴雨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B.沙尘暴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7_1#12e78dcb6?vaa=1&amp;vcp=1&amp;vis=1&amp;pid=6c77d9cd2&amp;color=0,0,0&amp;vtp=1&amp;vaab=1&amp;bt=1&amp;bbb=1&amp;hb=1"/>
          <p:cNvSpPr/>
          <p:nvPr/>
        </p:nvSpPr>
        <p:spPr>
          <a:xfrm>
            <a:off x="539496" y="9471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下图示意我国某地各月平均气温和降水量累计情况。读图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10～11题。</a:t>
            </a:r>
            <a:endParaRPr lang="en-US" altLang="zh-CN" sz="2800" dirty="0"/>
          </a:p>
        </p:txBody>
      </p:sp>
      <p:pic>
        <p:nvPicPr>
          <p:cNvPr id="3" name="QM_7_BD.177_2#12e78dcb6?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624" y="2284095"/>
            <a:ext cx="4498848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8_1#efd206d9a?htil=21&amp;vaa=1&amp;vcp=1&amp;vis=1&amp;pid=12e78dcb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376" y="1377156"/>
            <a:ext cx="4050792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8_2#efd206d9a?htil=21&amp;vaa=1&amp;vcp=1&amp;vis=1&amp;pid=12e78dcb6&amp;color=0,0,0&amp;vtp=1&amp;vaab=1&amp;bt=1&amp;bbb=1&amp;hs=1"/>
          <p:cNvSpPr/>
          <p:nvPr/>
        </p:nvSpPr>
        <p:spPr>
          <a:xfrm>
            <a:off x="539496" y="1239996"/>
            <a:ext cx="69311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该地最有可能位于下列哪个地形区(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78_3#efd206d9a.choices?htil=21&amp;vaa=1&amp;vcp=1&amp;vis=1&amp;pid=12e78dcb6&amp;color=0,0,0&amp;vtp=1&amp;vaab=1&amp;bbb=1&amp;hs=1"/>
          <p:cNvSpPr/>
          <p:nvPr/>
        </p:nvSpPr>
        <p:spPr>
          <a:xfrm>
            <a:off x="539496" y="1872265"/>
            <a:ext cx="69311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A.华北平原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.准噶尔盆地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.四川盆地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.长江中下游平原</a:t>
            </a:r>
            <a:endParaRPr lang="en-US" altLang="zh-CN" sz="2800" dirty="0"/>
          </a:p>
        </p:txBody>
      </p:sp>
      <p:sp>
        <p:nvSpPr>
          <p:cNvPr id="5" name="QC_8_AN.180_1#efd206d9a.bracket?vaa=1&amp;vcp=1&amp;vis=1&amp;pid=12e78dcb6&amp;color=0,0,0&amp;vpa=65&amp;vtp=1&amp;vaab=1"/>
          <p:cNvSpPr/>
          <p:nvPr/>
        </p:nvSpPr>
        <p:spPr>
          <a:xfrm>
            <a:off x="6595014" y="12266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AS.1_1#efd206d9a?htil=21&amp;vaa=1&amp;vcp=1&amp;vis=1&amp;pid=12e78dcb6&amp;color=0,0,0&amp;vtp=1&amp;vaab=1&amp;bbb=1&amp;hb=1&amp;hs=1"/>
              <p:cNvSpPr/>
              <p:nvPr/>
            </p:nvSpPr>
            <p:spPr>
              <a:xfrm>
                <a:off x="539496" y="4429855"/>
                <a:ext cx="6931152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（提示：该地冬季月平均气温在0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AS.1_1#efd206d9a?htil=21&amp;vaa=1&amp;vcp=1&amp;vis=1&amp;pid=12e78dcb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9855"/>
                <a:ext cx="6931152" cy="553657"/>
              </a:xfrm>
              <a:prstGeom prst="rect">
                <a:avLst/>
              </a:prstGeom>
              <a:blipFill>
                <a:blip r:embed="rId4"/>
                <a:stretch>
                  <a:fillRect l="-316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8_AS.1_1#efd206d9a?htil=21&amp;vaa=1&amp;vcp=1&amp;vis=1&amp;pid=12e78dcb6&amp;color=0,0,0&amp;vtp=1&amp;vaab=1&amp;bbb=1&amp;hb=1&amp;hs=1">
            <a:extLst>
              <a:ext uri="{FF2B5EF4-FFF2-40B4-BE49-F238E27FC236}">
                <a16:creationId xmlns:a16="http://schemas.microsoft.com/office/drawing/2014/main" id="{4CA7B775-8DF1-6331-D0AA-939787FE0066}"/>
              </a:ext>
            </a:extLst>
          </p:cNvPr>
          <p:cNvSpPr/>
          <p:nvPr/>
        </p:nvSpPr>
        <p:spPr>
          <a:xfrm>
            <a:off x="539995" y="498624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年降水量在600毫米左右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由此推断该地位于华北平原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82_1#04176c96a?htil=22&amp;vaa=1&amp;vcp=1&amp;vis=1&amp;pid=12e78dc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8962" y="1883664"/>
            <a:ext cx="3922776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2_2#04176c96a?htil=22&amp;vaa=1&amp;vcp=1&amp;vis=1&amp;pid=12e78dcb6&amp;color=0,0,0&amp;vtp=1&amp;vaab=1&amp;bt=1&amp;bbb=1"/>
          <p:cNvSpPr/>
          <p:nvPr/>
        </p:nvSpPr>
        <p:spPr>
          <a:xfrm>
            <a:off x="539496" y="1746504"/>
            <a:ext cx="70500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该地的气候特点是(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83_1#04176c96a.bracket?vaa=1&amp;vcp=1&amp;vis=1&amp;pid=12e78dcb6&amp;color=0,0,0&amp;vpa=66&amp;vtp=1&amp;vaab=1"/>
          <p:cNvSpPr/>
          <p:nvPr/>
        </p:nvSpPr>
        <p:spPr>
          <a:xfrm>
            <a:off x="4086193" y="17331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82_3#04176c96a.choices?htil=22&amp;vaa=1&amp;vcp=1&amp;vis=1&amp;pid=12e78dcb6&amp;color=0,0,0&amp;vtp=1&amp;vaab=1&amp;bbb=1"/>
          <p:cNvSpPr/>
          <p:nvPr/>
        </p:nvSpPr>
        <p:spPr>
          <a:xfrm>
            <a:off x="539496" y="2378773"/>
            <a:ext cx="70500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A.全年高温多雨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B.夏季高温多雨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冬季温和少雨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C.夏季高温多雨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冬季寒冷干燥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D.冬冷夏热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年降水量少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4_1#a4bb489db?vaa=1&amp;vcp=1&amp;vis=1&amp;pid=6c77d9cd2&amp;color=0,0,0&amp;vtp=1&amp;vaab=1&amp;bt=1&amp;bbb=1"/>
          <p:cNvSpPr/>
          <p:nvPr/>
        </p:nvSpPr>
        <p:spPr>
          <a:xfrm>
            <a:off x="539496" y="1533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读黄河干流泥沙沿途变化示意图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完成12～13题。</a:t>
            </a:r>
            <a:endParaRPr lang="en-US" altLang="zh-CN" sz="2800" dirty="0"/>
          </a:p>
        </p:txBody>
      </p:sp>
      <p:pic>
        <p:nvPicPr>
          <p:cNvPr id="3" name="QM_7_BD.184_2#a4bb489db?htil=23&amp;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2215007"/>
            <a:ext cx="5422392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85_1#2703dc70b?htil=23&amp;vaa=1&amp;vcp=1&amp;vis=1&amp;pid=a4bb489db&amp;color=0,0,0&amp;vtp=1&amp;vaab=1&amp;bbb=1&amp;hb=1"/>
          <p:cNvSpPr/>
          <p:nvPr/>
        </p:nvSpPr>
        <p:spPr>
          <a:xfrm>
            <a:off x="539496" y="2161095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黄河干流流经兰州时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年平均含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沙量和年平均输沙量都较小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原因是黄河上游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85_2#2703dc70b.choices?htil=23&amp;vaa=1&amp;vcp=1&amp;vis=1&amp;pid=a4bb489db&amp;color=0,0,0&amp;vtp=1&amp;vaab=1&amp;bbb=1"/>
          <p:cNvSpPr/>
          <p:nvPr/>
        </p:nvSpPr>
        <p:spPr>
          <a:xfrm>
            <a:off x="539496" y="409149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.地势落差大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.植被破坏严重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C.地势平坦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.植被覆盖较好</a:t>
            </a:r>
            <a:endParaRPr lang="en-US" altLang="zh-CN" sz="2800" dirty="0"/>
          </a:p>
        </p:txBody>
      </p:sp>
      <p:sp>
        <p:nvSpPr>
          <p:cNvPr id="6" name="QC_8_AN.186_1#2703dc70b.bracket?vaa=1&amp;vcp=1&amp;vis=1&amp;pid=a4bb489db&amp;color=0,0,0&amp;vpa=67&amp;vtp=1&amp;vaab=1"/>
          <p:cNvSpPr/>
          <p:nvPr/>
        </p:nvSpPr>
        <p:spPr>
          <a:xfrm>
            <a:off x="3305715" y="34431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87_1#56d71d6b0?htil=24&amp;vaa=1&amp;vcp=1&amp;vis=1&amp;pid=a4bb489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898906"/>
            <a:ext cx="487375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87_2#56d71d6b0?htil=24&amp;vaa=1&amp;vcp=1&amp;vis=1&amp;pid=a4bb489db&amp;color=0,0,0&amp;vtp=1&amp;vaab=1&amp;bt=1&amp;bbb=1&amp;hb=1"/>
          <p:cNvSpPr/>
          <p:nvPr/>
        </p:nvSpPr>
        <p:spPr>
          <a:xfrm>
            <a:off x="539496" y="880618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黄河下游曾多次决堤改道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形成方圆25万平方千米的泛滥区。为保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护黄河大堤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你认为下列做法最合理的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88_1#56d71d6b0.bracket?vaa=1&amp;vcp=1&amp;vis=1&amp;pid=a4bb489db&amp;color=0,0,0&amp;vpa=68&amp;vtp=1&amp;vaab=1"/>
          <p:cNvSpPr/>
          <p:nvPr/>
        </p:nvSpPr>
        <p:spPr>
          <a:xfrm>
            <a:off x="1172115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87_3#56d71d6b0.choices?htil=24&amp;vaa=1&amp;vcp=1&amp;vis=1&amp;pid=a4bb489db&amp;color=0,0,0&amp;vtp=1&amp;vaab=1&amp;bbb=1"/>
          <p:cNvSpPr/>
          <p:nvPr/>
        </p:nvSpPr>
        <p:spPr>
          <a:xfrm>
            <a:off x="539496" y="3452050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A.在中、上游地区加强生态环境建设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B.在中、上游地区多修建大型水利工程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C.在下游地区继续加高、加固黄河大堤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D.在下游地区另开挖河道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使黄河改道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89_1#2db39ea5f?vaa=1&amp;vcp=1&amp;vis=1&amp;pid=6c77d9cd2&amp;color=0,0,0&amp;vtp=1&amp;vaab=1&amp;bt=1&amp;bbb=1&amp;hb=1"/>
          <p:cNvSpPr/>
          <p:nvPr/>
        </p:nvSpPr>
        <p:spPr>
          <a:xfrm>
            <a:off x="539496" y="809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（2024·湖南长沙·中考）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长江经济带坚持生态优先、绿色发展。读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长江各河段四项生态保护功能强度示意图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完成14～16题。</a:t>
            </a:r>
            <a:endParaRPr lang="en-US" altLang="zh-CN" sz="2800" dirty="0"/>
          </a:p>
        </p:txBody>
      </p:sp>
      <p:pic>
        <p:nvPicPr>
          <p:cNvPr id="3" name="QM_7_BD.189_2#2db39ea5f?vaa=1&amp;vcp=1&amp;vis=1&amp;pid=6c77d9c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146522"/>
            <a:ext cx="5458968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90_1#20ef42cb9?vaa=1&amp;vcp=1&amp;vis=1&amp;pid=2db39ea5f&amp;color=0,0,0&amp;vtp=1&amp;vaab=1&amp;bbb=1"/>
          <p:cNvSpPr/>
          <p:nvPr/>
        </p:nvSpPr>
        <p:spPr>
          <a:xfrm>
            <a:off x="539496" y="4838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长江保持水土功能最强的河段是(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91_1#20ef42cb9.bracket?vaa=1&amp;vcp=1&amp;vis=1&amp;pid=2db39ea5f&amp;color=0,0,0&amp;vpa=69&amp;vtp=1&amp;vaab=1"/>
          <p:cNvSpPr/>
          <p:nvPr/>
        </p:nvSpPr>
        <p:spPr>
          <a:xfrm>
            <a:off x="6239415" y="4825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90_2#20ef42cb9.choices?vaa=1&amp;vcp=1&amp;vis=1&amp;pid=2db39ea5f&amp;color=0,0,0&amp;vtp=1&amp;vaab=1&amp;bbb=1"/>
          <p:cNvSpPr/>
          <p:nvPr/>
        </p:nvSpPr>
        <p:spPr>
          <a:xfrm>
            <a:off x="539496" y="54623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.上游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C.下游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7d3851a?vcp=1&amp;pid=becfbfc2e&amp;color=197,144,191&amp;vtp=1&amp;vaab=1&amp;bt=1&amp;bbb=1"/>
          <p:cNvSpPr/>
          <p:nvPr/>
        </p:nvSpPr>
        <p:spPr>
          <a:xfrm>
            <a:off x="539496" y="3734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中国的地形地势</a:t>
            </a:r>
            <a:endParaRPr lang="en-US" altLang="zh-CN" sz="3200" dirty="0"/>
          </a:p>
        </p:txBody>
      </p:sp>
      <p:sp>
        <p:nvSpPr>
          <p:cNvPr id="3" name="QB_6_BD.1_1#ded9fd105?sp=1&amp;vaa=1&amp;vcp=1&amp;vis=1&amp;pid=157d3851a&amp;color=0,0,0&amp;vtp=1&amp;vaab=1&amp;bbb=1"/>
          <p:cNvSpPr/>
          <p:nvPr/>
        </p:nvSpPr>
        <p:spPr>
          <a:xfrm>
            <a:off x="539496" y="10910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1.地势总体特征：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呈三级阶梯状分布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9" name="QB_6_BD.1_2#ded9fd105?colgroup=4,4,19&amp;vaa=1&amp;vcp=1&amp;vis=1&amp;pid=157d385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31160"/>
              </p:ext>
            </p:extLst>
          </p:nvPr>
        </p:nvGraphicFramePr>
        <p:xfrm>
          <a:off x="411849" y="1721323"/>
          <a:ext cx="11365254" cy="4598100"/>
        </p:xfrm>
        <a:graphic>
          <a:graphicData uri="http://schemas.openxmlformats.org/drawingml/2006/table">
            <a:tbl>
              <a:tblPr/>
              <a:tblGrid>
                <a:gridCol w="2403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7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4000">
                  <a:extLst>
                    <a:ext uri="{9D8B030D-6E8A-4147-A177-3AD203B41FA5}">
                      <a16:colId xmlns:a16="http://schemas.microsoft.com/office/drawing/2014/main" val="2893410451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地势阶梯及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第一级阶梯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青藏高原（含柴达木盆地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祁连山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2767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第二级阶梯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内蒙古高原、黄土高原、云贵高原、准噶尔盆地、塔里木盆地、四川盆地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10244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分界线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大兴安岭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太行山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巫山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雪峰山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93432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第三级阶梯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平原、丘陵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东北平原、华北平原、长江中下游平原</a:t>
                      </a:r>
                      <a:r>
                        <a:rPr lang="zh-CN" altLang="en-US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辽东丘陵、山东丘陵、东南丘陵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28333"/>
                  </a:ext>
                </a:extLst>
              </a:tr>
            </a:tbl>
          </a:graphicData>
        </a:graphic>
      </p:graphicFrame>
      <p:sp>
        <p:nvSpPr>
          <p:cNvPr id="5" name="QB_6_AN.2_1#ded9fd105.blank?vaa=1&amp;vcp=1&amp;vis=1&amp;pid=157d3851a&amp;color=0,0,0&amp;vpa=1&amp;vtp=1&amp;vaab=1"/>
          <p:cNvSpPr/>
          <p:nvPr/>
        </p:nvSpPr>
        <p:spPr>
          <a:xfrm>
            <a:off x="3316827" y="10396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6" name="QB_6_AN.3_1#ded9fd105.blank?vaa=1&amp;vcp=1&amp;vis=1&amp;pid=157d3851a&amp;color=0,0,0&amp;vpa=2&amp;vtp=1&amp;vaab=1"/>
          <p:cNvSpPr/>
          <p:nvPr/>
        </p:nvSpPr>
        <p:spPr>
          <a:xfrm>
            <a:off x="4383627" y="10396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92_1#801ff067d?htil=25&amp;vaa=1&amp;vcp=1&amp;vis=1&amp;pid=2db39ea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28318"/>
            <a:ext cx="5258860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2_2#801ff067d?htil=25&amp;vaa=1&amp;vcp=1&amp;vis=1&amp;pid=2db39ea5f&amp;color=0,0,0&amp;vtp=1&amp;vaab=1&amp;bt=1&amp;bbb=1&amp;hb=1&amp;hs=1"/>
          <p:cNvSpPr/>
          <p:nvPr/>
        </p:nvSpPr>
        <p:spPr>
          <a:xfrm>
            <a:off x="539496" y="15410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长江调蓄水量功能最强的河段集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中在中游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主要是因为这里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94_1#801ff067d.bracket?vaa=1&amp;vcp=1&amp;vis=1&amp;pid=2db39ea5f&amp;color=0,0,0&amp;vpa=70&amp;vtp=1&amp;vaab=1"/>
          <p:cNvSpPr/>
          <p:nvPr/>
        </p:nvSpPr>
        <p:spPr>
          <a:xfrm>
            <a:off x="5083715" y="2175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92_3#801ff067d.choices?htil=25&amp;vaa=1&amp;vcp=1&amp;vis=1&amp;pid=2db39ea5f&amp;color=0,0,0&amp;vtp=1&amp;vaab=1&amp;bbb=1&amp;hs=1"/>
          <p:cNvSpPr/>
          <p:nvPr/>
        </p:nvSpPr>
        <p:spPr>
          <a:xfrm>
            <a:off x="539496" y="282403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.河道变宽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.港口密布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C.湖泊众多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.形成“地上河”</a:t>
            </a:r>
            <a:endParaRPr lang="en-US" altLang="zh-CN" sz="2800" dirty="0"/>
          </a:p>
        </p:txBody>
      </p:sp>
      <p:sp>
        <p:nvSpPr>
          <p:cNvPr id="6" name="QC_8_AS.1_1#801ff067d?htil=25&amp;vaa=1&amp;vcp=1&amp;vis=1&amp;pid=2db39ea5f&amp;color=0,0,0&amp;vtp=1&amp;vaab=1&amp;bbb=1&amp;hb=1&amp;hs=1"/>
          <p:cNvSpPr/>
          <p:nvPr/>
        </p:nvSpPr>
        <p:spPr>
          <a:xfrm>
            <a:off x="539995" y="40984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提示：长江调蓄水量的功能主要来自湖泊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长江流域的湖泊集中分布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在中游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如鄱阳湖、洞庭湖等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因此长江中游河段调蓄水量的功能最强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96_1#4a6c6d5b6?htil=26&amp;vaa=1&amp;vcp=1&amp;vis=1&amp;pid=2db39ea5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22756"/>
            <a:ext cx="54223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96_2#4a6c6d5b6?htil=26&amp;vaa=1&amp;vcp=1&amp;vis=1&amp;pid=2db39ea5f&amp;color=0,0,0&amp;vtp=1&amp;vaab=1&amp;bt=1&amp;bbb=1&amp;hb=1"/>
          <p:cNvSpPr/>
          <p:nvPr/>
        </p:nvSpPr>
        <p:spPr>
          <a:xfrm>
            <a:off x="539496" y="120446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若长江上游地区的生物栖息地功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能下降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则直接引发的突出的生态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环境问题是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97_1#4a6c6d5b6.bracket?vaa=1&amp;vcp=1&amp;vis=1&amp;pid=2db39ea5f&amp;color=0,0,0&amp;vpa=71&amp;vtp=1&amp;vaab=1"/>
          <p:cNvSpPr/>
          <p:nvPr/>
        </p:nvSpPr>
        <p:spPr>
          <a:xfrm>
            <a:off x="2594514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96_3#4a6c6d5b6.choices?htil=26&amp;vaa=1&amp;vcp=1&amp;vis=1&amp;pid=2db39ea5f&amp;color=0,0,0&amp;vtp=1&amp;vaab=1&amp;bbb=1"/>
          <p:cNvSpPr/>
          <p:nvPr/>
        </p:nvSpPr>
        <p:spPr>
          <a:xfrm>
            <a:off x="539496" y="3128200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A.土壤污染加剧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.水体污染加剧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.旱涝灾害频发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.生物多样性锐减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8_1#3d9826f1a?vaa=1&amp;vcp=1&amp;vis=1&amp;pid=6c77d9cd2&amp;color=0,0,0&amp;vtp=1&amp;vaab=1&amp;bt=1&amp;bbb=1&amp;hb=1"/>
          <p:cNvSpPr/>
          <p:nvPr/>
        </p:nvSpPr>
        <p:spPr>
          <a:xfrm>
            <a:off x="539496" y="48772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我国是世界上自然灾害严重的国家之一。其中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台风灾害主要发生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d9826f1a.bracket?vaa=1&amp;vcp=1&amp;vis=1&amp;pid=6c77d9cd2&amp;color=0,0,0&amp;vpa=72&amp;vtp=1&amp;vaab=1"/>
          <p:cNvSpPr/>
          <p:nvPr/>
        </p:nvSpPr>
        <p:spPr>
          <a:xfrm>
            <a:off x="1172115" y="107154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98_2#3d9826f1a.choices?vaa=1&amp;vcp=1&amp;vis=1&amp;pid=6c77d9cd2&amp;color=0,0,0&amp;vtp=1&amp;vaab=1&amp;bbb=1"/>
          <p:cNvSpPr/>
          <p:nvPr/>
        </p:nvSpPr>
        <p:spPr>
          <a:xfrm>
            <a:off x="539496" y="167466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B.西北内陆地区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.东南沿海地区</a:t>
            </a:r>
            <a:endParaRPr lang="en-US" altLang="zh-CN" sz="2800" dirty="0"/>
          </a:p>
        </p:txBody>
      </p:sp>
      <p:sp>
        <p:nvSpPr>
          <p:cNvPr id="5" name="QC_7_BD.200_1#bd60e49f3?sp=1&amp;vaa=1&amp;vcp=1&amp;vis=1&amp;pid=6c77d9cd2&amp;color=0,0,0&amp;vtp=1&amp;vaab=1&amp;bbb=1&amp;hb=1"/>
          <p:cNvSpPr/>
          <p:nvPr/>
        </p:nvSpPr>
        <p:spPr>
          <a:xfrm>
            <a:off x="539496" y="2253469"/>
            <a:ext cx="11233404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巴布亚新几内亚位于太平洋西南部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年平均降水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量约2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500毫米。2024年5月以来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其北部地区遭遇持续强降雨天气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24日发生严重山体滑坡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造成重大损失。遭遇滑坡时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正确的做法主要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01_1#bd60e49f3.bracket?vaa=1&amp;vcp=1&amp;vis=1&amp;pid=6c77d9cd2&amp;color=0,0,0&amp;vpa=73&amp;vtp=1&amp;vaab=1"/>
          <p:cNvSpPr/>
          <p:nvPr/>
        </p:nvSpPr>
        <p:spPr>
          <a:xfrm>
            <a:off x="1191165" y="406690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200_2#bd60e49f3?vaa=1&amp;vcp=1&amp;vis=1&amp;pid=6c77d9cd2&amp;color=0,0,0&amp;vtp=1&amp;vaab=1&amp;bbb=1"/>
          <p:cNvSpPr/>
          <p:nvPr/>
        </p:nvSpPr>
        <p:spPr>
          <a:xfrm>
            <a:off x="539496" y="461566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4596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①迅速避让和撤离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②优先抢救财物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45961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③及时报警求救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④往垂直于滑坡方向的两侧逃生</a:t>
            </a:r>
            <a:endParaRPr lang="en-US" altLang="zh-CN" sz="2800" dirty="0"/>
          </a:p>
        </p:txBody>
      </p:sp>
      <p:sp>
        <p:nvSpPr>
          <p:cNvPr id="8" name="QC_7_BD.200_3#bd60e49f3.choices?vaa=1&amp;vcp=1&amp;vis=1&amp;pid=6c77d9cd2&amp;color=0,0,0&amp;vtp=1&amp;vaab=1&amp;bbb=1"/>
          <p:cNvSpPr/>
          <p:nvPr/>
        </p:nvSpPr>
        <p:spPr>
          <a:xfrm>
            <a:off x="539496" y="579670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d782016?sp=1&amp;vcp=1&amp;pid=77bf06e4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202_1#3ea4186ea?htil=27&amp;vaa=1&amp;vcp=1&amp;vis=1&amp;pid=f4d78201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8496" y="1233469"/>
            <a:ext cx="4699791" cy="375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2_2#3ea4186ea?htil=27&amp;sp=1&amp;vaa=1&amp;vcp=1&amp;vis=1&amp;pid=f4d782016&amp;color=0,0,0&amp;vtp=1&amp;vaab=1&amp;bbb=1&amp;hb=1&amp;hs=1"/>
          <p:cNvSpPr/>
          <p:nvPr/>
        </p:nvSpPr>
        <p:spPr>
          <a:xfrm>
            <a:off x="539496" y="1233469"/>
            <a:ext cx="5559552" cy="32192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“红军不怕远征难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万水千山只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等闲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毛泽东的《七律·长征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带领我们共同回顾长征历程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铭记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长征精神。读中央红军长征路线示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203_1#487bec1f1?htil=27&amp;vaa=1&amp;vcp=1&amp;vis=1&amp;pid=3ea4186ea&amp;color=0,0,0&amp;vtp=1&amp;vaab=1&amp;bbb=1&amp;hb=1&amp;hs=1"/>
          <p:cNvSpPr/>
          <p:nvPr/>
        </p:nvSpPr>
        <p:spPr>
          <a:xfrm>
            <a:off x="539496" y="4436475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（1）长征路线从瑞金至会宁地区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6" name="QB_8_AN.204_1#487bec1f1.blank?vaa=1&amp;vcp=1&amp;vis=1&amp;pid=3ea4186ea&amp;color=0,0,0&amp;vpa=74&amp;vtp=1&amp;vaab=1&amp;bbb=1"/>
          <p:cNvSpPr/>
          <p:nvPr/>
        </p:nvSpPr>
        <p:spPr>
          <a:xfrm>
            <a:off x="6042565" y="500670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云贵</a:t>
            </a:r>
            <a:endParaRPr lang="en-US" altLang="zh-CN" sz="2800" spc="-100" dirty="0"/>
          </a:p>
        </p:txBody>
      </p:sp>
      <p:sp>
        <p:nvSpPr>
          <p:cNvPr id="7" name="QB_8_AN.205_1#487bec1f1.blank?vaa=1&amp;vcp=1&amp;vis=1&amp;pid=3ea4186ea&amp;color=0,0,0&amp;vpa=75&amp;vtp=1&amp;vaab=1&amp;bbb=1"/>
          <p:cNvSpPr/>
          <p:nvPr/>
        </p:nvSpPr>
        <p:spPr>
          <a:xfrm>
            <a:off x="8061864" y="500670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spc="-100" dirty="0"/>
          </a:p>
        </p:txBody>
      </p:sp>
      <p:sp>
        <p:nvSpPr>
          <p:cNvPr id="8" name="QB_8_BD.203_1#487bec1f1?htil=27&amp;vaa=1&amp;vcp=1&amp;vis=1&amp;pid=3ea4186ea&amp;color=0,0,0&amp;vtp=1&amp;vaab=1&amp;bbb=1&amp;hb=1&amp;hs=1">
            <a:extLst>
              <a:ext uri="{FF2B5EF4-FFF2-40B4-BE49-F238E27FC236}">
                <a16:creationId xmlns:a16="http://schemas.microsoft.com/office/drawing/2014/main" id="{FA70EFE3-1A75-3E27-3AEB-C05410DC6A2C}"/>
              </a:ext>
            </a:extLst>
          </p:cNvPr>
          <p:cNvSpPr/>
          <p:nvPr/>
        </p:nvSpPr>
        <p:spPr>
          <a:xfrm>
            <a:off x="539496" y="505814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次经过的主要地形区有东南丘陵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高原、黄土高原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6_1#60c1707e1?htil=28&amp;vaa=1&amp;vcp=1&amp;vis=1&amp;pid=3ea4186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72688"/>
            <a:ext cx="487375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06_2#60c1707e1?htil=28&amp;vaa=1&amp;vcp=1&amp;vis=1&amp;pid=3ea4186ea&amp;color=0,0,0&amp;vtp=1&amp;vaab=1&amp;bt=1&amp;bbb=1&amp;hb=1&amp;hs=1"/>
          <p:cNvSpPr/>
          <p:nvPr/>
        </p:nvSpPr>
        <p:spPr>
          <a:xfrm>
            <a:off x="539496" y="55440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（2）“金沙水拍云崖暖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大渡桥横铁索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寒”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描绘的景观位于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河流）上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游河段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该河段具有丰富的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60c1707e1.blank?vaa=1&amp;vcp=1&amp;vis=1&amp;pid=3ea4186ea&amp;color=0,0,0&amp;vpa=76&amp;vtp=1&amp;vaab=1&amp;bbb=1"/>
          <p:cNvSpPr/>
          <p:nvPr/>
        </p:nvSpPr>
        <p:spPr>
          <a:xfrm>
            <a:off x="3551777" y="11716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5" name="QB_8_AN.2_1#60c1707e1.blank?vaa=1&amp;vcp=1&amp;vis=1&amp;pid=3ea4186ea&amp;color=0,0,0&amp;vpa=77&amp;vtp=1&amp;vaab=1&amp;bbb=1"/>
          <p:cNvSpPr/>
          <p:nvPr/>
        </p:nvSpPr>
        <p:spPr>
          <a:xfrm>
            <a:off x="4817015" y="179836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dirty="0"/>
          </a:p>
        </p:txBody>
      </p:sp>
      <p:sp>
        <p:nvSpPr>
          <p:cNvPr id="6" name="QB_8_BD.209_1#24cc371d9?htil=28&amp;vaa=1&amp;vcp=1&amp;vis=1&amp;pid=3ea4186ea&amp;color=0,0,0&amp;vtp=1&amp;vaab=1&amp;bbb=1&amp;hb=1&amp;hs=1"/>
          <p:cNvSpPr/>
          <p:nvPr/>
        </p:nvSpPr>
        <p:spPr>
          <a:xfrm>
            <a:off x="539496" y="2478132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（3）在长征途中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红军依靠坚强的意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志和战斗精神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翻过大雪山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越过水草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突破敌人的重重包围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历经千辛万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终于在甘肃会宁胜利结束长征。从</a:t>
            </a:r>
            <a:endParaRPr lang="en-US" altLang="zh-CN" sz="2800" dirty="0"/>
          </a:p>
        </p:txBody>
      </p:sp>
      <p:sp>
        <p:nvSpPr>
          <p:cNvPr id="7" name="QB_8_AN.210_1#24cc371d9.blank?vaa=1&amp;vcp=1&amp;vis=1&amp;pid=3ea4186ea&amp;color=0,0,0&amp;vpa=78&amp;vtp=1&amp;vaab=1&amp;bbb=1"/>
          <p:cNvSpPr/>
          <p:nvPr/>
        </p:nvSpPr>
        <p:spPr>
          <a:xfrm>
            <a:off x="8728614" y="50130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滑坡</a:t>
            </a:r>
            <a:endParaRPr lang="en-US" altLang="zh-CN" sz="2800" dirty="0"/>
          </a:p>
        </p:txBody>
      </p:sp>
      <p:sp>
        <p:nvSpPr>
          <p:cNvPr id="8" name="QB_8_AN.211_1#24cc371d9.blank?vaa=1&amp;vcp=1&amp;vis=1&amp;pid=3ea4186ea&amp;color=0,0,0&amp;vpa=79&amp;vtp=1&amp;vaab=1&amp;bbb=1&amp;hb=1"/>
          <p:cNvSpPr/>
          <p:nvPr/>
        </p:nvSpPr>
        <p:spPr>
          <a:xfrm>
            <a:off x="539496" y="5013052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泥石流（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或崩塌、低温冻害）</a:t>
            </a:r>
            <a:endParaRPr lang="en-US" altLang="zh-CN" sz="2800" dirty="0"/>
          </a:p>
        </p:txBody>
      </p:sp>
      <p:sp>
        <p:nvSpPr>
          <p:cNvPr id="9" name="QB_8_BD.209_1#24cc371d9?htil=28&amp;vaa=1&amp;vcp=1&amp;vis=1&amp;pid=3ea4186ea&amp;color=0,0,0&amp;vtp=1&amp;vaab=1&amp;bbb=1&amp;hb=1&amp;hs=1">
            <a:extLst>
              <a:ext uri="{FF2B5EF4-FFF2-40B4-BE49-F238E27FC236}">
                <a16:creationId xmlns:a16="http://schemas.microsoft.com/office/drawing/2014/main" id="{073BDFE0-2455-7081-962A-DA87231108C9}"/>
              </a:ext>
            </a:extLst>
          </p:cNvPr>
          <p:cNvSpPr/>
          <p:nvPr/>
        </p:nvSpPr>
        <p:spPr>
          <a:xfrm>
            <a:off x="539496" y="50435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地理角度分析红军在长征途中遇到的主要自然灾害有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b1b8bb3?vcp=1&amp;pid=f29c0df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bfb70ff61?sp=1&amp;vcp=1&amp;pid=1fb1b8bb3&amp;color=0,0,0&amp;vtp=1&amp;vaab=1&amp;bbb=1"/>
          <p:cNvSpPr/>
          <p:nvPr/>
        </p:nvSpPr>
        <p:spPr>
          <a:xfrm>
            <a:off x="539496" y="127021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212_1#4f7acada5?vaa=1&amp;vcp=1&amp;vis=1&amp;pid=bfb70ff61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人口分布受到地形、气候等多种因素的影响。读下表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完成20～21题。</a:t>
            </a:r>
            <a:endParaRPr lang="en-US" altLang="zh-CN" sz="2800" spc="-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6" name="QM_7_BD.212_2#4f7acada5?colgroup=9,9,9&amp;vaa=1&amp;vcp=1&amp;vis=1&amp;pid=bfb70ff6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2110248"/>
                  </p:ext>
                </p:extLst>
              </p:nvPr>
            </p:nvGraphicFramePr>
            <p:xfrm>
              <a:off x="539496" y="2638216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6" name="QM_7_BD.212_2#4f7acada5?colgroup=9,9,9&amp;vaa=1&amp;vcp=1&amp;vis=1&amp;pid=bfb70ff6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2110248"/>
                  </p:ext>
                </p:extLst>
              </p:nvPr>
            </p:nvGraphicFramePr>
            <p:xfrm>
              <a:off x="539496" y="2638216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5" t="-52973" r="-401102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613" t="-52973" r="-247399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2023" t="-52973" r="-73988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QM_7_BD.212_3#4f7acada5?vaa=1&amp;vcp=1&amp;vis=1&amp;pid=bfb70ff61&amp;color=0,0,0&amp;vtp=1&amp;vaab=1&amp;bbb=1"/>
          <p:cNvSpPr/>
          <p:nvPr/>
        </p:nvSpPr>
        <p:spPr>
          <a:xfrm>
            <a:off x="539496" y="50258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注：表格中的人口数据为2020年第七次全国人口普查的数据。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3_1#fc5c8ab62?vaa=1&amp;vcp=1&amp;vis=1&amp;pid=4f7acada5&amp;color=0,0,0&amp;vtp=1&amp;vaab=1&amp;bt=1&amp;bbb=1&amp;hb=1"/>
          <p:cNvSpPr/>
          <p:nvPr/>
        </p:nvSpPr>
        <p:spPr>
          <a:xfrm>
            <a:off x="539496" y="34764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贵州与河南的面积相差不大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但贵州的人口不到河南的一半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原因是贵州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fc5c8ab62.bracket?vaa=1&amp;vcp=1&amp;vis=1&amp;pid=4f7acada5&amp;color=0,0,0&amp;vpa=80&amp;vtp=1&amp;vaab=1"/>
          <p:cNvSpPr/>
          <p:nvPr/>
        </p:nvSpPr>
        <p:spPr>
          <a:xfrm>
            <a:off x="2594514" y="41108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213_2#fc5c8ab62.choices?vaa=1&amp;vcp=1&amp;vis=1&amp;pid=4f7acada5&amp;color=0,0,0&amp;vtp=1&amp;vaab=1&amp;bbb=1"/>
          <p:cNvSpPr/>
          <p:nvPr/>
        </p:nvSpPr>
        <p:spPr>
          <a:xfrm>
            <a:off x="539496" y="47595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A.气候终年炎热干燥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B.地形崎岖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C.河流少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缺乏水源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D.位置偏僻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与外界交流少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D8774824-4969-EB42-E72B-5C58714E3D4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3002184"/>
                  </p:ext>
                </p:extLst>
              </p:nvPr>
            </p:nvGraphicFramePr>
            <p:xfrm>
              <a:off x="453771" y="969073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D8774824-4969-EB42-E72B-5C58714E3D4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3002184"/>
                  </p:ext>
                </p:extLst>
              </p:nvPr>
            </p:nvGraphicFramePr>
            <p:xfrm>
              <a:off x="453771" y="969073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5" t="-52973" r="-401102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613" t="-52973" r="-247399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2023" t="-52973" r="-73988" b="-659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CD386-7631-547A-F049-6111AF2D7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215_1#2290ec88e?vaa=1&amp;vcp=1&amp;vis=1&amp;pid=4f7acada5&amp;color=0,0,0&amp;vtp=1&amp;vaab=1&amp;bbb=1&amp;hb=1">
            <a:extLst>
              <a:ext uri="{FF2B5EF4-FFF2-40B4-BE49-F238E27FC236}">
                <a16:creationId xmlns:a16="http://schemas.microsoft.com/office/drawing/2014/main" id="{5A190CC1-925A-BBF9-0C6D-5DF2F9B00555}"/>
              </a:ext>
            </a:extLst>
          </p:cNvPr>
          <p:cNvSpPr/>
          <p:nvPr/>
        </p:nvSpPr>
        <p:spPr>
          <a:xfrm>
            <a:off x="539496" y="34457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有人主张从河南向青海大量迁移人口以平衡人口分布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其中遇到的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最大障碍是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216_1#2290ec88e.bracket?vaa=1&amp;vcp=1&amp;vis=1&amp;pid=4f7acada5&amp;color=0,0,0&amp;vpa=81&amp;vtp=1&amp;vaab=1">
            <a:extLst>
              <a:ext uri="{FF2B5EF4-FFF2-40B4-BE49-F238E27FC236}">
                <a16:creationId xmlns:a16="http://schemas.microsoft.com/office/drawing/2014/main" id="{9344500E-6BB8-1205-9F59-C2494BB8C652}"/>
              </a:ext>
            </a:extLst>
          </p:cNvPr>
          <p:cNvSpPr/>
          <p:nvPr/>
        </p:nvSpPr>
        <p:spPr>
          <a:xfrm>
            <a:off x="2594514" y="4080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215_2#2290ec88e.choices?vaa=1&amp;vcp=1&amp;vis=1&amp;pid=4f7acada5&amp;color=0,0,0&amp;vtp=1&amp;vaab=1&amp;bbb=1">
            <a:extLst>
              <a:ext uri="{FF2B5EF4-FFF2-40B4-BE49-F238E27FC236}">
                <a16:creationId xmlns:a16="http://schemas.microsoft.com/office/drawing/2014/main" id="{E58602B3-D891-648E-8DC2-B231BA94483B}"/>
              </a:ext>
            </a:extLst>
          </p:cNvPr>
          <p:cNvSpPr/>
          <p:nvPr/>
        </p:nvSpPr>
        <p:spPr>
          <a:xfrm>
            <a:off x="539496" y="47226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A.两省距离遥远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交通不便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B.青海多大风天气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多风沙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C.青海光照强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紫外线辐射强烈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D.青海高寒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生态环境脆弱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03C71D42-23F3-E96E-5477-3DFE70A8233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7365841"/>
                  </p:ext>
                </p:extLst>
              </p:nvPr>
            </p:nvGraphicFramePr>
            <p:xfrm>
              <a:off x="539496" y="799891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万千米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M_7_BD.212_2#4f7acada5?colgroup=9,9,9&amp;vaa=1&amp;vcp=1&amp;vis=1&amp;pid=bfb70ff61&amp;color=0,0,0&amp;vtp=1&amp;vaab=1&amp;bbb=1&amp;hb=1">
                <a:extLst>
                  <a:ext uri="{FF2B5EF4-FFF2-40B4-BE49-F238E27FC236}">
                    <a16:creationId xmlns:a16="http://schemas.microsoft.com/office/drawing/2014/main" id="{03C71D42-23F3-E96E-5477-3DFE70A8233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7365841"/>
                  </p:ext>
                </p:extLst>
              </p:nvPr>
            </p:nvGraphicFramePr>
            <p:xfrm>
              <a:off x="539496" y="799891"/>
              <a:ext cx="11073384" cy="2258823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11226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青海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河南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贵州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5" t="-53261" r="-401102" b="-6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613" t="-53261" r="-247399" b="-6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2023" t="-53261" r="-73988" b="-6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人口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/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万人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72.2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592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17.6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856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95352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217_1#b09ad4467?vaa=1&amp;vcp=1&amp;vis=1&amp;pid=bfb70ff61&amp;color=0,0,0&amp;vtp=1&amp;vaab=1&amp;bt=1&amp;bbb=1&amp;hb=1"/>
          <p:cNvSpPr/>
          <p:nvPr/>
        </p:nvSpPr>
        <p:spPr>
          <a:xfrm>
            <a:off x="539496" y="42085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2022年12月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随着白鹤滩水电站的全面投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产发电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金沙江下游的乌东德、白鹤滩、溪洛渡、向家坝四座大型水电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与葛洲坝水利枢纽、三峡工程“连串成珠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共同构成了世界最大的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清洁能源走廊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实现了“一滴水发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6次电”的中国奇迹。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图为长江流域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示意图。读图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成22～23题。</a:t>
            </a:r>
            <a:endParaRPr lang="en-US" altLang="zh-CN" sz="2800" dirty="0"/>
          </a:p>
        </p:txBody>
      </p:sp>
      <p:pic>
        <p:nvPicPr>
          <p:cNvPr id="3" name="QM_7_BD.217_2#b09ad4467?vaa=1&amp;vcp=1&amp;vis=1&amp;pid=bfb70ff61&amp;color=0,0,0&amp;tib=255,255,255&amp;vtp=1&amp;vaab=1" descr="preencoded.png">
            <a:extLst>
              <a:ext uri="{FF2B5EF4-FFF2-40B4-BE49-F238E27FC236}">
                <a16:creationId xmlns:a16="http://schemas.microsoft.com/office/drawing/2014/main" id="{C4F678B4-6C1D-E210-8629-EBD1F77635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5123" y="2257425"/>
            <a:ext cx="8425604" cy="410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18_1#742ae8f28?vaa=1&amp;vcp=1&amp;vis=1&amp;pid=b09ad4467&amp;color=0,0,0&amp;vtp=1&amp;vaab=1&amp;bbb=1">
            <a:extLst>
              <a:ext uri="{FF2B5EF4-FFF2-40B4-BE49-F238E27FC236}">
                <a16:creationId xmlns:a16="http://schemas.microsoft.com/office/drawing/2014/main" id="{9654609F-1AA0-BCDA-F79A-FC7BDACCD851}"/>
              </a:ext>
            </a:extLst>
          </p:cNvPr>
          <p:cNvSpPr/>
          <p:nvPr/>
        </p:nvSpPr>
        <p:spPr>
          <a:xfrm>
            <a:off x="539496" y="4029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下列关于长江各河段水文特征的叙述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218_2#742ae8f28.choices?vaa=1&amp;vcp=1&amp;vis=1&amp;pid=b09ad4467&amp;color=0,0,0&amp;vtp=1&amp;vaab=1&amp;bbb=1">
            <a:extLst>
              <a:ext uri="{FF2B5EF4-FFF2-40B4-BE49-F238E27FC236}">
                <a16:creationId xmlns:a16="http://schemas.microsoft.com/office/drawing/2014/main" id="{01A7E90C-8F41-0891-D798-D17D2362A265}"/>
              </a:ext>
            </a:extLst>
          </p:cNvPr>
          <p:cNvSpPr/>
          <p:nvPr/>
        </p:nvSpPr>
        <p:spPr>
          <a:xfrm>
            <a:off x="539496" y="10385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A.上游河段水流平缓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多曲流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B.中游河段水量锐减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冬季断流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C.下游河段江阔水深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航运价值高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D.整个流域面积较小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支流较少</a:t>
            </a:r>
            <a:endParaRPr lang="en-US" altLang="zh-CN" sz="2800" dirty="0"/>
          </a:p>
        </p:txBody>
      </p:sp>
      <p:sp>
        <p:nvSpPr>
          <p:cNvPr id="4" name="QC_8_AS.1_1#742ae8f28?vaa=1&amp;vcp=1&amp;vis=1&amp;pid=b09ad4467&amp;color=0,0,0&amp;vtp=1&amp;vaab=1&amp;bbb=1&amp;hb=1">
            <a:extLst>
              <a:ext uri="{FF2B5EF4-FFF2-40B4-BE49-F238E27FC236}">
                <a16:creationId xmlns:a16="http://schemas.microsoft.com/office/drawing/2014/main" id="{CD3A5971-825E-E25E-7BFC-60310D49FE94}"/>
              </a:ext>
            </a:extLst>
          </p:cNvPr>
          <p:cNvSpPr/>
          <p:nvPr/>
        </p:nvSpPr>
        <p:spPr>
          <a:xfrm>
            <a:off x="539496" y="23257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提示：长江上游河段水流湍急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水能资源丰富；中游河段水量增大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冬季无断流现象；下游河段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江阔水深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水流平缓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价值高；整个流域面积广大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支流众多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220_1#742ae8f28.bracket?vaa=1&amp;vcp=1&amp;vis=1&amp;pid=b09ad4467&amp;color=0,0,0&amp;vpa=82&amp;vtp=1&amp;vaab=1">
            <a:extLst>
              <a:ext uri="{FF2B5EF4-FFF2-40B4-BE49-F238E27FC236}">
                <a16:creationId xmlns:a16="http://schemas.microsoft.com/office/drawing/2014/main" id="{81EF1644-ACA4-6650-04BB-A0D8E698680B}"/>
              </a:ext>
            </a:extLst>
          </p:cNvPr>
          <p:cNvSpPr/>
          <p:nvPr/>
        </p:nvSpPr>
        <p:spPr>
          <a:xfrm>
            <a:off x="8728614" y="3895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QM_7_BD.217_2#b09ad4467?vaa=1&amp;vcp=1&amp;vis=1&amp;pid=bfb70ff61&amp;color=0,0,0&amp;tib=255,255,255&amp;vtp=1&amp;vaab=1" descr="preencoded.png">
            <a:extLst>
              <a:ext uri="{FF2B5EF4-FFF2-40B4-BE49-F238E27FC236}">
                <a16:creationId xmlns:a16="http://schemas.microsoft.com/office/drawing/2014/main" id="{35D72328-BB6E-4D00-4D2E-2FD2A999A1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1913" y="3092300"/>
            <a:ext cx="6713402" cy="327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395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f7577b5a?vcp=1&amp;pid=157d3851a&amp;color=0,0,0&amp;vtp=1&amp;vaab=1&amp;bt=1&amp;bbb=1"/>
          <p:cNvSpPr/>
          <p:nvPr/>
        </p:nvSpPr>
        <p:spPr>
          <a:xfrm>
            <a:off x="539496" y="10115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方法技巧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地势三级阶梯及其优越性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41E2D9-0E8C-80E0-0FC0-637114172D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1976801"/>
            <a:ext cx="8382000" cy="31943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22_1#436508370?vaa=1&amp;vcp=1&amp;vis=1&amp;pid=b09ad4467&amp;color=0,0,0&amp;vtp=1&amp;vaab=1&amp;bt=1&amp;bbb=1"/>
          <p:cNvSpPr/>
          <p:nvPr/>
        </p:nvSpPr>
        <p:spPr>
          <a:xfrm>
            <a:off x="539496" y="8136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图中水电站主要分布在(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24_1#436508370.bracket?vaa=1&amp;vcp=1&amp;vis=1&amp;pid=b09ad4467&amp;color=0,0,0&amp;vpa=83&amp;vtp=1&amp;vaab=1"/>
          <p:cNvSpPr/>
          <p:nvPr/>
        </p:nvSpPr>
        <p:spPr>
          <a:xfrm>
            <a:off x="4817015" y="8003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222_2#436508370?vaa=1&amp;vcp=1&amp;vis=1&amp;pid=b09ad44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860" y="1430971"/>
            <a:ext cx="6180474" cy="300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22_3#436508370.choices?vaa=1&amp;vcp=1&amp;vis=1&amp;pid=b09ad4467&amp;color=0,0,0&amp;vtp=1&amp;vaab=1&amp;bbb=1"/>
          <p:cNvSpPr/>
          <p:nvPr/>
        </p:nvSpPr>
        <p:spPr>
          <a:xfrm>
            <a:off x="615696" y="14309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A.长江中下游平原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B.长江各主要支流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C.我国东部内流区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D.我国地势阶梯交界处</a:t>
            </a:r>
            <a:endParaRPr lang="en-US" altLang="zh-CN" sz="2800" dirty="0"/>
          </a:p>
        </p:txBody>
      </p:sp>
      <p:sp>
        <p:nvSpPr>
          <p:cNvPr id="6" name="QC_8_AS.1_1#436508370?vaa=1&amp;vcp=1&amp;vis=1&amp;pid=b09ad4467&amp;color=0,0,0&amp;vtp=1&amp;vaab=1&amp;bbb=1"/>
          <p:cNvSpPr/>
          <p:nvPr/>
        </p:nvSpPr>
        <p:spPr>
          <a:xfrm>
            <a:off x="376271" y="4783626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图中水电站主要分布在我国地势三级阶梯的交界处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6_1#dc33a6232?vaa=1&amp;vcp=1&amp;vis=1&amp;pid=bfb70ff61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2024年5月12日是第16个全国“防灾减灾日”。某校为了让同学们掌握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正确的防灾减灾方法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开展了相关教学活动。下列关于防灾减灾的做法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27_1#dc33a6232.bracket?vaa=1&amp;vcp=1&amp;vis=1&amp;pid=bfb70ff61&amp;color=0,0,0&amp;vpa=84&amp;vtp=1&amp;vaab=1"/>
          <p:cNvSpPr/>
          <p:nvPr/>
        </p:nvSpPr>
        <p:spPr>
          <a:xfrm>
            <a:off x="2594514" y="21664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26_2#dc33a6232.choices?vaa=1&amp;vcp=1&amp;vis=1&amp;pid=bfb70ff61&amp;color=0,0,0&amp;vtp=1&amp;vaab=1&amp;bbb=1&amp;hb=1"/>
          <p:cNvSpPr/>
          <p:nvPr/>
        </p:nvSpPr>
        <p:spPr>
          <a:xfrm>
            <a:off x="539496" y="280816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A.遭遇雷雨天气时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应远离电线杆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防止其漏电伤人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B.遭遇泥石流时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应向垂直于泥石流流动方向的山坡上跑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C.发生火灾时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人在高楼应乘坐电梯迅速撤离逃生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D.发生地震时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人在室外应选择开阔地带避震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人在室内应尽量抱头屈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膝躲在小开间的墙角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7_BD.228_2#8d6c822a0?vaa=1&amp;vcp=1&amp;vis=1&amp;pid=1780b5c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511" y="1205154"/>
            <a:ext cx="7344989" cy="479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C_6_BD#1780b5c7c?sp=1&amp;vcp=1&amp;pid=1fb1b8bb3&amp;color=0,0,0&amp;vtp=1&amp;vaab=1&amp;bt=1&amp;bbb=1"/>
          <p:cNvSpPr/>
          <p:nvPr/>
        </p:nvSpPr>
        <p:spPr>
          <a:xfrm>
            <a:off x="539496" y="39537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228_1#8d6c822a0?sp=1&amp;vaa=1&amp;vcp=1&amp;vis=1&amp;pid=1780b5c7c&amp;color=0,0,0&amp;vtp=1&amp;vaab=1&amp;bbb=1&amp;hb=1"/>
          <p:cNvSpPr/>
          <p:nvPr/>
        </p:nvSpPr>
        <p:spPr>
          <a:xfrm>
            <a:off x="539496" y="10744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25.（2022·陕西·中考）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陕西、安徽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两省都呈南北狭长、东西略窄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均被秦岭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均可划分为“北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中、南”三个地理单元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读陕西和安徽简图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29_1#1fa530044?vaa=1&amp;vcp=1&amp;vis=1&amp;pid=8d6c822a0&amp;color=0,0,0&amp;vtp=1&amp;vaab=1&amp;bt=1&amp;bbb=1&amp;hb=1"/>
          <p:cNvSpPr/>
          <p:nvPr/>
        </p:nvSpPr>
        <p:spPr>
          <a:xfrm>
            <a:off x="679482" y="514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（1）读图：关中地区位于秦岭以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皖中地区位于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填河流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名称）以南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230_1#1fa530044.blank?vaa=1&amp;vcp=1&amp;vis=1&amp;pid=8d6c822a0&amp;color=0,0,0&amp;vpa=85&amp;vtp=1&amp;vaab=1"/>
          <p:cNvSpPr/>
          <p:nvPr/>
        </p:nvSpPr>
        <p:spPr>
          <a:xfrm>
            <a:off x="5846001" y="48361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4" name="QB_8_AN.232_1#1fa530044.blank?vaa=1&amp;vcp=1&amp;vis=1&amp;pid=8d6c822a0&amp;color=0,0,0&amp;vpa=86&amp;vtp=1&amp;vaab=1&amp;bbb=1"/>
          <p:cNvSpPr/>
          <p:nvPr/>
        </p:nvSpPr>
        <p:spPr>
          <a:xfrm>
            <a:off x="9046400" y="48361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</a:t>
            </a:r>
            <a:endParaRPr lang="en-US" altLang="zh-CN" sz="2800" dirty="0"/>
          </a:p>
        </p:txBody>
      </p:sp>
      <p:pic>
        <p:nvPicPr>
          <p:cNvPr id="5" name="QO_7_BD.231_1#1fa530044?vaa=1&amp;vcp=1&amp;vis=1&amp;pid=8d6c822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2164" y="1694498"/>
            <a:ext cx="6923211" cy="450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33_1#02689ed6b?vaa=1&amp;vcp=1&amp;vis=1&amp;pid=8d6c822a0&amp;color=0,0,0&amp;vtp=1&amp;vaab=1&amp;bbb=1&amp;hb=1">
            <a:extLst>
              <a:ext uri="{FF2B5EF4-FFF2-40B4-BE49-F238E27FC236}">
                <a16:creationId xmlns:a16="http://schemas.microsoft.com/office/drawing/2014/main" id="{0FF751A4-4564-673C-23D8-BD2305FABF14}"/>
              </a:ext>
            </a:extLst>
          </p:cNvPr>
          <p:cNvSpPr/>
          <p:nvPr/>
        </p:nvSpPr>
        <p:spPr>
          <a:xfrm>
            <a:off x="539496" y="173140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（2）判断：按照我国温度带划分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关中地区属于暖温带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皖中地区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带。</a:t>
            </a:r>
          </a:p>
        </p:txBody>
      </p:sp>
      <p:sp>
        <p:nvSpPr>
          <p:cNvPr id="7" name="QB_8_AN.1_1#02689ed6b.blank?vaa=1&amp;vcp=1&amp;vis=1&amp;pid=8d6c822a0&amp;color=0,0,0&amp;vpa=87&amp;vtp=1&amp;vaab=1&amp;bbb=1">
            <a:extLst>
              <a:ext uri="{FF2B5EF4-FFF2-40B4-BE49-F238E27FC236}">
                <a16:creationId xmlns:a16="http://schemas.microsoft.com/office/drawing/2014/main" id="{72CEE688-DC89-5033-680B-352529F9F5F7}"/>
              </a:ext>
            </a:extLst>
          </p:cNvPr>
          <p:cNvSpPr/>
          <p:nvPr/>
        </p:nvSpPr>
        <p:spPr>
          <a:xfrm>
            <a:off x="1215374" y="29963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QO_7_BD.231_1#1fa530044?vaa=1&amp;vcp=1&amp;vis=1&amp;pid=8d6c822a0&amp;color=0,0,0&amp;tib=255,255,255&amp;vtp=1&amp;vaab=1" descr="preencoded.png">
            <a:extLst>
              <a:ext uri="{FF2B5EF4-FFF2-40B4-BE49-F238E27FC236}">
                <a16:creationId xmlns:a16="http://schemas.microsoft.com/office/drawing/2014/main" id="{28AC43E8-877B-C458-65A1-6D3AC623F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1689" y="1236840"/>
            <a:ext cx="6923211" cy="450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8_BD.233_1#02689ed6b?vaa=1&amp;vcp=1&amp;vis=1&amp;pid=8d6c822a0&amp;color=0,0,0&amp;vtp=1&amp;vaab=1&amp;bbb=1&amp;hb=1">
            <a:extLst>
              <a:ext uri="{FF2B5EF4-FFF2-40B4-BE49-F238E27FC236}">
                <a16:creationId xmlns:a16="http://schemas.microsoft.com/office/drawing/2014/main" id="{A9206491-6A57-956A-C37D-AEB2BC10A9C4}"/>
              </a:ext>
            </a:extLst>
          </p:cNvPr>
          <p:cNvSpPr/>
          <p:nvPr/>
        </p:nvSpPr>
        <p:spPr>
          <a:xfrm>
            <a:off x="625221" y="5652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（3）分析：受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因素影响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陕西、安徽两省境内南北气候差异显著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BD.237_1#69a9c3d9f?vaa=1&amp;vcp=1&amp;vis=1&amp;pid=8d6c822a0&amp;color=0,0,0&amp;vtp=1&amp;vaab=1&amp;bbb=1&amp;hb=1">
            <a:extLst>
              <a:ext uri="{FF2B5EF4-FFF2-40B4-BE49-F238E27FC236}">
                <a16:creationId xmlns:a16="http://schemas.microsoft.com/office/drawing/2014/main" id="{09E957B4-DFAE-B5AF-1F39-0A1666F69D5F}"/>
              </a:ext>
            </a:extLst>
          </p:cNvPr>
          <p:cNvSpPr/>
          <p:nvPr/>
        </p:nvSpPr>
        <p:spPr>
          <a:xfrm>
            <a:off x="625221" y="24613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（4）探究：与关中地区相比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历史上皖中地区发生洪涝灾害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的频次更高。试从降水和河流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两方面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分析皖中比关中多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洪涝灾害的原因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8_AN.3_1#69a9c3d9f?vaa=1&amp;vcp=1&amp;vis=1&amp;pid=8d6c822a0&amp;color=0,0,0&amp;vtp=1&amp;vaab=1&amp;bbb=1">
            <a:extLst>
              <a:ext uri="{FF2B5EF4-FFF2-40B4-BE49-F238E27FC236}">
                <a16:creationId xmlns:a16="http://schemas.microsoft.com/office/drawing/2014/main" id="{0B5EA32E-86F2-BF52-0E93-9ED24A3DA229}"/>
              </a:ext>
            </a:extLst>
          </p:cNvPr>
          <p:cNvSpPr/>
          <p:nvPr/>
        </p:nvSpPr>
        <p:spPr>
          <a:xfrm>
            <a:off x="810165" y="57390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皖中比关中降水量大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皖中比关中河流密集、河流水量大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02689ed6b.blank?vaa=1&amp;vcp=1&amp;vis=1&amp;pid=8d6c822a0&amp;color=0,0,0&amp;vpa=88&amp;vtp=1&amp;vaab=1&amp;bbb=1">
            <a:extLst>
              <a:ext uri="{FF2B5EF4-FFF2-40B4-BE49-F238E27FC236}">
                <a16:creationId xmlns:a16="http://schemas.microsoft.com/office/drawing/2014/main" id="{5B9CD73C-A244-98A9-E47C-FA24DF1EE6E2}"/>
              </a:ext>
            </a:extLst>
          </p:cNvPr>
          <p:cNvSpPr/>
          <p:nvPr/>
        </p:nvSpPr>
        <p:spPr>
          <a:xfrm>
            <a:off x="3118389" y="493072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纬度位置（或地形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或纬度位置、地形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915076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39_1#a10a54d60?sp=1&amp;vaa=1&amp;vcp=1&amp;vis=1&amp;pid=1780b5c7c&amp;color=0,0,0&amp;vtp=1&amp;vaab=1&amp;bt=1&amp;bbb=1&amp;hb=1"/>
          <p:cNvSpPr/>
          <p:nvPr/>
        </p:nvSpPr>
        <p:spPr>
          <a:xfrm>
            <a:off x="539496" y="1022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秉持人类命运共同体理念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人们利用自然、保护自然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探索人与自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然和谐共生之路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实现经济、社会与生态的可持续发展。下图示意云南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红河哈尼族彝族自治州的位置和梯田景观。据此完成下列各题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239_2#a10a54d60?vaa=1&amp;vcp=1&amp;vis=1&amp;pid=1780b5c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3000502"/>
            <a:ext cx="682142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40_1#a778d1f4a?sp=1&amp;vaa=1&amp;vcp=1&amp;vis=1&amp;pid=a10a54d60&amp;color=0,0,0&amp;vtp=1&amp;vaab=1&amp;bt=1&amp;bbb=1&amp;hb=1"/>
          <p:cNvSpPr/>
          <p:nvPr/>
        </p:nvSpPr>
        <p:spPr>
          <a:xfrm>
            <a:off x="539496" y="419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（1）分析红河哈尼族彝族自治州自然环境与自然灾害的关系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补充完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成下面的关系图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8_BD.240_2#a778d1f4a?vaa=1&amp;vcp=1&amp;vis=1&amp;pid=a10a54d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8542" y="1693767"/>
            <a:ext cx="8999408" cy="175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40_3#a778d1f4a?sp=1&amp;vaa=1&amp;vcp=1&amp;vis=1&amp;pid=a10a54d60&amp;color=0,0,0&amp;vtp=1&amp;vaab=1&amp;bbb=1"/>
          <p:cNvSpPr/>
          <p:nvPr/>
        </p:nvSpPr>
        <p:spPr>
          <a:xfrm>
            <a:off x="539496" y="32294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7" name="QB_8_AN.241_1#a778d1f4a.blank?vaa=1&amp;vcp=1&amp;vis=1&amp;pid=a10a54d60&amp;color=0,0,0&amp;vpa=89&amp;vtp=1&amp;vaab=1&amp;bbb=1"/>
          <p:cNvSpPr/>
          <p:nvPr/>
        </p:nvSpPr>
        <p:spPr>
          <a:xfrm>
            <a:off x="905415" y="3198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崎岖</a:t>
            </a:r>
            <a:endParaRPr lang="en-US" altLang="zh-CN" sz="2800" dirty="0"/>
          </a:p>
        </p:txBody>
      </p:sp>
      <p:sp>
        <p:nvSpPr>
          <p:cNvPr id="8" name="QB_8_AN.242_1#a778d1f4a.blank?vaa=1&amp;vcp=1&amp;vis=1&amp;pid=a10a54d60&amp;color=0,0,0&amp;vpa=90&amp;vtp=1&amp;vaab=1&amp;bbb=1"/>
          <p:cNvSpPr/>
          <p:nvPr/>
        </p:nvSpPr>
        <p:spPr>
          <a:xfrm>
            <a:off x="905415" y="3846671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集中（或不稳定）</a:t>
            </a:r>
            <a:endParaRPr lang="en-US" altLang="zh-CN" sz="2800" dirty="0"/>
          </a:p>
        </p:txBody>
      </p:sp>
      <p:sp>
        <p:nvSpPr>
          <p:cNvPr id="9" name="QB_8_AN.243_1#a778d1f4a.blank?vaa=1&amp;vcp=1&amp;vis=1&amp;pid=a10a54d60&amp;color=0,0,0&amp;vpa=91&amp;vtp=1&amp;vaab=1&amp;bbb=1"/>
          <p:cNvSpPr/>
          <p:nvPr/>
        </p:nvSpPr>
        <p:spPr>
          <a:xfrm>
            <a:off x="905415" y="4473416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滑坡（或泥石流、崩塌等）</a:t>
            </a:r>
            <a:endParaRPr lang="en-US" altLang="zh-CN" sz="2800" dirty="0"/>
          </a:p>
        </p:txBody>
      </p:sp>
      <p:pic>
        <p:nvPicPr>
          <p:cNvPr id="5" name="QO_7_BD.239_2#a10a54d60?vaa=1&amp;vcp=1&amp;vis=1&amp;pid=1780b5c7c&amp;color=0,0,0&amp;tib=255,255,255&amp;vtp=1&amp;vaab=1" descr="preencoded.png">
            <a:extLst>
              <a:ext uri="{FF2B5EF4-FFF2-40B4-BE49-F238E27FC236}">
                <a16:creationId xmlns:a16="http://schemas.microsoft.com/office/drawing/2014/main" id="{5CE7F1B3-958E-69CE-70CF-1064F05DE0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7242"/>
          <a:stretch/>
        </p:blipFill>
        <p:spPr>
          <a:xfrm>
            <a:off x="7734380" y="3523424"/>
            <a:ext cx="4280995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44_1#8d0b2742d?sp=1&amp;vaa=1&amp;vcp=1&amp;vis=1&amp;pid=a10a54d60&amp;color=0,0,0&amp;vtp=1&amp;vaab=1&amp;bt=1&amp;bbb=1&amp;hb=1"/>
          <p:cNvSpPr/>
          <p:nvPr/>
        </p:nvSpPr>
        <p:spPr>
          <a:xfrm>
            <a:off x="539496" y="8437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（2）当地居民因地制宜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利用和改造自然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趋利避害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形成了“森林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—梯田—河流”共生的独特生态景观（见下图）。</a:t>
            </a:r>
            <a:endParaRPr lang="en-US" altLang="zh-CN" sz="2800" dirty="0"/>
          </a:p>
        </p:txBody>
      </p:sp>
      <p:pic>
        <p:nvPicPr>
          <p:cNvPr id="3" name="QB_8_BD.244_2#8d0b2742d?vaa=1&amp;vcp=1&amp;vis=1&amp;pid=a10a54d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2180717"/>
            <a:ext cx="5870448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44_3#8d0b2742d?vaa=1&amp;vcp=1&amp;vis=1&amp;pid=a10a54d60&amp;color=0,0,0&amp;vtp=1&amp;vaab=1&amp;bbb=1"/>
          <p:cNvSpPr/>
          <p:nvPr/>
        </p:nvSpPr>
        <p:spPr>
          <a:xfrm>
            <a:off x="539496" y="5355717"/>
            <a:ext cx="11109960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森林的主要作用：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spc="-100" dirty="0"/>
          </a:p>
        </p:txBody>
      </p:sp>
      <p:sp>
        <p:nvSpPr>
          <p:cNvPr id="5" name="QB_8_AN.245_1#8d0b2742d.blank?vaa=1&amp;vcp=1&amp;vis=1&amp;pid=a10a54d60&amp;color=0,0,0&amp;vpa=92&amp;vtp=1&amp;vaab=1&amp;bbb=1"/>
          <p:cNvSpPr/>
          <p:nvPr/>
        </p:nvSpPr>
        <p:spPr>
          <a:xfrm>
            <a:off x="3750215" y="532523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涵养水源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44_3#8d0b2742d?vaa=1&amp;vcp=1&amp;vis=1&amp;pid=a10a54d60&amp;color=0,0,0&amp;vtp=1&amp;vaab=1&amp;bbb=1">
            <a:extLst>
              <a:ext uri="{FF2B5EF4-FFF2-40B4-BE49-F238E27FC236}">
                <a16:creationId xmlns:a16="http://schemas.microsoft.com/office/drawing/2014/main" id="{D2BA07DF-5260-A9FA-3FD3-262D1660EAB2}"/>
              </a:ext>
            </a:extLst>
          </p:cNvPr>
          <p:cNvSpPr/>
          <p:nvPr/>
        </p:nvSpPr>
        <p:spPr>
          <a:xfrm>
            <a:off x="539496" y="15538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修建梯田的好处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当地居民利用和改造了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等自然因素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有利于农业的发展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O_8_BD.249_1#20e5e4d71?vaa=1&amp;vcp=1&amp;vis=1&amp;pid=a10a54d60&amp;color=0,0,0&amp;mp=1&amp;vtp=1&amp;vaab=1&amp;bbb=1">
            <a:extLst>
              <a:ext uri="{FF2B5EF4-FFF2-40B4-BE49-F238E27FC236}">
                <a16:creationId xmlns:a16="http://schemas.microsoft.com/office/drawing/2014/main" id="{C21F329A-D0C9-34F1-67B5-8A62808AD3D5}"/>
              </a:ext>
            </a:extLst>
          </p:cNvPr>
          <p:cNvSpPr/>
          <p:nvPr/>
        </p:nvSpPr>
        <p:spPr>
          <a:xfrm>
            <a:off x="539496" y="28218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（3）有人建议继续在此地修建梯田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你是否赞同？请说明理由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AN.4_1#20e5e4d71?vaa=1&amp;vcp=1&amp;vis=1&amp;pid=a10a54d60&amp;color=0,0,0&amp;vtp=1&amp;vaab=1&amp;bbb=1&amp;hb=1">
            <a:extLst>
              <a:ext uri="{FF2B5EF4-FFF2-40B4-BE49-F238E27FC236}">
                <a16:creationId xmlns:a16="http://schemas.microsoft.com/office/drawing/2014/main" id="{3DA7A4B3-3F1E-5BD8-E175-464DD278E782}"/>
              </a:ext>
            </a:extLst>
          </p:cNvPr>
          <p:cNvSpPr/>
          <p:nvPr/>
        </p:nvSpPr>
        <p:spPr>
          <a:xfrm>
            <a:off x="539496" y="34607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不赞同。继续修建梯田会破坏当地的生态环境；红河哈尼梯田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已被列入《世界遗产名录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继续开垦会对其产生破坏；当地当前应重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点发展旅游业而非农业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应注重环境保护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8d0b2742d.blank?vaa=1&amp;vcp=1&amp;vis=1&amp;pid=a10a54d60&amp;color=0,0,0&amp;vpa=93&amp;vtp=1&amp;vaab=1&amp;bbb=1">
            <a:extLst>
              <a:ext uri="{FF2B5EF4-FFF2-40B4-BE49-F238E27FC236}">
                <a16:creationId xmlns:a16="http://schemas.microsoft.com/office/drawing/2014/main" id="{20D4E28B-004A-F255-2300-B99A6D94E3DC}"/>
              </a:ext>
            </a:extLst>
          </p:cNvPr>
          <p:cNvSpPr/>
          <p:nvPr/>
        </p:nvSpPr>
        <p:spPr>
          <a:xfrm>
            <a:off x="3750215" y="1523410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增加农田使用面积</a:t>
            </a:r>
            <a:endParaRPr lang="en-US" altLang="zh-CN" sz="2800" dirty="0"/>
          </a:p>
        </p:txBody>
      </p:sp>
      <p:sp>
        <p:nvSpPr>
          <p:cNvPr id="6" name="QB_8_AN.2_1#8d0b2742d.blank?vaa=1&amp;vcp=1&amp;vis=1&amp;pid=a10a54d60&amp;color=0,0,0&amp;vpa=94&amp;vtp=1&amp;vaab=1&amp;bbb=1">
            <a:extLst>
              <a:ext uri="{FF2B5EF4-FFF2-40B4-BE49-F238E27FC236}">
                <a16:creationId xmlns:a16="http://schemas.microsoft.com/office/drawing/2014/main" id="{CFF778A9-5B5F-C07D-08C4-3AFB033E8497}"/>
              </a:ext>
            </a:extLst>
          </p:cNvPr>
          <p:cNvSpPr/>
          <p:nvPr/>
        </p:nvSpPr>
        <p:spPr>
          <a:xfrm>
            <a:off x="4455065" y="215015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水源</a:t>
            </a:r>
            <a:endParaRPr lang="en-US" altLang="zh-CN" sz="2800" spc="-100" dirty="0"/>
          </a:p>
        </p:txBody>
      </p:sp>
      <p:sp>
        <p:nvSpPr>
          <p:cNvPr id="7" name="QB_8_AN.3_1#8d0b2742d.blank?vaa=1&amp;vcp=1&amp;vis=1&amp;pid=a10a54d60&amp;color=0,0,0&amp;vpa=95&amp;vtp=1&amp;vaab=1&amp;bbb=1">
            <a:extLst>
              <a:ext uri="{FF2B5EF4-FFF2-40B4-BE49-F238E27FC236}">
                <a16:creationId xmlns:a16="http://schemas.microsoft.com/office/drawing/2014/main" id="{688719E7-4F6E-FFAF-5916-8E72ABAD9FF2}"/>
              </a:ext>
            </a:extLst>
          </p:cNvPr>
          <p:cNvSpPr/>
          <p:nvPr/>
        </p:nvSpPr>
        <p:spPr>
          <a:xfrm>
            <a:off x="5801265" y="2150155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spc="-100" dirty="0"/>
          </a:p>
        </p:txBody>
      </p:sp>
    </p:spTree>
    <p:extLst>
      <p:ext uri="{BB962C8B-B14F-4D97-AF65-F5344CB8AC3E}">
        <p14:creationId xmlns:p14="http://schemas.microsoft.com/office/powerpoint/2010/main" val="219954983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3498</Words>
  <Application>Microsoft Office PowerPoint</Application>
  <PresentationFormat>宽屏</PresentationFormat>
  <Paragraphs>964</Paragraphs>
  <Slides>98</Slides>
  <Notes>90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8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2024-11-11T08:53:47Z</dcterms:created>
  <dcterms:modified xsi:type="dcterms:W3CDTF">2025-08-27T11:24:57Z</dcterms:modified>
  <cp:category/>
  <cp:contentStatus/>
</cp:coreProperties>
</file>