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28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331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1" r:id="rId37"/>
    <p:sldId id="292" r:id="rId38"/>
    <p:sldId id="293" r:id="rId39"/>
    <p:sldId id="294" r:id="rId40"/>
    <p:sldId id="295" r:id="rId41"/>
    <p:sldId id="296" r:id="rId42"/>
    <p:sldId id="298" r:id="rId43"/>
    <p:sldId id="299" r:id="rId44"/>
    <p:sldId id="329" r:id="rId45"/>
    <p:sldId id="300" r:id="rId46"/>
    <p:sldId id="301" r:id="rId47"/>
    <p:sldId id="330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5" r:id="rId71"/>
  </p:sldIdLst>
  <p:sldSz cx="12192000" cy="6858000"/>
  <p:notesSz cx="6858000" cy="12192000"/>
  <p:custDataLst>
    <p:tags r:id="rId7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269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33fc85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C83BAB1-F92C-42FE-8E8F-80E5E04A802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走近国家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33fc85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3CD4217-34C6-48EB-9BF7-CF4D34EDF4E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73c173e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6150e7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c0667b9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7f34252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73c173e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6150e74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c0667b9d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57f34252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走近国家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c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BF5B6EC-E73E-BB5A-92AC-1BE740C8E56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34A4755-3DF0-4EAE-8419-4F26DE5A03A2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6DE7099-FB2C-443B-A5C7-99E95924827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9AEA8C1-5F34-4737-AD3A-54CCF53C403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73c173e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6150e7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c0667b9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7f34252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73c173e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6150e74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c0667b9d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57f34252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A6CF78C-FD13-D8B0-6233-117A3C62F5D8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8_BD.25_1#bea5c7209?colgroup=3,26&amp;vaa=1&amp;vcp=1&amp;vis=1&amp;pid=df0a0c93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639982"/>
          <a:ext cx="11112681" cy="4264471"/>
        </p:xfrm>
        <a:graphic>
          <a:graphicData uri="http://schemas.openxmlformats.org/drawingml/2006/table">
            <a:tbl>
              <a:tblPr/>
              <a:tblGrid>
                <a:gridCol w="12713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1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农业劳动力不足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以使用小型农机具为主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农业生产水平高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海洋渔业发达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有著名的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渔场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输业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交通运输业发达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已形成以海运为主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空密切结合的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现代化交通运输体系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古代受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文化影响很大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在文字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传统建筑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宗教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服饰和饮食等方面都反映出中国文化的影响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在近现代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文化广泛影响到日本社会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当代日本文化既保留有东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方民族的传统内容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又兼有西方文化特色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8_AN.26_1#bea5c7209.blank?vaa=1&amp;vcp=1&amp;vis=1&amp;pid=df0a0c93e&amp;color=0,0,0&amp;mp=1&amp;vpa=22&amp;vtp=1&amp;vaab=1&amp;bbb=1"/>
          <p:cNvSpPr/>
          <p:nvPr/>
        </p:nvSpPr>
        <p:spPr>
          <a:xfrm>
            <a:off x="5792057" y="2150649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北海道</a:t>
            </a:r>
            <a:endParaRPr lang="en-US" altLang="zh-CN" sz="2800" dirty="0"/>
          </a:p>
        </p:txBody>
      </p:sp>
      <p:sp>
        <p:nvSpPr>
          <p:cNvPr id="4" name="QB_8_AN.27_1#bea5c7209.blank?vaa=1&amp;vcp=1&amp;vis=1&amp;pid=df0a0c93e&amp;color=0,0,0&amp;mp=1&amp;vpa=23&amp;vtp=1&amp;vaab=1&amp;bbb=1"/>
          <p:cNvSpPr/>
          <p:nvPr/>
        </p:nvSpPr>
        <p:spPr>
          <a:xfrm>
            <a:off x="2959957" y="372329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</a:t>
            </a:r>
            <a:endParaRPr lang="en-US" altLang="zh-CN" sz="2800" dirty="0"/>
          </a:p>
        </p:txBody>
      </p:sp>
      <p:sp>
        <p:nvSpPr>
          <p:cNvPr id="5" name="QB_8_AN.28_1#bea5c7209.blank?vaa=1&amp;vcp=1&amp;vis=1&amp;pid=df0a0c93e&amp;color=0,0,0&amp;mp=1&amp;vpa=24&amp;vtp=1&amp;vaab=1&amp;bbb=1"/>
          <p:cNvSpPr/>
          <p:nvPr/>
        </p:nvSpPr>
        <p:spPr>
          <a:xfrm>
            <a:off x="1982057" y="484089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欧美</a:t>
            </a:r>
            <a:endParaRPr lang="en-US" altLang="zh-CN" sz="2800" dirty="0"/>
          </a:p>
        </p:txBody>
      </p:sp>
      <p:sp>
        <p:nvSpPr>
          <p:cNvPr id="2" name="QB_8_BD.25_1#bea5c7209?colgroup=3,26&amp;vaa=1&amp;vcp=1&amp;vis=1&amp;pid=df0a0c93e&amp;color=0,0,0&amp;mp=1&amp;vtp=1&amp;vaab=1&amp;bt=1&amp;bbb=1"/>
          <p:cNvSpPr txBox="1"/>
          <p:nvPr/>
        </p:nvSpPr>
        <p:spPr>
          <a:xfrm>
            <a:off x="10934032" y="9315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8_BD.25_1#bea5c7209?colgroup=3,26&amp;vaa=1&amp;vcp=1&amp;vis=1&amp;pid=df0a0c93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996288"/>
          <a:ext cx="11112681" cy="1532764"/>
        </p:xfrm>
        <a:graphic>
          <a:graphicData uri="http://schemas.openxmlformats.org/drawingml/2006/table">
            <a:tbl>
              <a:tblPr/>
              <a:tblGrid>
                <a:gridCol w="12713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1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总人口1.27亿（2020年）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居民绝大部分为大和族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通用日语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是全国的政治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文化和交通中心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筑波是一座新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兴科学城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京都和奈良是日本著名古都和文化旅游城市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8_BD.25_1#bea5c7209?colgroup=3,26&amp;vaa=1&amp;vcp=1&amp;vis=1&amp;pid=df0a0c93e&amp;color=0,0,0&amp;mp=1&amp;vtp=1&amp;vaab=1&amp;bt=1&amp;bbb=1&amp;hb=1"/>
          <p:cNvSpPr txBox="1"/>
          <p:nvPr/>
        </p:nvSpPr>
        <p:spPr>
          <a:xfrm>
            <a:off x="9112177" y="2297198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8_AN.29_1#bea5c7209.blank?vaa=1&amp;vcp=1&amp;vis=1&amp;pid=df0a0c93e&amp;color=0,0,0&amp;mp=1&amp;vpa=25&amp;vtp=1&amp;vaab=1&amp;bbb=1"/>
          <p:cNvSpPr/>
          <p:nvPr/>
        </p:nvSpPr>
        <p:spPr>
          <a:xfrm>
            <a:off x="1893157" y="347120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812f16c4?vcp=1&amp;pid=16150e74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埃及</a:t>
            </a:r>
            <a:endParaRPr lang="en-US" altLang="zh-CN" sz="3000" dirty="0"/>
          </a:p>
        </p:txBody>
      </p:sp>
      <p:sp>
        <p:nvSpPr>
          <p:cNvPr id="3" name="QB_8_BD.30_1#36dd02db6?sp=1&amp;vaa=1&amp;vcp=1&amp;vis=1&amp;pid=8812f16c4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1.地理位置、范围和自然环境</a:t>
            </a:r>
            <a:endParaRPr lang="en-US" altLang="zh-CN" sz="2800" dirty="0"/>
          </a:p>
        </p:txBody>
      </p:sp>
      <p:graphicFrame>
        <p:nvGraphicFramePr>
          <p:cNvPr id="12" name="QB_8_BD.30_2#36dd02db6?colgroup=3,26&amp;vaa=1&amp;vcp=1&amp;vis=1&amp;pid=8812f16c4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82528" cy="3351912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置和范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位于非洲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领土还包括苏伊士运河以东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亚洲西南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端的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地跨亚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非两大洲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之间的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陆路交通要冲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也是大西洋与印度洋之间海上航线的捷径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战略位置十分重要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大部分地区海拔在200～700米之间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沙漠面积占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%以上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尼罗河沿岸及下游地区多平原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8_AN.31_1#36dd02db6.blank?vaa=1&amp;vcp=1&amp;vis=1&amp;pid=8812f16c4&amp;color=0,0,0&amp;vpa=26&amp;vtp=1&amp;vaab=1&amp;bbb=1"/>
          <p:cNvSpPr/>
          <p:nvPr/>
        </p:nvSpPr>
        <p:spPr>
          <a:xfrm>
            <a:off x="3470679" y="190695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</a:t>
            </a:r>
            <a:endParaRPr lang="en-US" altLang="zh-CN" sz="2800" dirty="0"/>
          </a:p>
        </p:txBody>
      </p:sp>
      <p:sp>
        <p:nvSpPr>
          <p:cNvPr id="6" name="QB_8_AN.32_1#36dd02db6.blank?vaa=1&amp;vcp=1&amp;vis=1&amp;pid=8812f16c4&amp;color=0,0,0&amp;vpa=27&amp;vtp=1&amp;vaab=1&amp;bbb=1"/>
          <p:cNvSpPr/>
          <p:nvPr/>
        </p:nvSpPr>
        <p:spPr>
          <a:xfrm>
            <a:off x="2759478" y="246575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西奈</a:t>
            </a:r>
            <a:endParaRPr lang="en-US" altLang="zh-CN" sz="2800" dirty="0"/>
          </a:p>
        </p:txBody>
      </p:sp>
      <p:sp>
        <p:nvSpPr>
          <p:cNvPr id="7" name="QB_8_AN.33_1#36dd02db6.blank?vaa=1&amp;vcp=1&amp;vis=1&amp;pid=8812f16c4&amp;color=0,0,0&amp;vpa=28&amp;vtp=1&amp;vaab=1"/>
          <p:cNvSpPr/>
          <p:nvPr/>
        </p:nvSpPr>
        <p:spPr>
          <a:xfrm>
            <a:off x="8410979" y="246575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8" name="QB_8_AN.34_1#36dd02db6.blank?vaa=1&amp;vcp=1&amp;vis=1&amp;pid=8812f16c4&amp;color=0,0,0&amp;vpa=29&amp;vtp=1&amp;vaab=1"/>
          <p:cNvSpPr/>
          <p:nvPr/>
        </p:nvSpPr>
        <p:spPr>
          <a:xfrm>
            <a:off x="9465079" y="246575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</a:t>
            </a:r>
            <a:endParaRPr lang="en-US" altLang="zh-CN" sz="2800" dirty="0"/>
          </a:p>
        </p:txBody>
      </p:sp>
      <p:sp>
        <p:nvSpPr>
          <p:cNvPr id="9" name="QB_8_AN.35_1#36dd02db6.blank?vaa=1&amp;vcp=1&amp;vis=1&amp;pid=8812f16c4&amp;color=0,0,0&amp;vpa=30&amp;vtp=1&amp;vaab=1&amp;bbb=1"/>
          <p:cNvSpPr/>
          <p:nvPr/>
        </p:nvSpPr>
        <p:spPr>
          <a:xfrm>
            <a:off x="9503179" y="4141706"/>
            <a:ext cx="6143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QB_8_BD.36_1#36dd02db6?colgroup=3,26&amp;vaa=1&amp;vcp=1&amp;vis=1&amp;pid=8812f16c4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44732"/>
              <a:ext cx="11082528" cy="4473132"/>
            </p:xfrm>
            <a:graphic>
              <a:graphicData uri="http://schemas.openxmlformats.org/drawingml/2006/table">
                <a:tbl>
                  <a:tblPr/>
                  <a:tblGrid>
                    <a:gridCol w="14264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6560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除北部地中海沿岸降水量稍多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属地中海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气候外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大部分地区属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最高气温可达40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以上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平均年降水量不足50毫米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河流与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运河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是世界上最长的河流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自南向北注入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被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埃及人民称为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“生命之河”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苏伊士运河沟通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海和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联结印度洋和大西洋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是扼守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三洲的主要国际航道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具有重要的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战略意义和经济意义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QB_8_BD.36_1#36dd02db6?colgroup=3,26&amp;vaa=1&amp;vcp=1&amp;vis=1&amp;pid=8812f16c4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44732"/>
              <a:ext cx="11082528" cy="4473132"/>
            </p:xfrm>
            <a:graphic>
              <a:graphicData uri="http://schemas.openxmlformats.org/drawingml/2006/table">
                <a:tbl>
                  <a:tblPr/>
                  <a:tblGrid>
                    <a:gridCol w="1426464"/>
                    <a:gridCol w="9656064"/>
                  </a:tblGrid>
                  <a:tr h="16757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22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河流与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运河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是世界上最长的河流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自南向北注入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被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埃及人民称为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“生命之河”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5956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苏伊士运河沟通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海和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联结印度洋和大西洋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endParaRPr lang="en-US" altLang="zh-CN" sz="2800" b="0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是扼守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三洲的主要国际航道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具有重要的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战略意义和经济意义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QB_8_AN.37_1#36dd02db6.blank?vaa=1&amp;vcp=1&amp;vis=1&amp;pid=8812f16c4&amp;color=0,0,0&amp;mp=1&amp;vpa=31&amp;vtp=1&amp;vaab=1&amp;bbb=1"/>
          <p:cNvSpPr/>
          <p:nvPr/>
        </p:nvSpPr>
        <p:spPr>
          <a:xfrm>
            <a:off x="2759478" y="154638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炎热干燥</a:t>
            </a:r>
            <a:endParaRPr lang="en-US" altLang="zh-CN" sz="2800" dirty="0"/>
          </a:p>
        </p:txBody>
      </p:sp>
      <p:sp>
        <p:nvSpPr>
          <p:cNvPr id="4" name="QB_8_AN.38_1#36dd02db6.blank?vaa=1&amp;vcp=1&amp;vis=1&amp;pid=8812f16c4&amp;color=0,0,0&amp;mp=1&amp;vpa=32&amp;vtp=1&amp;vaab=1&amp;bbb=1"/>
          <p:cNvSpPr/>
          <p:nvPr/>
        </p:nvSpPr>
        <p:spPr>
          <a:xfrm>
            <a:off x="5591579" y="210518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热带沙漠</a:t>
            </a:r>
            <a:endParaRPr lang="en-US" altLang="zh-CN" sz="2800" dirty="0"/>
          </a:p>
        </p:txBody>
      </p:sp>
      <p:sp>
        <p:nvSpPr>
          <p:cNvPr id="5" name="QB_8_AN.39_1#36dd02db6.blank?vaa=1&amp;vcp=1&amp;vis=1&amp;pid=8812f16c4&amp;color=0,0,0&amp;mp=1&amp;vpa=33&amp;vtp=1&amp;vaab=1&amp;bbb=1"/>
          <p:cNvSpPr/>
          <p:nvPr/>
        </p:nvSpPr>
        <p:spPr>
          <a:xfrm>
            <a:off x="2048278" y="3224371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尼罗河</a:t>
            </a:r>
            <a:endParaRPr lang="en-US" altLang="zh-CN" sz="2800" dirty="0"/>
          </a:p>
        </p:txBody>
      </p:sp>
      <p:sp>
        <p:nvSpPr>
          <p:cNvPr id="6" name="QB_8_AN.40_1#36dd02db6.blank?vaa=1&amp;vcp=1&amp;vis=1&amp;pid=8812f16c4&amp;color=0,0,0&amp;mp=1&amp;vpa=34&amp;vtp=1&amp;vaab=1&amp;bbb=1"/>
          <p:cNvSpPr/>
          <p:nvPr/>
        </p:nvSpPr>
        <p:spPr>
          <a:xfrm>
            <a:off x="9147579" y="3224371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地中海</a:t>
            </a:r>
            <a:endParaRPr lang="en-US" altLang="zh-CN" sz="2800" dirty="0"/>
          </a:p>
        </p:txBody>
      </p:sp>
      <p:sp>
        <p:nvSpPr>
          <p:cNvPr id="7" name="QB_8_AN.41_1#36dd02db6.blank?vaa=1&amp;vcp=1&amp;vis=1&amp;pid=8812f16c4&amp;color=0,0,0&amp;mp=1&amp;vpa=35&amp;vtp=1&amp;vaab=1&amp;bbb=1"/>
          <p:cNvSpPr/>
          <p:nvPr/>
        </p:nvSpPr>
        <p:spPr>
          <a:xfrm>
            <a:off x="4537479" y="434355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</a:t>
            </a:r>
            <a:endParaRPr lang="en-US" altLang="zh-CN" sz="2800" dirty="0"/>
          </a:p>
        </p:txBody>
      </p:sp>
      <p:sp>
        <p:nvSpPr>
          <p:cNvPr id="8" name="QB_8_AN.42_1#36dd02db6.blank?vaa=1&amp;vcp=1&amp;vis=1&amp;pid=8812f16c4&amp;color=0,0,0&amp;mp=1&amp;vpa=36&amp;vtp=1&amp;vaab=1"/>
          <p:cNvSpPr/>
          <p:nvPr/>
        </p:nvSpPr>
        <p:spPr>
          <a:xfrm>
            <a:off x="6315479" y="434355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</a:t>
            </a:r>
            <a:endParaRPr lang="en-US" altLang="zh-CN" sz="2800" dirty="0"/>
          </a:p>
        </p:txBody>
      </p:sp>
      <p:sp>
        <p:nvSpPr>
          <p:cNvPr id="9" name="QB_8_AN.43_1#36dd02db6.blank?vaa=1&amp;vcp=1&amp;vis=1&amp;pid=8812f16c4&amp;color=0,0,0&amp;mp=1&amp;vpa=37&amp;vtp=1&amp;vaab=1"/>
          <p:cNvSpPr/>
          <p:nvPr/>
        </p:nvSpPr>
        <p:spPr>
          <a:xfrm>
            <a:off x="3115078" y="490235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10" name="QB_8_AN.44_1#36dd02db6.blank?vaa=1&amp;vcp=1&amp;vis=1&amp;pid=8812f16c4&amp;color=0,0,0&amp;mp=1&amp;vpa=38&amp;vtp=1&amp;vaab=1"/>
          <p:cNvSpPr/>
          <p:nvPr/>
        </p:nvSpPr>
        <p:spPr>
          <a:xfrm>
            <a:off x="4169179" y="490235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</a:t>
            </a:r>
            <a:endParaRPr lang="en-US" altLang="zh-CN" sz="2800" dirty="0"/>
          </a:p>
        </p:txBody>
      </p:sp>
      <p:sp>
        <p:nvSpPr>
          <p:cNvPr id="11" name="QB_8_AN.45_1#36dd02db6.blank?vaa=1&amp;vcp=1&amp;vis=1&amp;pid=8812f16c4&amp;color=0,0,0&amp;mp=1&amp;vpa=39&amp;vtp=1&amp;vaab=1"/>
          <p:cNvSpPr/>
          <p:nvPr/>
        </p:nvSpPr>
        <p:spPr>
          <a:xfrm>
            <a:off x="5223279" y="490235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2" name="QB_8_BD.36_1#36dd02db6?colgroup=3,26&amp;vaa=1&amp;vcp=1&amp;vis=1&amp;pid=8812f16c4&amp;color=0,0,0&amp;mp=1&amp;vtp=1&amp;vaab=1&amp;bt=1&amp;bbb=1"/>
          <p:cNvSpPr txBox="1"/>
          <p:nvPr/>
        </p:nvSpPr>
        <p:spPr>
          <a:xfrm>
            <a:off x="10903879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6_1#5e5f9a55e?sp=1&amp;vaa=1&amp;vcp=1&amp;vis=1&amp;pid=8812f16c4&amp;color=0,0,0&amp;vtp=1&amp;vaab=1&amp;bt=1&amp;bbb=1"/>
          <p:cNvSpPr/>
          <p:nvPr/>
        </p:nvSpPr>
        <p:spPr>
          <a:xfrm>
            <a:off x="539496" y="16829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2.人口、城市和经济</a:t>
            </a:r>
            <a:endParaRPr lang="en-US" altLang="zh-CN" sz="2800" dirty="0"/>
          </a:p>
        </p:txBody>
      </p:sp>
      <p:graphicFrame>
        <p:nvGraphicFramePr>
          <p:cNvPr id="14" name="QB_8_BD.46_2#5e5f9a55e?colgroup=3,26&amp;vaa=1&amp;vcp=1&amp;vis=1&amp;pid=8812f16c4&amp;color=0,0,0&amp;vtp=1&amp;vaab=1&amp;bbb=1&amp;hb=1"/>
          <p:cNvGraphicFramePr>
            <a:graphicFrameLocks noGrp="1"/>
          </p:cNvGraphicFramePr>
          <p:nvPr/>
        </p:nvGraphicFramePr>
        <p:xfrm>
          <a:off x="539496" y="2364549"/>
          <a:ext cx="11091672" cy="279717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埃及90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%以上的居民是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多信奉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伯语为国语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首都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位于尼罗河三角洲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是非洲最大的城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市和世界历史文化名城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目前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工业规模在非洲仅次于南非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主要部门有石油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钢铁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纺织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食品等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石油工业地位突出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8_AN.47_1#5e5f9a55e.blank?vaa=1&amp;vcp=1&amp;vis=1&amp;pid=8812f16c4&amp;color=0,0,0&amp;vpa=40&amp;vtp=1&amp;vaab=1&amp;bbb=1"/>
          <p:cNvSpPr/>
          <p:nvPr/>
        </p:nvSpPr>
        <p:spPr>
          <a:xfrm>
            <a:off x="5435814" y="236620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</a:t>
            </a:r>
            <a:endParaRPr lang="en-US" altLang="zh-CN" sz="2800" dirty="0"/>
          </a:p>
        </p:txBody>
      </p:sp>
      <p:sp>
        <p:nvSpPr>
          <p:cNvPr id="5" name="QB_8_AN.48_1#5e5f9a55e.blank?vaa=1&amp;vcp=1&amp;vis=1&amp;pid=8812f16c4&amp;color=0,0,0&amp;vpa=41&amp;vtp=1&amp;vaab=1&amp;bbb=1"/>
          <p:cNvSpPr/>
          <p:nvPr/>
        </p:nvSpPr>
        <p:spPr>
          <a:xfrm>
            <a:off x="8623512" y="236620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伊斯兰</a:t>
            </a:r>
            <a:endParaRPr lang="en-US" altLang="zh-CN" sz="2800" dirty="0"/>
          </a:p>
        </p:txBody>
      </p:sp>
      <p:sp>
        <p:nvSpPr>
          <p:cNvPr id="6" name="QB_8_AN.49_1#5e5f9a55e.blank?vaa=1&amp;vcp=1&amp;vis=1&amp;pid=8812f16c4&amp;color=0,0,0&amp;vpa=42&amp;vtp=1&amp;vaab=1&amp;bbb=1"/>
          <p:cNvSpPr/>
          <p:nvPr/>
        </p:nvSpPr>
        <p:spPr>
          <a:xfrm>
            <a:off x="4770650" y="292500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QB_8_BD.50_1#5e5f9a55e?colgroup=3,26&amp;vaa=1&amp;vcp=1&amp;vis=1&amp;pid=8812f16c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1624"/>
          <a:ext cx="11091672" cy="391934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农业在埃及国民经济中所占份额较大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农业生产集中在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谷地和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主要农产品有棉花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甘蔗和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水果等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尤以盛产优质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而著称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埃及是世界古代文明的发祥地之一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旅游业发达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卢克索古城等名胜古迹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以及阿斯旺水坝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等旅游胜地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8_AN.51_1#5e5f9a55e.blank?vaa=1&amp;vcp=1&amp;vis=1&amp;pid=8812f16c4&amp;color=0,0,0&amp;mp=1&amp;vpa=43&amp;vtp=1&amp;vaab=1&amp;bbb=1&amp;hb=1"/>
          <p:cNvSpPr/>
          <p:nvPr/>
        </p:nvSpPr>
        <p:spPr>
          <a:xfrm>
            <a:off x="1915532" y="1823275"/>
            <a:ext cx="9647936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尼罗河</a:t>
            </a:r>
            <a:endParaRPr lang="en-US" altLang="zh-CN" sz="2800" dirty="0"/>
          </a:p>
        </p:txBody>
      </p:sp>
      <p:sp>
        <p:nvSpPr>
          <p:cNvPr id="4" name="QB_8_AN.52_1#5e5f9a55e.blank?vaa=1&amp;vcp=1&amp;vis=1&amp;pid=8812f16c4&amp;color=0,0,0&amp;mp=1&amp;vpa=44&amp;vtp=1&amp;vaab=1&amp;bbb=1"/>
          <p:cNvSpPr/>
          <p:nvPr/>
        </p:nvSpPr>
        <p:spPr>
          <a:xfrm>
            <a:off x="3538750" y="238207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三角洲</a:t>
            </a:r>
            <a:endParaRPr lang="en-US" altLang="zh-CN" sz="2800" dirty="0"/>
          </a:p>
        </p:txBody>
      </p:sp>
      <p:sp>
        <p:nvSpPr>
          <p:cNvPr id="5" name="QB_8_AN.53_1#5e5f9a55e.blank?vaa=1&amp;vcp=1&amp;vis=1&amp;pid=8812f16c4&amp;color=0,0,0&amp;mp=1&amp;vpa=45&amp;vtp=1&amp;vaab=1&amp;bbb=1"/>
          <p:cNvSpPr/>
          <p:nvPr/>
        </p:nvSpPr>
        <p:spPr>
          <a:xfrm>
            <a:off x="5481850" y="2920809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长绒棉</a:t>
            </a:r>
            <a:endParaRPr lang="en-US" altLang="zh-CN" sz="2800" dirty="0"/>
          </a:p>
        </p:txBody>
      </p:sp>
      <p:sp>
        <p:nvSpPr>
          <p:cNvPr id="6" name="QB_8_AN.54_1#5e5f9a55e.blank?vaa=1&amp;vcp=1&amp;vis=1&amp;pid=8812f16c4&amp;color=0,0,0&amp;mp=1&amp;vpa=46&amp;vtp=1&amp;vaab=1&amp;bbb=1"/>
          <p:cNvSpPr/>
          <p:nvPr/>
        </p:nvSpPr>
        <p:spPr>
          <a:xfrm>
            <a:off x="9989490" y="381172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金字塔</a:t>
            </a:r>
            <a:endParaRPr lang="en-US" altLang="zh-CN" sz="2800" dirty="0"/>
          </a:p>
        </p:txBody>
      </p:sp>
      <p:sp>
        <p:nvSpPr>
          <p:cNvPr id="7" name="QB_8_AN.55_1#5e5f9a55e.blank?vaa=1&amp;vcp=1&amp;vis=1&amp;pid=8812f16c4&amp;color=0,0,0&amp;mp=1&amp;vpa=47&amp;vtp=1&amp;vaab=1&amp;bbb=1"/>
          <p:cNvSpPr/>
          <p:nvPr/>
        </p:nvSpPr>
        <p:spPr>
          <a:xfrm>
            <a:off x="2017648" y="4353996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狮身人面像</a:t>
            </a:r>
            <a:endParaRPr lang="en-US" altLang="zh-CN" sz="2800" dirty="0"/>
          </a:p>
        </p:txBody>
      </p:sp>
      <p:sp>
        <p:nvSpPr>
          <p:cNvPr id="2" name="QB_8_BD.50_1#5e5f9a55e?colgroup=3,26&amp;vaa=1&amp;vcp=1&amp;vis=1&amp;pid=8812f16c4&amp;color=0,0,0&amp;mp=1&amp;vtp=1&amp;vaab=1&amp;bt=1&amp;bbb=1"/>
          <p:cNvSpPr txBox="1"/>
          <p:nvPr/>
        </p:nvSpPr>
        <p:spPr>
          <a:xfrm>
            <a:off x="10913023" y="11132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c4dbd6b1?vcp=1&amp;pid=16150e74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俄罗斯</a:t>
            </a:r>
            <a:endParaRPr lang="en-US" altLang="zh-CN" sz="3000" dirty="0"/>
          </a:p>
        </p:txBody>
      </p:sp>
      <p:sp>
        <p:nvSpPr>
          <p:cNvPr id="3" name="QB_8_BD.56_1#561ee24e3?sp=1&amp;vaa=1&amp;vcp=1&amp;vis=1&amp;pid=dc4dbd6b1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1.面积、地理位置、自然环境和自然资源</a:t>
            </a:r>
            <a:endParaRPr lang="en-US" altLang="zh-CN" sz="2800" dirty="0"/>
          </a:p>
        </p:txBody>
      </p:sp>
      <p:graphicFrame>
        <p:nvGraphicFramePr>
          <p:cNvPr id="16" name="QB_8_BD.56_2#561ee24e3?colgroup=3,26&amp;vaa=1&amp;vcp=1&amp;vis=1&amp;pid=dc4dbd6b1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91672" cy="3324988"/>
        </p:xfrm>
        <a:graphic>
          <a:graphicData uri="http://schemas.openxmlformats.org/drawingml/2006/table">
            <a:tbl>
              <a:tblPr/>
              <a:tblGrid>
                <a:gridCol w="1307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是世界上面积最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也是唯一地跨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两大洲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两半球的国家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属于传统上的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主要地形区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有东欧平原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西西伯利亚平原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中西伯利亚高原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东西伯利亚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8_AN.57_1#561ee24e3.blank?vaa=1&amp;vcp=1&amp;vis=1&amp;pid=dc4dbd6b1&amp;color=0,0,0&amp;vpa=48&amp;vtp=1&amp;vaab=1"/>
          <p:cNvSpPr/>
          <p:nvPr/>
        </p:nvSpPr>
        <p:spPr>
          <a:xfrm>
            <a:off x="4418606" y="217492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8_AN.58_1#561ee24e3.blank?vaa=1&amp;vcp=1&amp;vis=1&amp;pid=dc4dbd6b1&amp;color=0,0,0&amp;vpa=49&amp;vtp=1&amp;vaab=1"/>
          <p:cNvSpPr/>
          <p:nvPr/>
        </p:nvSpPr>
        <p:spPr>
          <a:xfrm>
            <a:off x="8673107" y="217492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7" name="QB_8_AN.59_1#561ee24e3.blank?vaa=1&amp;vcp=1&amp;vis=1&amp;pid=dc4dbd6b1&amp;color=0,0,0&amp;vpa=50&amp;vtp=1&amp;vaab=1"/>
          <p:cNvSpPr/>
          <p:nvPr/>
        </p:nvSpPr>
        <p:spPr>
          <a:xfrm>
            <a:off x="9727207" y="217492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8" name="QB_8_AN.60_1#561ee24e3.blank?vaa=1&amp;vcp=1&amp;vis=1&amp;pid=dc4dbd6b1&amp;color=0,0,0&amp;vpa=51&amp;vtp=1&amp;vaab=1"/>
          <p:cNvSpPr/>
          <p:nvPr/>
        </p:nvSpPr>
        <p:spPr>
          <a:xfrm>
            <a:off x="2285007" y="271365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9" name="QB_8_AN.61_1#561ee24e3.blank?vaa=1&amp;vcp=1&amp;vis=1&amp;pid=dc4dbd6b1&amp;color=0,0,0&amp;vpa=52&amp;vtp=1&amp;vaab=1"/>
          <p:cNvSpPr/>
          <p:nvPr/>
        </p:nvSpPr>
        <p:spPr>
          <a:xfrm>
            <a:off x="3339106" y="271365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10" name="QB_8_AN.62_1#561ee24e3.blank?vaa=1&amp;vcp=1&amp;vis=1&amp;pid=dc4dbd6b1&amp;color=0,0,0&amp;vpa=53&amp;vtp=1&amp;vaab=1"/>
          <p:cNvSpPr/>
          <p:nvPr/>
        </p:nvSpPr>
        <p:spPr>
          <a:xfrm>
            <a:off x="8660407" y="271365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11" name="QB_8_AN.63_1#561ee24e3.blank?vaa=1&amp;vcp=1&amp;vis=1&amp;pid=dc4dbd6b1&amp;color=0,0,0&amp;vpa=54&amp;vtp=1&amp;vaab=1"/>
          <p:cNvSpPr/>
          <p:nvPr/>
        </p:nvSpPr>
        <p:spPr>
          <a:xfrm>
            <a:off x="2640607" y="355801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12" name="QB_8_AN.64_1#561ee24e3.blank?vaa=1&amp;vcp=1&amp;vis=1&amp;pid=dc4dbd6b1&amp;color=0,0,0&amp;vpa=55&amp;vtp=1&amp;vaab=1"/>
          <p:cNvSpPr/>
          <p:nvPr/>
        </p:nvSpPr>
        <p:spPr>
          <a:xfrm>
            <a:off x="3707406" y="355801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13" name="QB_8_AN.65_1#561ee24e3.blank?vaa=1&amp;vcp=1&amp;vis=1&amp;pid=dc4dbd6b1&amp;color=0,0,0&amp;vpa=56&amp;vtp=1&amp;vaab=1&amp;bbb=1"/>
          <p:cNvSpPr/>
          <p:nvPr/>
        </p:nvSpPr>
        <p:spPr>
          <a:xfrm>
            <a:off x="6183906" y="355801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14" name="QB_8_AN.66_1#561ee24e3.blank?vaa=1&amp;vcp=1&amp;vis=1&amp;pid=dc4dbd6b1&amp;color=0,0,0&amp;vpa=57&amp;vtp=1&amp;vaab=1&amp;bbb=1"/>
          <p:cNvSpPr/>
          <p:nvPr/>
        </p:nvSpPr>
        <p:spPr>
          <a:xfrm>
            <a:off x="7606307" y="355801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8_BD.67_1#561ee24e3?colgroup=3,26&amp;vaa=1&amp;vcp=1&amp;vis=1&amp;pid=dc4dbd6b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73238"/>
          <a:ext cx="11091672" cy="5016120"/>
        </p:xfrm>
        <a:graphic>
          <a:graphicData uri="http://schemas.openxmlformats.org/drawingml/2006/table">
            <a:tbl>
              <a:tblPr/>
              <a:tblGrid>
                <a:gridCol w="1307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高纬度地区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由于领土辽阔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各地气候差异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显著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北冰洋沿岸属寒带气候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太平洋沿岸属温带季风气候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西伯利亚地区冬季非常寒冷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东欧平原气候比较温和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自然资源丰富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铜等矿产资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源的储量均居世界前列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森林面积约占全国总面积的一半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有世界上面积最大的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林区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水资源充足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河川径流总量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居世界第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湖是世界上最深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淡水储量最大的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8_AN.68_1#561ee24e3.blank?vaa=1&amp;vcp=1&amp;vis=1&amp;pid=dc4dbd6b1&amp;color=0,0,0&amp;mp=1&amp;vpa=58&amp;vtp=1&amp;vaab=1&amp;bbb=1"/>
          <p:cNvSpPr/>
          <p:nvPr/>
        </p:nvSpPr>
        <p:spPr>
          <a:xfrm>
            <a:off x="5815606" y="1272857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温带大陆性</a:t>
            </a:r>
            <a:endParaRPr lang="en-US" altLang="zh-CN" sz="2800" dirty="0"/>
          </a:p>
        </p:txBody>
      </p:sp>
      <p:sp>
        <p:nvSpPr>
          <p:cNvPr id="4" name="QB_8_AN.69_1#561ee24e3.blank?vaa=1&amp;vcp=1&amp;vis=1&amp;pid=dc4dbd6b1&amp;color=0,0,0&amp;mp=1&amp;vpa=59&amp;vtp=1&amp;vaab=1&amp;bbb=1&amp;hb=1"/>
          <p:cNvSpPr/>
          <p:nvPr/>
        </p:nvSpPr>
        <p:spPr>
          <a:xfrm>
            <a:off x="1880988" y="1272857"/>
            <a:ext cx="9657080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严寒而漫长</a:t>
            </a:r>
            <a:endParaRPr lang="en-US" altLang="zh-CN" sz="2800" dirty="0"/>
          </a:p>
        </p:txBody>
      </p:sp>
      <p:sp>
        <p:nvSpPr>
          <p:cNvPr id="5" name="QB_8_AN.70_1#561ee24e3.blank?vaa=1&amp;vcp=1&amp;vis=1&amp;pid=dc4dbd6b1&amp;color=0,0,0&amp;mp=1&amp;vpa=60&amp;vtp=1&amp;vaab=1&amp;bbb=1"/>
          <p:cNvSpPr/>
          <p:nvPr/>
        </p:nvSpPr>
        <p:spPr>
          <a:xfrm>
            <a:off x="4228106" y="1831657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凉爽而短促</a:t>
            </a:r>
            <a:endParaRPr lang="en-US" altLang="zh-CN" sz="2800" dirty="0"/>
          </a:p>
        </p:txBody>
      </p:sp>
      <p:sp>
        <p:nvSpPr>
          <p:cNvPr id="6" name="QB_8_AN.71_1#561ee24e3.blank?vaa=1&amp;vcp=1&amp;vis=1&amp;pid=dc4dbd6b1&amp;color=0,0,0&amp;mp=1&amp;vpa=61&amp;vtp=1&amp;vaab=1&amp;bbb=1"/>
          <p:cNvSpPr/>
          <p:nvPr/>
        </p:nvSpPr>
        <p:spPr>
          <a:xfrm>
            <a:off x="4405906" y="350151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石油</a:t>
            </a:r>
            <a:endParaRPr lang="en-US" altLang="zh-CN" sz="2800" dirty="0"/>
          </a:p>
        </p:txBody>
      </p:sp>
      <p:sp>
        <p:nvSpPr>
          <p:cNvPr id="7" name="QB_8_AN.72_1#561ee24e3.blank?vaa=1&amp;vcp=1&amp;vis=1&amp;pid=dc4dbd6b1&amp;color=0,0,0&amp;mp=1&amp;vpa=62&amp;vtp=1&amp;vaab=1&amp;bbb=1"/>
          <p:cNvSpPr/>
          <p:nvPr/>
        </p:nvSpPr>
        <p:spPr>
          <a:xfrm>
            <a:off x="5815606" y="350151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天然气</a:t>
            </a:r>
            <a:endParaRPr lang="en-US" altLang="zh-CN" sz="2800" dirty="0"/>
          </a:p>
        </p:txBody>
      </p:sp>
      <p:sp>
        <p:nvSpPr>
          <p:cNvPr id="8" name="QB_8_AN.73_1#561ee24e3.blank?vaa=1&amp;vcp=1&amp;vis=1&amp;pid=dc4dbd6b1&amp;color=0,0,0&amp;mp=1&amp;vpa=63&amp;vtp=1&amp;vaab=1&amp;bbb=1"/>
          <p:cNvSpPr/>
          <p:nvPr/>
        </p:nvSpPr>
        <p:spPr>
          <a:xfrm>
            <a:off x="5129806" y="461911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针叶</a:t>
            </a:r>
            <a:endParaRPr lang="en-US" altLang="zh-CN" sz="2800" dirty="0"/>
          </a:p>
        </p:txBody>
      </p:sp>
      <p:sp>
        <p:nvSpPr>
          <p:cNvPr id="9" name="QB_8_AN.74_1#561ee24e3.blank?vaa=1&amp;vcp=1&amp;vis=1&amp;pid=dc4dbd6b1&amp;color=0,0,0&amp;mp=1&amp;vpa=64&amp;vtp=1&amp;vaab=1"/>
          <p:cNvSpPr/>
          <p:nvPr/>
        </p:nvSpPr>
        <p:spPr>
          <a:xfrm>
            <a:off x="3351806" y="5177917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10" name="QB_8_AN.75_1#561ee24e3.blank?vaa=1&amp;vcp=1&amp;vis=1&amp;pid=dc4dbd6b1&amp;color=0,0,0&amp;mp=1&amp;vpa=65&amp;vtp=1&amp;vaab=1&amp;bbb=1"/>
          <p:cNvSpPr/>
          <p:nvPr/>
        </p:nvSpPr>
        <p:spPr>
          <a:xfrm>
            <a:off x="4583706" y="517791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贝加尔</a:t>
            </a:r>
            <a:endParaRPr lang="en-US" altLang="zh-CN" sz="2800" dirty="0"/>
          </a:p>
        </p:txBody>
      </p:sp>
      <p:sp>
        <p:nvSpPr>
          <p:cNvPr id="2" name="QB_8_BD.67_1#561ee24e3?colgroup=3,26&amp;vaa=1&amp;vcp=1&amp;vis=1&amp;pid=dc4dbd6b1&amp;color=0,0,0&amp;mp=1&amp;vtp=1&amp;vaab=1&amp;bt=1&amp;bbb=1"/>
          <p:cNvSpPr txBox="1"/>
          <p:nvPr/>
        </p:nvSpPr>
        <p:spPr>
          <a:xfrm>
            <a:off x="10913023" y="5648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6_1#71ea413f7?sp=1&amp;vaa=1&amp;vcp=1&amp;vis=1&amp;pid=dc4dbd6b1&amp;color=0,0,0&amp;vtp=1&amp;vaab=1&amp;bt=1&amp;bbb=1"/>
          <p:cNvSpPr/>
          <p:nvPr/>
        </p:nvSpPr>
        <p:spPr>
          <a:xfrm>
            <a:off x="539496" y="8449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2.经济、人口与城市</a:t>
            </a:r>
            <a:endParaRPr lang="en-US" altLang="zh-CN" sz="2800" dirty="0"/>
          </a:p>
        </p:txBody>
      </p:sp>
      <p:graphicFrame>
        <p:nvGraphicFramePr>
          <p:cNvPr id="18" name="QB_8_BD.76_2#71ea413f7?colgroup=3,26&amp;vaa=1&amp;vcp=1&amp;vis=1&amp;pid=dc4dbd6b1&amp;color=0,0,0&amp;vtp=1&amp;vaab=1&amp;bbb=1&amp;hb=1"/>
          <p:cNvGraphicFramePr>
            <a:graphicFrameLocks noGrp="1"/>
          </p:cNvGraphicFramePr>
          <p:nvPr/>
        </p:nvGraphicFramePr>
        <p:xfrm>
          <a:off x="539496" y="1526571"/>
          <a:ext cx="11112603" cy="4473132"/>
        </p:xfrm>
        <a:graphic>
          <a:graphicData uri="http://schemas.openxmlformats.org/drawingml/2006/table">
            <a:tbl>
              <a:tblPr/>
              <a:tblGrid>
                <a:gridCol w="144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67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工业基础雄厚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部门齐全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冶金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核工业等部门占据突出地位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全国主要工业区大多分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俄罗斯是一个农牧业并重的国家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主要农业区位于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原南部的伏尔加河流域和顿河流域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输业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水运以及管道运输都很发达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交通运输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铁路在欧洲部分较为密集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西伯利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亚大铁路横贯亚欧大陆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8_AN.77_1#71ea413f7.blank?vaa=1&amp;vcp=1&amp;vis=1&amp;pid=dc4dbd6b1&amp;color=0,0,0&amp;vpa=66&amp;vtp=1&amp;vaab=1"/>
          <p:cNvSpPr/>
          <p:nvPr/>
        </p:nvSpPr>
        <p:spPr>
          <a:xfrm>
            <a:off x="2778078" y="262575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5" name="QB_8_AN.78_1#71ea413f7.blank?vaa=1&amp;vcp=1&amp;vis=1&amp;pid=dc4dbd6b1&amp;color=0,0,0&amp;vpa=67&amp;vtp=1&amp;vaab=1&amp;bbb=1"/>
          <p:cNvSpPr/>
          <p:nvPr/>
        </p:nvSpPr>
        <p:spPr>
          <a:xfrm>
            <a:off x="9877378" y="32062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东欧</a:t>
            </a:r>
            <a:endParaRPr lang="en-US" altLang="zh-CN" sz="2800" dirty="0"/>
          </a:p>
        </p:txBody>
      </p:sp>
      <p:sp>
        <p:nvSpPr>
          <p:cNvPr id="6" name="QB_8_AN.79_1#71ea413f7.blank?vaa=1&amp;vcp=1&amp;vis=1&amp;pid=dc4dbd6b1&amp;color=0,0,0&amp;vpa=68&amp;vtp=1&amp;vaab=1&amp;bbb=1"/>
          <p:cNvSpPr/>
          <p:nvPr/>
        </p:nvSpPr>
        <p:spPr>
          <a:xfrm>
            <a:off x="2422478" y="488419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铁路</a:t>
            </a:r>
            <a:endParaRPr lang="en-US" altLang="zh-CN" sz="2800" dirty="0"/>
          </a:p>
        </p:txBody>
      </p:sp>
      <p:sp>
        <p:nvSpPr>
          <p:cNvPr id="7" name="QB_8_AN.80_1#71ea413f7.blank?vaa=1&amp;vcp=1&amp;vis=1&amp;pid=dc4dbd6b1&amp;color=0,0,0&amp;vpa=69&amp;vtp=1&amp;vaab=1&amp;bbb=1"/>
          <p:cNvSpPr/>
          <p:nvPr/>
        </p:nvSpPr>
        <p:spPr>
          <a:xfrm>
            <a:off x="3844879" y="488419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公路</a:t>
            </a:r>
            <a:endParaRPr lang="en-US" altLang="zh-CN" sz="2800" dirty="0"/>
          </a:p>
        </p:txBody>
      </p:sp>
      <p:sp>
        <p:nvSpPr>
          <p:cNvPr id="8" name="QB_8_AN.81_1#71ea413f7.blank?vaa=1&amp;vcp=1&amp;vis=1&amp;pid=dc4dbd6b1&amp;color=0,0,0&amp;vpa=70&amp;vtp=1&amp;vaab=1&amp;bbb=1"/>
          <p:cNvSpPr/>
          <p:nvPr/>
        </p:nvSpPr>
        <p:spPr>
          <a:xfrm>
            <a:off x="7032578" y="5422932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亚欧大陆桥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8_BD.82_1#71ea413f7?colgroup=3,26&amp;vaa=1&amp;vcp=1&amp;vis=1&amp;pid=dc4dbd6b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42098"/>
          <a:ext cx="11082528" cy="5320920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86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95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2020年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人口达1.44亿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全国将近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4/5的人口和大多数城市分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俄罗斯是一个多民族的国家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官方语言为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6452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位于东欧平原中部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是全国最大的城市和政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73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圣彼得堡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全国第二大城市和著名海港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645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位于北极圈内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是濒临北冰洋的最大城市和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645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符拉迪沃斯托克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海参崴）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俄罗斯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洋沿岸最大的港口城市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8_AN.83_1#71ea413f7.blank?vaa=1&amp;vcp=1&amp;vis=1&amp;pid=dc4dbd6b1&amp;color=0,0,0&amp;mp=1&amp;vpa=71&amp;vtp=1&amp;vaab=1&amp;bbb=1"/>
          <p:cNvSpPr/>
          <p:nvPr/>
        </p:nvSpPr>
        <p:spPr>
          <a:xfrm>
            <a:off x="2777766" y="1540573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</a:t>
            </a:r>
            <a:endParaRPr lang="en-US" altLang="zh-CN" sz="2800" dirty="0"/>
          </a:p>
        </p:txBody>
      </p:sp>
      <p:sp>
        <p:nvSpPr>
          <p:cNvPr id="4" name="QB_8_AN.84_1#71ea413f7.blank?vaa=1&amp;vcp=1&amp;vis=1&amp;pid=dc4dbd6b1&amp;color=0,0,0&amp;mp=1&amp;vpa=72&amp;vtp=1&amp;vaab=1&amp;bbb=1"/>
          <p:cNvSpPr/>
          <p:nvPr/>
        </p:nvSpPr>
        <p:spPr>
          <a:xfrm>
            <a:off x="2609247" y="2839244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莫斯科</a:t>
            </a:r>
            <a:endParaRPr lang="en-US" altLang="zh-CN" sz="2800" dirty="0"/>
          </a:p>
        </p:txBody>
      </p:sp>
      <p:sp>
        <p:nvSpPr>
          <p:cNvPr id="5" name="QB_8_AN.85_1#71ea413f7.blank?vaa=1&amp;vcp=1&amp;vis=1&amp;pid=dc4dbd6b1&amp;color=0,0,0&amp;mp=1&amp;vpa=73&amp;vtp=1&amp;vaab=1&amp;bbb=1"/>
          <p:cNvSpPr/>
          <p:nvPr/>
        </p:nvSpPr>
        <p:spPr>
          <a:xfrm>
            <a:off x="2253647" y="4463003"/>
            <a:ext cx="20367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摩尔曼斯克</a:t>
            </a:r>
            <a:endParaRPr lang="en-US" altLang="zh-CN" sz="2800" dirty="0"/>
          </a:p>
        </p:txBody>
      </p:sp>
      <p:sp>
        <p:nvSpPr>
          <p:cNvPr id="6" name="QB_8_AN.86_1#71ea413f7.blank?vaa=1&amp;vcp=1&amp;vis=1&amp;pid=dc4dbd6b1&amp;color=0,0,0&amp;mp=1&amp;vpa=74&amp;vtp=1&amp;vaab=1&amp;bbb=1"/>
          <p:cNvSpPr/>
          <p:nvPr/>
        </p:nvSpPr>
        <p:spPr>
          <a:xfrm>
            <a:off x="5785126" y="4729703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不冻</a:t>
            </a:r>
            <a:endParaRPr lang="en-US" altLang="zh-CN" sz="2800" dirty="0"/>
          </a:p>
        </p:txBody>
      </p:sp>
      <p:sp>
        <p:nvSpPr>
          <p:cNvPr id="7" name="QB_8_AN.87_1#71ea413f7.blank?vaa=1&amp;vcp=1&amp;vis=1&amp;pid=dc4dbd6b1&amp;color=0,0,0&amp;mp=1&amp;vpa=75&amp;vtp=1&amp;vaab=1&amp;bbb=1"/>
          <p:cNvSpPr/>
          <p:nvPr/>
        </p:nvSpPr>
        <p:spPr>
          <a:xfrm>
            <a:off x="5785126" y="5539454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2" name="QB_8_BD.82_1#71ea413f7?colgroup=3,26&amp;vaa=1&amp;vcp=1&amp;vis=1&amp;pid=dc4dbd6b1&amp;color=0,0,0&amp;mp=1&amp;vtp=1&amp;vaab=1&amp;bt=1&amp;bbb=1"/>
          <p:cNvSpPr txBox="1"/>
          <p:nvPr/>
        </p:nvSpPr>
        <p:spPr>
          <a:xfrm>
            <a:off x="10903879" y="434659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33fc8507.fixed?vcp=1&amp;pid=7fa53027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4#633fc8507.fixed?vcp=1&amp;pid=7fa53027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七年级下册</a:t>
            </a:r>
            <a:endParaRPr lang="en-US" altLang="zh-CN" sz="4800" dirty="0"/>
          </a:p>
        </p:txBody>
      </p:sp>
      <p:sp>
        <p:nvSpPr>
          <p:cNvPr id="4" name="C_4_BD#633fc8507.fixed?vcp=1&amp;pid=7fa53027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走近国家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1010cb2b0?vcp=1&amp;pid=16150e74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法国</a:t>
            </a:r>
            <a:endParaRPr lang="en-US" altLang="zh-CN" sz="3000" dirty="0"/>
          </a:p>
        </p:txBody>
      </p:sp>
      <p:sp>
        <p:nvSpPr>
          <p:cNvPr id="3" name="QB_8_BD.88_1#e2903f99c?sp=1&amp;vaa=1&amp;vcp=1&amp;vis=1&amp;pid=1010cb2b0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1.地理位置和自然环境</a:t>
            </a:r>
            <a:endParaRPr lang="en-US" altLang="zh-CN" sz="2800" dirty="0"/>
          </a:p>
        </p:txBody>
      </p:sp>
      <p:graphicFrame>
        <p:nvGraphicFramePr>
          <p:cNvPr id="20" name="QB_8_BD.88_2#e2903f99c?colgroup=5,24&amp;vaa=1&amp;vcp=1&amp;vis=1&amp;pid=1010cb2b0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91672" cy="2254188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位于欧洲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大陆轮廓略呈六边形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西部和西北部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濒临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西部属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南部属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8_AN.89_1#e2903f99c.blank?vaa=1&amp;vcp=1&amp;vis=1&amp;pid=1010cb2b0&amp;color=0,0,0&amp;vpa=76&amp;vtp=1&amp;vaab=1"/>
          <p:cNvSpPr/>
          <p:nvPr/>
        </p:nvSpPr>
        <p:spPr>
          <a:xfrm>
            <a:off x="4247918" y="191101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6" name="QB_8_AN.90_1#e2903f99c.blank?vaa=1&amp;vcp=1&amp;vis=1&amp;pid=1010cb2b0&amp;color=0,0,0&amp;vpa=77&amp;vtp=1&amp;vaab=1&amp;bbb=1"/>
          <p:cNvSpPr/>
          <p:nvPr/>
        </p:nvSpPr>
        <p:spPr>
          <a:xfrm>
            <a:off x="3536718" y="244974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/>
          </a:p>
        </p:txBody>
      </p:sp>
      <p:sp>
        <p:nvSpPr>
          <p:cNvPr id="7" name="QB_8_AN.91_1#e2903f99c.blank?vaa=1&amp;vcp=1&amp;vis=1&amp;pid=1010cb2b0&amp;color=0,0,0&amp;vpa=78&amp;vtp=1&amp;vaab=1&amp;bbb=1"/>
          <p:cNvSpPr/>
          <p:nvPr/>
        </p:nvSpPr>
        <p:spPr>
          <a:xfrm>
            <a:off x="6013218" y="244974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</a:t>
            </a:r>
            <a:endParaRPr lang="en-US" altLang="zh-CN" sz="2800" dirty="0"/>
          </a:p>
        </p:txBody>
      </p:sp>
      <p:sp>
        <p:nvSpPr>
          <p:cNvPr id="8" name="QB_8_AN.92_1#e2903f99c.blank?vaa=1&amp;vcp=1&amp;vis=1&amp;pid=1010cb2b0&amp;color=0,0,0&amp;vpa=79&amp;vtp=1&amp;vaab=1&amp;bbb=1"/>
          <p:cNvSpPr/>
          <p:nvPr/>
        </p:nvSpPr>
        <p:spPr>
          <a:xfrm>
            <a:off x="3892318" y="301420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9" name="QB_8_AN.93_1#e2903f99c.blank?vaa=1&amp;vcp=1&amp;vis=1&amp;pid=1010cb2b0&amp;color=0,0,0&amp;vpa=80&amp;vtp=1&amp;vaab=1&amp;bbb=1"/>
          <p:cNvSpPr/>
          <p:nvPr/>
        </p:nvSpPr>
        <p:spPr>
          <a:xfrm>
            <a:off x="5314718" y="301420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丘陵</a:t>
            </a:r>
            <a:endParaRPr lang="en-US" altLang="zh-CN" sz="2800" dirty="0"/>
          </a:p>
        </p:txBody>
      </p:sp>
      <p:sp>
        <p:nvSpPr>
          <p:cNvPr id="10" name="QB_8_AN.94_1#e2903f99c.blank?vaa=1&amp;vcp=1&amp;vis=1&amp;pid=1010cb2b0&amp;color=0,0,0&amp;vpa=81&amp;vtp=1&amp;vaab=1&amp;bbb=1"/>
          <p:cNvSpPr/>
          <p:nvPr/>
        </p:nvSpPr>
        <p:spPr>
          <a:xfrm>
            <a:off x="8146817" y="301420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11" name="QB_8_AN.95_1#e2903f99c.blank?vaa=1&amp;vcp=1&amp;vis=1&amp;pid=1010cb2b0&amp;color=0,0,0&amp;vpa=82&amp;vtp=1&amp;vaab=1&amp;bbb=1"/>
          <p:cNvSpPr/>
          <p:nvPr/>
        </p:nvSpPr>
        <p:spPr>
          <a:xfrm>
            <a:off x="9912117" y="301420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</a:t>
            </a:r>
            <a:endParaRPr lang="en-US" altLang="zh-CN" sz="2800" dirty="0"/>
          </a:p>
        </p:txBody>
      </p:sp>
      <p:sp>
        <p:nvSpPr>
          <p:cNvPr id="12" name="QB_8_AN.96_1#e2903f99c.blank?vaa=1&amp;vcp=1&amp;vis=1&amp;pid=1010cb2b0&amp;color=0,0,0&amp;vpa=83&amp;vtp=1&amp;vaab=1&amp;bbb=1"/>
          <p:cNvSpPr/>
          <p:nvPr/>
        </p:nvSpPr>
        <p:spPr>
          <a:xfrm>
            <a:off x="3892318" y="3580684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温带海洋性</a:t>
            </a:r>
            <a:endParaRPr lang="en-US" altLang="zh-CN" sz="2800" dirty="0"/>
          </a:p>
        </p:txBody>
      </p:sp>
      <p:sp>
        <p:nvSpPr>
          <p:cNvPr id="13" name="QB_8_AN.97_1#e2903f99c.blank?vaa=1&amp;vcp=1&amp;vis=1&amp;pid=1010cb2b0&amp;color=0,0,0&amp;vpa=84&amp;vtp=1&amp;vaab=1&amp;bbb=1"/>
          <p:cNvSpPr/>
          <p:nvPr/>
        </p:nvSpPr>
        <p:spPr>
          <a:xfrm>
            <a:off x="8146817" y="358068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8_1#1a72e81fc?sp=1&amp;vaa=1&amp;vcp=1&amp;vis=1&amp;pid=1010cb2b0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2.经济与文化</a:t>
            </a:r>
            <a:endParaRPr lang="en-US" altLang="zh-CN" sz="2800" dirty="0"/>
          </a:p>
        </p:txBody>
      </p:sp>
      <p:graphicFrame>
        <p:nvGraphicFramePr>
          <p:cNvPr id="21" name="QB_8_BD.98_2#1a72e81fc?colgroup=3,26&amp;vaa=1&amp;vcp=1&amp;vis=1&amp;pid=1010cb2b0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112681" cy="5027868"/>
        </p:xfrm>
        <a:graphic>
          <a:graphicData uri="http://schemas.openxmlformats.org/drawingml/2006/table">
            <a:tbl>
              <a:tblPr/>
              <a:tblGrid>
                <a:gridCol w="1253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以汽车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飞机制造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医药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服装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化妆品为支柱产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占总发电量的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70%以上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农业机械化水平高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等产量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均居欧洲西部各国之首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重要的农产品出口国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是主要的农业区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西南部和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地中海沿岸盛产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葡萄酒产量居世界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输业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已形成现代化运输网络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境内拥有高速公路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1万多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千米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马赛是法国最大的海港城市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巴黎戴高乐机场是世界上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非常繁忙的国际机场之一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8_AN.99_1#1a72e81fc.blank?vaa=1&amp;vcp=1&amp;vis=1&amp;pid=1010cb2b0&amp;color=0,0,0&amp;vpa=85&amp;vtp=1&amp;vaab=1&amp;bbb=1"/>
          <p:cNvSpPr/>
          <p:nvPr/>
        </p:nvSpPr>
        <p:spPr>
          <a:xfrm>
            <a:off x="2573496" y="177842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核电</a:t>
            </a:r>
            <a:endParaRPr lang="en-US" altLang="zh-CN" sz="2800" dirty="0"/>
          </a:p>
        </p:txBody>
      </p:sp>
      <p:sp>
        <p:nvSpPr>
          <p:cNvPr id="5" name="QB_8_AN.100_1#1a72e81fc.blank?vaa=1&amp;vcp=1&amp;vis=1&amp;pid=1010cb2b0&amp;color=0,0,0&amp;vpa=86&amp;vtp=1&amp;vaab=1&amp;bbb=1"/>
          <p:cNvSpPr/>
          <p:nvPr/>
        </p:nvSpPr>
        <p:spPr>
          <a:xfrm>
            <a:off x="5062695" y="235684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6" name="QB_8_AN.101_1#1a72e81fc.blank?vaa=1&amp;vcp=1&amp;vis=1&amp;pid=1010cb2b0&amp;color=0,0,0&amp;vpa=87&amp;vtp=1&amp;vaab=1&amp;bbb=1"/>
          <p:cNvSpPr/>
          <p:nvPr/>
        </p:nvSpPr>
        <p:spPr>
          <a:xfrm>
            <a:off x="6472396" y="235684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玉米</a:t>
            </a:r>
            <a:endParaRPr lang="en-US" altLang="zh-CN" sz="2800" dirty="0"/>
          </a:p>
        </p:txBody>
      </p:sp>
      <p:sp>
        <p:nvSpPr>
          <p:cNvPr id="7" name="QB_8_AN.102_1#1a72e81fc.blank?vaa=1&amp;vcp=1&amp;vis=1&amp;pid=1010cb2b0&amp;color=0,0,0&amp;vpa=88&amp;vtp=1&amp;vaab=1&amp;bbb=1"/>
          <p:cNvSpPr/>
          <p:nvPr/>
        </p:nvSpPr>
        <p:spPr>
          <a:xfrm>
            <a:off x="7882096" y="235684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葡萄</a:t>
            </a:r>
            <a:endParaRPr lang="en-US" altLang="zh-CN" sz="2800" dirty="0"/>
          </a:p>
        </p:txBody>
      </p:sp>
      <p:sp>
        <p:nvSpPr>
          <p:cNvPr id="8" name="QB_8_AN.103_1#1a72e81fc.blank?vaa=1&amp;vcp=1&amp;vis=1&amp;pid=1010cb2b0&amp;color=0,0,0&amp;vpa=89&amp;vtp=1&amp;vaab=1&amp;bbb=1"/>
          <p:cNvSpPr/>
          <p:nvPr/>
        </p:nvSpPr>
        <p:spPr>
          <a:xfrm>
            <a:off x="9304496" y="235684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牛肉</a:t>
            </a:r>
            <a:endParaRPr lang="en-US" altLang="zh-CN" sz="2800" dirty="0"/>
          </a:p>
        </p:txBody>
      </p:sp>
      <p:sp>
        <p:nvSpPr>
          <p:cNvPr id="9" name="QB_8_AN.104_1#1a72e81fc.blank?vaa=1&amp;vcp=1&amp;vis=1&amp;pid=1010cb2b0&amp;color=0,0,0&amp;vpa=90&amp;vtp=1&amp;vaab=1&amp;bbb=1"/>
          <p:cNvSpPr/>
          <p:nvPr/>
        </p:nvSpPr>
        <p:spPr>
          <a:xfrm>
            <a:off x="5773895" y="291564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畜牧</a:t>
            </a:r>
            <a:endParaRPr lang="en-US" altLang="zh-CN" sz="2800" dirty="0"/>
          </a:p>
        </p:txBody>
      </p:sp>
      <p:sp>
        <p:nvSpPr>
          <p:cNvPr id="10" name="QB_8_AN.105_1#1a72e81fc.blank?vaa=1&amp;vcp=1&amp;vis=1&amp;pid=1010cb2b0&amp;color=0,0,0&amp;vpa=91&amp;vtp=1&amp;vaab=1&amp;bbb=1"/>
          <p:cNvSpPr/>
          <p:nvPr/>
        </p:nvSpPr>
        <p:spPr>
          <a:xfrm>
            <a:off x="7551896" y="291564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园艺</a:t>
            </a:r>
            <a:endParaRPr lang="en-US" altLang="zh-CN" sz="2800" dirty="0"/>
          </a:p>
        </p:txBody>
      </p:sp>
      <p:sp>
        <p:nvSpPr>
          <p:cNvPr id="11" name="QB_8_AN.106_1#1a72e81fc.blank?vaa=1&amp;vcp=1&amp;vis=1&amp;pid=1010cb2b0&amp;color=0,0,0&amp;vpa=92&amp;vtp=1&amp;vaab=1&amp;bbb=1"/>
          <p:cNvSpPr/>
          <p:nvPr/>
        </p:nvSpPr>
        <p:spPr>
          <a:xfrm>
            <a:off x="5418295" y="347444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巴黎盆地</a:t>
            </a:r>
            <a:endParaRPr lang="en-US" altLang="zh-CN" sz="2800" dirty="0"/>
          </a:p>
        </p:txBody>
      </p:sp>
      <p:sp>
        <p:nvSpPr>
          <p:cNvPr id="12" name="QB_8_AN.107_1#1a72e81fc.blank?vaa=1&amp;vcp=1&amp;vis=1&amp;pid=1010cb2b0&amp;color=0,0,0&amp;vpa=93&amp;vtp=1&amp;vaab=1&amp;bbb=1"/>
          <p:cNvSpPr/>
          <p:nvPr/>
        </p:nvSpPr>
        <p:spPr>
          <a:xfrm>
            <a:off x="4364195" y="401318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葡萄</a:t>
            </a:r>
            <a:endParaRPr lang="en-US" altLang="zh-CN" sz="2800" dirty="0"/>
          </a:p>
        </p:txBody>
      </p:sp>
      <p:sp>
        <p:nvSpPr>
          <p:cNvPr id="13" name="QB_8_AN.108_1#1a72e81fc.blank?vaa=1&amp;vcp=1&amp;vis=1&amp;pid=1010cb2b0&amp;color=0,0,0&amp;vpa=94&amp;vtp=1&amp;vaab=1&amp;bbb=1"/>
          <p:cNvSpPr/>
          <p:nvPr/>
        </p:nvSpPr>
        <p:spPr>
          <a:xfrm>
            <a:off x="8618696" y="401318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8_BD.109_1#1a72e81fc?colgroup=3,3,22&amp;vaa=1&amp;vcp=1&amp;vis=1&amp;pid=1010cb2b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62806"/>
          <a:ext cx="11073384" cy="5040568"/>
        </p:xfrm>
        <a:graphic>
          <a:graphicData uri="http://schemas.openxmlformats.org/drawingml/2006/table">
            <a:tbl>
              <a:tblPr/>
              <a:tblGrid>
                <a:gridCol w="1243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75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自然和人文景观众多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是世界旅游大国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每年接待游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客人数和旅游外汇收入均居世界前列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阿尔卑斯山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科西嘉岛等旅游胜地闻名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遐迩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1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首都巴黎位于巴黎盆地中部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是法国的政治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文化和交通中心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是举世闻名的大都市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埃菲尔铁塔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凡尔赛宫等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都堪称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“世界建筑史上的艺术极品”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此外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和艺术表演等享誉世界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8_AN.110_1#1a72e81fc.blank?vaa=1&amp;vcp=1&amp;vis=1&amp;pid=1010cb2b0&amp;color=0,0,0&amp;mp=1&amp;vpa=95&amp;vtp=1&amp;vaab=1&amp;bbb=1"/>
          <p:cNvSpPr/>
          <p:nvPr/>
        </p:nvSpPr>
        <p:spPr>
          <a:xfrm>
            <a:off x="9694695" y="406798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凯旋门</a:t>
            </a:r>
            <a:endParaRPr lang="en-US" altLang="zh-CN" sz="2800" dirty="0"/>
          </a:p>
        </p:txBody>
      </p:sp>
      <p:sp>
        <p:nvSpPr>
          <p:cNvPr id="4" name="QB_8_AN.111_1#1a72e81fc.blank?vaa=1&amp;vcp=1&amp;vis=1&amp;pid=1010cb2b0&amp;color=0,0,0&amp;mp=1&amp;vpa=96&amp;vtp=1&amp;vaab=1&amp;bbb=1"/>
          <p:cNvSpPr/>
          <p:nvPr/>
        </p:nvSpPr>
        <p:spPr>
          <a:xfrm>
            <a:off x="3319294" y="462678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罗浮宫</a:t>
            </a:r>
            <a:endParaRPr lang="en-US" altLang="zh-CN" sz="2800" dirty="0"/>
          </a:p>
        </p:txBody>
      </p:sp>
      <p:sp>
        <p:nvSpPr>
          <p:cNvPr id="5" name="QB_8_AN.112_1#1a72e81fc.blank?vaa=1&amp;vcp=1&amp;vis=1&amp;pid=1010cb2b0&amp;color=0,0,0&amp;mp=1&amp;vpa=97&amp;vtp=1&amp;vaab=1&amp;bbb=1"/>
          <p:cNvSpPr/>
          <p:nvPr/>
        </p:nvSpPr>
        <p:spPr>
          <a:xfrm>
            <a:off x="5084594" y="4626783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巴黎圣母院</a:t>
            </a:r>
            <a:endParaRPr lang="en-US" altLang="zh-CN" sz="2800" dirty="0"/>
          </a:p>
        </p:txBody>
      </p:sp>
      <p:sp>
        <p:nvSpPr>
          <p:cNvPr id="6" name="QB_8_AN.113_1#1a72e81fc.blank?vaa=1&amp;vcp=1&amp;vis=1&amp;pid=1010cb2b0&amp;color=0,0,0&amp;mp=1&amp;vpa=98&amp;vtp=1&amp;vaab=1&amp;bbb=1&amp;hb=1"/>
          <p:cNvSpPr/>
          <p:nvPr/>
        </p:nvSpPr>
        <p:spPr>
          <a:xfrm>
            <a:off x="3283576" y="5185583"/>
            <a:ext cx="8248904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巴黎时装</a:t>
            </a:r>
            <a:endParaRPr lang="en-US" altLang="zh-CN" sz="2800" dirty="0"/>
          </a:p>
        </p:txBody>
      </p:sp>
      <p:sp>
        <p:nvSpPr>
          <p:cNvPr id="7" name="QB_8_AN.114_1#1a72e81fc.blank?vaa=1&amp;vcp=1&amp;vis=1&amp;pid=1010cb2b0&amp;color=0,0,0&amp;mp=1&amp;vpa=99&amp;vtp=1&amp;vaab=1&amp;bbb=1"/>
          <p:cNvSpPr/>
          <p:nvPr/>
        </p:nvSpPr>
        <p:spPr>
          <a:xfrm>
            <a:off x="4195594" y="572431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法国香水</a:t>
            </a:r>
            <a:endParaRPr lang="en-US" altLang="zh-CN" sz="2800" dirty="0"/>
          </a:p>
        </p:txBody>
      </p:sp>
      <p:sp>
        <p:nvSpPr>
          <p:cNvPr id="2" name="QB_8_BD.109_1#1a72e81fc?colgroup=3,3,22&amp;vaa=1&amp;vcp=1&amp;vis=1&amp;pid=1010cb2b0&amp;color=0,0,0&amp;mp=1&amp;vtp=1&amp;vaab=1&amp;bt=1&amp;bbb=1"/>
          <p:cNvSpPr txBox="1"/>
          <p:nvPr/>
        </p:nvSpPr>
        <p:spPr>
          <a:xfrm>
            <a:off x="1089473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ec0667b9d.fixed?vcp=1&amp;pid=9ac28785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一、日本、埃及、俄罗斯和法国</a:t>
            </a:r>
            <a:endParaRPr lang="en-US" altLang="zh-CN" sz="4000" dirty="0"/>
          </a:p>
        </p:txBody>
      </p:sp>
      <p:sp>
        <p:nvSpPr>
          <p:cNvPr id="3" name="C_6_BD#ec0667b9d.fixed?vcp=1&amp;pid=9ac28785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a7a0f118?vcp=1&amp;pid=ec0667b9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日本</a:t>
            </a:r>
            <a:endParaRPr lang="en-US" altLang="zh-CN" sz="3000" dirty="0"/>
          </a:p>
        </p:txBody>
      </p:sp>
      <p:pic>
        <p:nvPicPr>
          <p:cNvPr id="3" name="QO_8_BD.115_1#577abf8c1?htil=1&amp;vaa=1&amp;vcp=1&amp;vis=1&amp;pid=aa7a0f11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244" y="1229532"/>
            <a:ext cx="3867912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15_2#577abf8c1?htil=1&amp;sp=1&amp;vaa=1&amp;vcp=1&amp;vis=1&amp;pid=aa7a0f118&amp;color=0,0,0&amp;vtp=1&amp;vaab=1&amp;bbb=1&amp;hb=1"/>
          <p:cNvSpPr/>
          <p:nvPr/>
        </p:nvSpPr>
        <p:spPr>
          <a:xfrm>
            <a:off x="539496" y="1211244"/>
            <a:ext cx="71140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（2024·广东清远·模拟）2023年8月至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2024年8月，日本一共向海洋排放了八次核污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水。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图为日本主要工业区分布图。读图，完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16_1#3a21c7729?htil=2&amp;vaa=1&amp;vcp=1&amp;vis=1&amp;pid=577abf8c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244" y="1435608"/>
            <a:ext cx="3867912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16_2#3a21c7729?htil=2&amp;vaa=1&amp;vcp=1&amp;vis=1&amp;pid=577abf8c1&amp;color=0,0,0&amp;vtp=1&amp;vaab=1&amp;bt=1&amp;bbb=1&amp;hb=1"/>
          <p:cNvSpPr/>
          <p:nvPr/>
        </p:nvSpPr>
        <p:spPr>
          <a:xfrm>
            <a:off x="539496" y="1417320"/>
            <a:ext cx="71140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（1）福岛核电站的核污水排入海洋后最先受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到污染的大洋是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BD.116_3#3a21c7729.choices?htil=2&amp;vaa=1&amp;vcp=1&amp;vis=1&amp;pid=577abf8c1&amp;color=0,0,0&amp;vtp=1&amp;vaab=1&amp;bbb=1"/>
          <p:cNvSpPr/>
          <p:nvPr/>
        </p:nvSpPr>
        <p:spPr>
          <a:xfrm>
            <a:off x="539496" y="2692527"/>
            <a:ext cx="711403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851025" algn="l"/>
                <a:tab pos="3664585" algn="l"/>
                <a:tab pos="5478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B.太平洋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C.北冰洋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.印度洋</a:t>
            </a:r>
            <a:endParaRPr lang="en-US" altLang="zh-CN" sz="2800" dirty="0"/>
          </a:p>
        </p:txBody>
      </p:sp>
      <p:sp>
        <p:nvSpPr>
          <p:cNvPr id="5" name="QC_9_AN.118_1#3a21c7729.bracket?vaa=1&amp;vcp=1&amp;vis=1&amp;pid=577abf8c1&amp;color=0,0,0&amp;vpa=100&amp;vtp=1&amp;vaab=1"/>
          <p:cNvSpPr/>
          <p:nvPr/>
        </p:nvSpPr>
        <p:spPr>
          <a:xfrm>
            <a:off x="3305715" y="205168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9_AS.1_1#3a21c7729?htil=2&amp;vaa=1&amp;vcp=1&amp;vis=1&amp;pid=577abf8c1&amp;color=0,0,0&amp;vtp=1&amp;vaab=1&amp;bbb=1&amp;hb=1"/>
          <p:cNvSpPr/>
          <p:nvPr/>
        </p:nvSpPr>
        <p:spPr>
          <a:xfrm>
            <a:off x="539496" y="3322002"/>
            <a:ext cx="71140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福岛核电站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位于日本东部的太平洋沿岸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故最先受到核电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站的核污水污染的大洋是太平洋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20_1#d7dec8508?htil=3&amp;vaa=1&amp;vcp=1&amp;vis=1&amp;pid=577abf8c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7741" y="681093"/>
            <a:ext cx="3147685" cy="326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20_2#d7dec8508?htil=3&amp;vaa=1&amp;vcp=1&amp;vis=1&amp;pid=577abf8c1&amp;color=0,0,0&amp;vtp=1&amp;vaab=1&amp;bt=1&amp;bbb=1&amp;hb=1"/>
          <p:cNvSpPr/>
          <p:nvPr/>
        </p:nvSpPr>
        <p:spPr>
          <a:xfrm>
            <a:off x="539496" y="662805"/>
            <a:ext cx="74980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（2）下列关于日本自然地理特征的叙述，正确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20_3#d7dec8508.choices?htil=3&amp;vaa=1&amp;vcp=1&amp;vis=1&amp;pid=577abf8c1&amp;color=0,0,0&amp;vtp=1&amp;vaab=1&amp;bbb=1"/>
          <p:cNvSpPr/>
          <p:nvPr/>
        </p:nvSpPr>
        <p:spPr>
          <a:xfrm>
            <a:off x="539496" y="1694205"/>
            <a:ext cx="74980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A.地形以平原为主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B.气候的大陆性特征显著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C.多大江大河，水量丰富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D.多火山、地震，温泉众多</a:t>
            </a:r>
            <a:endParaRPr lang="en-US" altLang="zh-CN" sz="2800" dirty="0"/>
          </a:p>
        </p:txBody>
      </p:sp>
      <p:sp>
        <p:nvSpPr>
          <p:cNvPr id="4" name="QC_9_AS.1_1#d7dec8508?htil=4&amp;vaa=1&amp;vcp=1&amp;vis=1&amp;pid=577abf8c1&amp;color=0,0,0&amp;vtp=1&amp;vaab=1&amp;bt=1&amp;bbb=1&amp;hb=1&amp;hs=1"/>
          <p:cNvSpPr/>
          <p:nvPr/>
        </p:nvSpPr>
        <p:spPr>
          <a:xfrm>
            <a:off x="529331" y="3944745"/>
            <a:ext cx="10993130" cy="21075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日本地形以山地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陵为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平原面积狭小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日本属季风气候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海洋性特征明显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日本国土面积狭小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小湍急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因降水丰富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河流水量大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环太平洋火山地震带和板块与板块的交界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多火山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C_9_AN.118_1#3a21c7729.bracket?vaa=1&amp;vcp=1&amp;vis=1&amp;pid=577abf8c1&amp;color=0,0,0&amp;vpa=100&amp;vtp=1&amp;vaab=1"/>
          <p:cNvSpPr/>
          <p:nvPr/>
        </p:nvSpPr>
        <p:spPr>
          <a:xfrm>
            <a:off x="1587380" y="114479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24_1#d993136c3?htil=5&amp;vaa=1&amp;vcp=1&amp;vis=1&amp;pid=577abf8c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3344" y="891381"/>
            <a:ext cx="3867912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24_2#d993136c3?htil=5&amp;sp=1&amp;vaa=1&amp;vcp=1&amp;vis=1&amp;pid=577abf8c1&amp;color=0,0,0&amp;vtp=1&amp;vaab=1&amp;bt=1&amp;bbb=1&amp;hb=1&amp;hs=1"/>
          <p:cNvSpPr/>
          <p:nvPr/>
        </p:nvSpPr>
        <p:spPr>
          <a:xfrm>
            <a:off x="539496" y="873093"/>
            <a:ext cx="71140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）影响日本主要工业区临海分布的原因主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24_3#d993136c3?htil=5&amp;vaa=1&amp;vcp=1&amp;vis=1&amp;pid=577abf8c1&amp;color=0,0,0&amp;vtp=1&amp;vaab=1&amp;bbb=1&amp;hs=1"/>
          <p:cNvSpPr/>
          <p:nvPr/>
        </p:nvSpPr>
        <p:spPr>
          <a:xfrm>
            <a:off x="539496" y="2156110"/>
            <a:ext cx="711403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①沿海地区矿产资源丰富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沿海地区城市和人口集中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便于出口工业产品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便于出口工业原料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港口条件优越，便于停靠巨型船舶</a:t>
            </a:r>
            <a:endParaRPr lang="en-US" altLang="zh-CN" sz="2800" dirty="0"/>
          </a:p>
        </p:txBody>
      </p:sp>
      <p:sp>
        <p:nvSpPr>
          <p:cNvPr id="6" name="QC_9_BD.124_4#d993136c3.choices?vaa=1&amp;vcp=1&amp;vis=1&amp;pid=577abf8c1&amp;color=0,0,0&amp;vtp=1&amp;vaab=1&amp;bbb=1&amp;hs=1"/>
          <p:cNvSpPr/>
          <p:nvPr/>
        </p:nvSpPr>
        <p:spPr>
          <a:xfrm>
            <a:off x="539496" y="5361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S.1_1#d7dec8508?htil=4&amp;vaa=1&amp;vcp=1&amp;vis=1&amp;pid=577abf8c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7204" y="572688"/>
            <a:ext cx="3357992" cy="347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AS.1_1#d7dec8508?htil=4&amp;vaa=1&amp;vcp=1&amp;vis=1&amp;pid=577abf8c1&amp;color=0,0,0&amp;vtp=1&amp;vaab=1&amp;bt=1&amp;bbb=1&amp;hb=1&amp;hs=1"/>
          <p:cNvSpPr/>
          <p:nvPr/>
        </p:nvSpPr>
        <p:spPr>
          <a:xfrm>
            <a:off x="539496" y="554400"/>
            <a:ext cx="7114032" cy="29994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日本的主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业区分布在太平洋沿岸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这里城市和人口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集中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便于进口工业原料和出口工业产品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港口条件优越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便于停靠巨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型船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舶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latinLnBrk="1">
              <a:lnSpc>
                <a:spcPts val="4600"/>
              </a:lnSpc>
            </a:pP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C_9_AN.2_1#d7dec8508?vaa=1&amp;vcp=1&amp;vis=1&amp;pid=577abf8c1&amp;color=0,0,0&amp;vtp=1&amp;vaab=1&amp;bbb=1&amp;hs=1"/>
          <p:cNvSpPr/>
          <p:nvPr/>
        </p:nvSpPr>
        <p:spPr>
          <a:xfrm>
            <a:off x="542544" y="3028729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693053622?vcp=1&amp;pid=aa7a0f11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9_BD.126_1#e9ab7eb16?htil=6&amp;vaa=1&amp;vcp=1&amp;vis=1&amp;pid=69305362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308" y="1251757"/>
            <a:ext cx="3831336" cy="42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9_BD.126_2#e9ab7eb16?htil=6&amp;vaa=1&amp;vcp=1&amp;vis=1&amp;pid=693053622&amp;color=0,0,0&amp;vtp=1&amp;vaab=1&amp;bbb=1&amp;hb=1"/>
          <p:cNvSpPr/>
          <p:nvPr/>
        </p:nvSpPr>
        <p:spPr>
          <a:xfrm>
            <a:off x="539496" y="1233469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（2023·山东济宁·中考）每年3~5月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，是日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本樱花盛开的季节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。读日本简图，完成1~2题。</a:t>
            </a:r>
            <a:endParaRPr lang="en-US" altLang="zh-CN" sz="2800" spc="-50" dirty="0"/>
          </a:p>
        </p:txBody>
      </p:sp>
      <p:sp>
        <p:nvSpPr>
          <p:cNvPr id="5" name="QC_10_BD.127_1#c207405b3?htil=6&amp;vaa=1&amp;vcp=1&amp;vis=1&amp;pid=e9ab7eb16&amp;color=0,0,0&amp;vtp=1&amp;vaab=1&amp;bbb=1&amp;hb=1"/>
          <p:cNvSpPr/>
          <p:nvPr/>
        </p:nvSpPr>
        <p:spPr>
          <a:xfrm>
            <a:off x="539496" y="2518264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由图中信息可知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，日本发展对外贸易的有利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10_BD.127_2#c207405b3.choices?htil=6&amp;vaa=1&amp;vcp=1&amp;vis=1&amp;pid=e9ab7eb16&amp;color=0,0,0&amp;vtp=1&amp;vaab=1&amp;bbb=1"/>
          <p:cNvSpPr/>
          <p:nvPr/>
        </p:nvSpPr>
        <p:spPr>
          <a:xfrm>
            <a:off x="539496" y="3795249"/>
            <a:ext cx="71506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A.工业生产能力强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.船舶制造业发达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.海岸线曲折，多优良港湾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.海外侨民众多</a:t>
            </a:r>
            <a:endParaRPr lang="en-US" altLang="zh-CN" sz="2800" dirty="0"/>
          </a:p>
        </p:txBody>
      </p:sp>
      <p:sp>
        <p:nvSpPr>
          <p:cNvPr id="7" name="QC_10_AN.128_1#c207405b3.bracket?vaa=1&amp;vcp=1&amp;vis=1&amp;pid=e9ab7eb16&amp;color=0,0,0&amp;vpa=103&amp;vtp=1&amp;vaab=1"/>
          <p:cNvSpPr/>
          <p:nvPr/>
        </p:nvSpPr>
        <p:spPr>
          <a:xfrm>
            <a:off x="2594514" y="31526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473c173eb.fixed?vcp=1&amp;pid=9ac28785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一、日本、埃及、俄罗斯和法国</a:t>
            </a:r>
            <a:endParaRPr lang="en-US" altLang="zh-CN" sz="4000" dirty="0"/>
          </a:p>
        </p:txBody>
      </p:sp>
      <p:sp>
        <p:nvSpPr>
          <p:cNvPr id="3" name="C_6_BD#473c173eb.fixed?vcp=1&amp;pid=9ac28785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9_BD.129_1#399a85b64?htil=7&amp;vaa=1&amp;vcp=1&amp;vis=1&amp;pid=e9ab7eb1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8282" y="1357884"/>
            <a:ext cx="3831336" cy="42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10_BD.129_2#399a85b64?htil=7&amp;vaa=1&amp;vcp=1&amp;vis=1&amp;pid=e9ab7eb16&amp;color=0,0,0&amp;vtp=1&amp;vaab=1&amp;bt=1&amp;bbb=1&amp;hb=1"/>
          <p:cNvSpPr/>
          <p:nvPr/>
        </p:nvSpPr>
        <p:spPr>
          <a:xfrm>
            <a:off x="539496" y="1220724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影响日本樱花开放时间差异的主要因素是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10_AN.130_1#399a85b64.bracket?vaa=1&amp;vcp=1&amp;vis=1&amp;pid=e9ab7eb16&amp;color=0,0,0&amp;vpa=104&amp;vtp=1&amp;vaab=1"/>
          <p:cNvSpPr/>
          <p:nvPr/>
        </p:nvSpPr>
        <p:spPr>
          <a:xfrm>
            <a:off x="816515" y="185508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10_BD.129_3#399a85b64.choices?htil=7&amp;vaa=1&amp;vcp=1&amp;vis=1&amp;pid=e9ab7eb16&amp;color=0,0,0&amp;vtp=1&amp;vaab=1&amp;bbb=1"/>
          <p:cNvSpPr/>
          <p:nvPr/>
        </p:nvSpPr>
        <p:spPr>
          <a:xfrm>
            <a:off x="539496" y="2495613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830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.人类活动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83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4bc74ad9?vcp=1&amp;pid=ec0667b9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埃及</a:t>
            </a:r>
            <a:endParaRPr lang="en-US" altLang="zh-CN" sz="3000" dirty="0"/>
          </a:p>
        </p:txBody>
      </p:sp>
      <p:pic>
        <p:nvPicPr>
          <p:cNvPr id="3" name="QO_8_BD.131_1#bac8d485b?htil=8&amp;vaa=1&amp;vcp=1&amp;vis=1&amp;pid=e4bc74ad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9752" y="1234204"/>
            <a:ext cx="4480560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31_2#bac8d485b?htil=8&amp;sp=1&amp;vaa=1&amp;vcp=1&amp;vis=1&amp;pid=e4bc74ad9&amp;color=0,0,0&amp;vtp=1&amp;vaab=1&amp;bbb=1"/>
          <p:cNvSpPr/>
          <p:nvPr/>
        </p:nvSpPr>
        <p:spPr>
          <a:xfrm>
            <a:off x="539496" y="1215916"/>
            <a:ext cx="65013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读埃及简图，完成下列各题。</a:t>
            </a:r>
            <a:endParaRPr lang="en-US" altLang="zh-CN" sz="2800" dirty="0"/>
          </a:p>
        </p:txBody>
      </p:sp>
      <p:sp>
        <p:nvSpPr>
          <p:cNvPr id="5" name="QB_9_BD.132_1#cf8fa52b7?htil=8&amp;vaa=1&amp;vcp=1&amp;vis=1&amp;pid=bac8d485b&amp;color=0,0,0&amp;vtp=1&amp;vaab=1&amp;bbb=1&amp;hb=1"/>
          <p:cNvSpPr/>
          <p:nvPr/>
        </p:nvSpPr>
        <p:spPr>
          <a:xfrm>
            <a:off x="539496" y="1853419"/>
            <a:ext cx="65013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（1）读图可知，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A半岛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（能源矿产）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资源丰富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9_AN.134_1#cf8fa52b7.blank?vaa=1&amp;vcp=1&amp;vis=1&amp;pid=bac8d485b&amp;color=0,0,0&amp;vpa=105&amp;vtp=1&amp;vaab=1&amp;bbb=1"/>
          <p:cNvSpPr/>
          <p:nvPr/>
        </p:nvSpPr>
        <p:spPr>
          <a:xfrm>
            <a:off x="4185190" y="182293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石油</a:t>
            </a:r>
            <a:endParaRPr lang="en-US" altLang="zh-CN" sz="2800" dirty="0"/>
          </a:p>
        </p:txBody>
      </p:sp>
      <p:sp>
        <p:nvSpPr>
          <p:cNvPr id="7" name="QB_9_AS.1_1#cf8fa52b7?htil=8&amp;vaa=1&amp;vcp=1&amp;vis=1&amp;pid=bac8d485b&amp;color=0,0,0&amp;vtp=1&amp;vaab=1&amp;bbb=1&amp;hb=1"/>
          <p:cNvSpPr/>
          <p:nvPr/>
        </p:nvSpPr>
        <p:spPr>
          <a:xfrm>
            <a:off x="539496" y="3130404"/>
            <a:ext cx="65013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西奈半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岛上石油资源丰富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36_1#8a04aa8e3?htil=9&amp;vaa=1&amp;vcp=1&amp;vis=1&amp;pid=bac8d48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0320" y="1509522"/>
            <a:ext cx="4480560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36_2#8a04aa8e3?htil=9&amp;vaa=1&amp;vcp=1&amp;vis=1&amp;pid=bac8d485b&amp;color=0,0,0&amp;vtp=1&amp;vaab=1&amp;bt=1&amp;bbb=1&amp;hb=1"/>
          <p:cNvSpPr/>
          <p:nvPr/>
        </p:nvSpPr>
        <p:spPr>
          <a:xfrm>
            <a:off x="539496" y="1372362"/>
            <a:ext cx="65013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）埃及农业以盛产优质的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著称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9_AN.138_1#8a04aa8e3.blank?vaa=1&amp;vcp=1&amp;vis=1&amp;pid=bac8d485b&amp;color=0,0,0&amp;vpa=106&amp;vtp=1&amp;vaab=1&amp;bbb=1"/>
          <p:cNvSpPr/>
          <p:nvPr/>
        </p:nvSpPr>
        <p:spPr>
          <a:xfrm>
            <a:off x="4994815" y="134188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长绒棉</a:t>
            </a:r>
            <a:endParaRPr lang="en-US" altLang="zh-CN" sz="2800" dirty="0"/>
          </a:p>
        </p:txBody>
      </p:sp>
      <p:sp>
        <p:nvSpPr>
          <p:cNvPr id="5" name="QB_9_AS.1_1#8a04aa8e3?htil=9&amp;vaa=1&amp;vcp=1&amp;vis=1&amp;pid=bac8d485b&amp;color=0,0,0&amp;vtp=1&amp;vaab=1&amp;bbb=1&amp;hb=1"/>
          <p:cNvSpPr/>
          <p:nvPr/>
        </p:nvSpPr>
        <p:spPr>
          <a:xfrm>
            <a:off x="539496" y="2647251"/>
            <a:ext cx="65013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埃及大部分地区为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热带沙漠气候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光热条件好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尼罗河沿岸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地区地形平坦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土壤肥沃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水源充足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常适宜长绒棉的生长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40_1#264f150fc?htil=10&amp;vaa=1&amp;vcp=1&amp;vis=1&amp;pid=bac8d485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9690" y="1509522"/>
            <a:ext cx="4480560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40_2#264f150fc?htil=10&amp;vaa=1&amp;vcp=1&amp;vis=1&amp;pid=bac8d485b&amp;color=0,0,0&amp;vtp=1&amp;vaab=1&amp;bt=1&amp;bbb=1&amp;hb=1"/>
          <p:cNvSpPr/>
          <p:nvPr/>
        </p:nvSpPr>
        <p:spPr>
          <a:xfrm>
            <a:off x="539496" y="1372362"/>
            <a:ext cx="65013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B城市属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气候，其气候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特征是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9_AN.142_1#264f150fc.blank?vaa=1&amp;vcp=1&amp;vis=1&amp;pid=bac8d485b&amp;color=0,0,0&amp;vpa=107&amp;vtp=1&amp;vaab=1&amp;bbb=1"/>
          <p:cNvSpPr/>
          <p:nvPr/>
        </p:nvSpPr>
        <p:spPr>
          <a:xfrm>
            <a:off x="3453352" y="134188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地中海</a:t>
            </a:r>
            <a:endParaRPr lang="en-US" altLang="zh-CN" sz="2800" dirty="0"/>
          </a:p>
        </p:txBody>
      </p:sp>
      <p:sp>
        <p:nvSpPr>
          <p:cNvPr id="5" name="QB_9_AN.143_1#264f150fc.blank?vaa=1&amp;vcp=1&amp;vis=1&amp;pid=bac8d485b&amp;color=0,0,0&amp;vpa=108&amp;vtp=1&amp;vaab=1&amp;bbb=1"/>
          <p:cNvSpPr/>
          <p:nvPr/>
        </p:nvSpPr>
        <p:spPr>
          <a:xfrm>
            <a:off x="1616614" y="1968627"/>
            <a:ext cx="4881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夏季炎热干燥，冬季温和多雨</a:t>
            </a:r>
            <a:endParaRPr lang="en-US" altLang="zh-CN" sz="2800" dirty="0"/>
          </a:p>
        </p:txBody>
      </p:sp>
      <p:sp>
        <p:nvSpPr>
          <p:cNvPr id="6" name="QB_9_AS.1_1#264f150fc?htil=10&amp;vaa=1&amp;vcp=1&amp;vis=1&amp;pid=bac8d485b&amp;color=0,0,0&amp;vtp=1&amp;vaab=1&amp;bbb=1&amp;hb=1"/>
          <p:cNvSpPr/>
          <p:nvPr/>
        </p:nvSpPr>
        <p:spPr>
          <a:xfrm>
            <a:off x="539496" y="2647251"/>
            <a:ext cx="65013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埃及北部地中海沿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岸地区属地中海气候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该气候区夏季炎热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干燥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冬季温和多雨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45_1#05a569aeb?htil=11&amp;vaa=1&amp;vcp=1&amp;vis=1&amp;pid=bac8d485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277" y="1078833"/>
            <a:ext cx="3871513" cy="346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45_2#05a569aeb?htil=11&amp;vaa=1&amp;vcp=1&amp;vis=1&amp;pid=bac8d485b&amp;color=0,0,0&amp;vtp=1&amp;vaab=1&amp;bt=1&amp;bbb=1&amp;hb=1&amp;hs=1"/>
          <p:cNvSpPr/>
          <p:nvPr/>
        </p:nvSpPr>
        <p:spPr>
          <a:xfrm>
            <a:off x="539496" y="1060545"/>
            <a:ext cx="6501384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简述苏伊士运河交通位置的重要性：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9_AN.147_1#05a569aeb.blank?vaa=1&amp;vcp=1&amp;vis=1&amp;pid=bac8d485b&amp;color=0,0,0&amp;vpa=109&amp;vtp=1&amp;vaab=1&amp;bbb=1&amp;hb=1"/>
          <p:cNvSpPr/>
          <p:nvPr/>
        </p:nvSpPr>
        <p:spPr>
          <a:xfrm>
            <a:off x="539496" y="1644237"/>
            <a:ext cx="6501384" cy="232721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沟通地中海和红海,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联结印度洋和大西洋；是扼守亚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、非、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欧三洲的主要国际航道，具有重要的战略意义和经济意义（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答出一点即可）</a:t>
            </a:r>
            <a:endParaRPr lang="en-US" altLang="zh-CN" sz="2800" dirty="0"/>
          </a:p>
        </p:txBody>
      </p:sp>
      <p:sp>
        <p:nvSpPr>
          <p:cNvPr id="5" name="QB_9_AS.1_1#05a569aeb?htil=11&amp;vaa=1&amp;vcp=1&amp;vis=1&amp;pid=bac8d485b&amp;color=0,0,0&amp;vtp=1&amp;vaab=1&amp;bbb=1&amp;hb=1&amp;hs=1"/>
          <p:cNvSpPr/>
          <p:nvPr/>
        </p:nvSpPr>
        <p:spPr>
          <a:xfrm>
            <a:off x="539496" y="4053109"/>
            <a:ext cx="6501384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苏伊士运河沟通地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中海和红海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联结印度洋和大西洋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是扼</a:t>
            </a:r>
            <a:endParaRPr lang="en-US" altLang="zh-CN" sz="2800" dirty="0"/>
          </a:p>
        </p:txBody>
      </p:sp>
      <p:sp>
        <p:nvSpPr>
          <p:cNvPr id="7" name="QB_9_AS.1_1#05a569aeb?htil=11&amp;vaa=1&amp;vcp=1&amp;vis=1&amp;pid=bac8d485b&amp;color=0,0,0&amp;vtp=1&amp;vaab=1&amp;bbb=1&amp;hb=1&amp;hs=1"/>
          <p:cNvSpPr/>
          <p:nvPr/>
        </p:nvSpPr>
        <p:spPr>
          <a:xfrm>
            <a:off x="539496" y="5262467"/>
            <a:ext cx="11112011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守亚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欧三洲的主要国际航道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具有重要的战略意义和经济意义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49_1#8860226cf?htil=12&amp;vaa=1&amp;vcp=1&amp;vis=1&amp;pid=bac8d485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9549" y="1170641"/>
            <a:ext cx="4091431" cy="366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49_2#8860226cf?htil=12&amp;vaa=1&amp;vcp=1&amp;vis=1&amp;pid=bac8d485b&amp;color=0,0,0&amp;vtp=1&amp;vaab=1&amp;bt=1&amp;bbb=1&amp;hb=1&amp;hs=1"/>
          <p:cNvSpPr/>
          <p:nvPr/>
        </p:nvSpPr>
        <p:spPr>
          <a:xfrm>
            <a:off x="539496" y="554400"/>
            <a:ext cx="698860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（5）埃及旅游资源丰富，请你设计一个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适合在埃及开展的旅游项目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2800" dirty="0"/>
          </a:p>
        </p:txBody>
      </p:sp>
      <p:sp>
        <p:nvSpPr>
          <p:cNvPr id="4" name="QB_9_AS.1_1#8860226cf?htil=12&amp;vaa=1&amp;vcp=1&amp;vis=1&amp;pid=bac8d485b&amp;color=0,0,0&amp;vtp=1&amp;vaab=1&amp;bbb=1&amp;hb=1&amp;hs=1"/>
          <p:cNvSpPr/>
          <p:nvPr/>
        </p:nvSpPr>
        <p:spPr>
          <a:xfrm>
            <a:off x="539496" y="3809695"/>
            <a:ext cx="65013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埃及旅游资源丰富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分布有著名的尼罗河风光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大漠风光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endParaRPr lang="en-US" altLang="zh-CN" sz="2800" dirty="0"/>
          </a:p>
        </p:txBody>
      </p:sp>
      <p:sp>
        <p:nvSpPr>
          <p:cNvPr id="7" name="QB_9_AS.1_1#8860226cf?htil=12&amp;vaa=1&amp;vcp=1&amp;vis=1&amp;pid=bac8d485b&amp;color=0,0,0&amp;vtp=1&amp;vaab=1&amp;bbb=1&amp;hb=1&amp;hs=1"/>
          <p:cNvSpPr/>
          <p:nvPr/>
        </p:nvSpPr>
        <p:spPr>
          <a:xfrm>
            <a:off x="539496" y="50866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中海风光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金字塔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狮身人面像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卢克索古城等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针对这些旅游资源都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可以开展相应的旅游项目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9_AN.1_1#8860226cf?vaa=1&amp;vcp=1&amp;vis=1&amp;pid=bac8d485b&amp;color=0,0,0&amp;vtp=1&amp;vaab=1&amp;bt=1&amp;bbb=1&amp;hb=1"/>
          <p:cNvSpPr/>
          <p:nvPr/>
        </p:nvSpPr>
        <p:spPr>
          <a:xfrm>
            <a:off x="509573" y="1183895"/>
            <a:ext cx="698860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just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乘船游览尼罗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just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河风光，参观文物古迹，欣赏大漠（热带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</a:p>
          <a:p>
            <a:pPr algn="just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风光，游览海边风光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符合埃及地理事物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just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的可行性旅游项目均可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8" grpId="0" uiExpand="1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32397d325?vcp=1&amp;pid=e4bc74ad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9_BD.153_1#9932b5db7?vaa=1&amp;vcp=1&amp;vis=1&amp;pid=32397d325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中国与埃及在阿斯旺开展有关光伏项目的合作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，将昔日的沙漠变成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重要的清洁能源基地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，为共建“一带一路”添砖加瓦。据此完成3～4题。</a:t>
            </a:r>
            <a:endParaRPr lang="en-US" altLang="zh-CN" sz="2800" dirty="0"/>
          </a:p>
        </p:txBody>
      </p:sp>
      <p:sp>
        <p:nvSpPr>
          <p:cNvPr id="4" name="QC_10_BD.154_1#57688e071?vaa=1&amp;vcp=1&amp;vis=1&amp;pid=9932b5db7&amp;color=0,0,0&amp;vtp=1&amp;vaab=1&amp;bbb=1"/>
          <p:cNvSpPr/>
          <p:nvPr/>
        </p:nvSpPr>
        <p:spPr>
          <a:xfrm>
            <a:off x="539496" y="2510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埃及发展光伏项目的有利条件是(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10_AN.1_1#57688e071.bracket?vaa=1&amp;vcp=1&amp;vis=1&amp;pid=9932b5db7&amp;color=0,0,0&amp;vpa=111&amp;vtp=1&amp;vaab=1"/>
          <p:cNvSpPr/>
          <p:nvPr/>
        </p:nvSpPr>
        <p:spPr>
          <a:xfrm>
            <a:off x="6061615" y="249711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10_BD.154_2#57688e071.choices?vaa=1&amp;vcp=1&amp;vis=1&amp;pid=9932b5db7&amp;color=0,0,0&amp;vtp=1&amp;vaab=1&amp;bbb=1"/>
          <p:cNvSpPr/>
          <p:nvPr/>
        </p:nvSpPr>
        <p:spPr>
          <a:xfrm>
            <a:off x="539496" y="31399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A.纬度低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，太阳辐射强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.海拔高，空气稀薄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C.矿产资源丰富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.地形平坦，施工难度小</a:t>
            </a:r>
            <a:endParaRPr lang="en-US" altLang="zh-CN" sz="2800" dirty="0"/>
          </a:p>
        </p:txBody>
      </p:sp>
      <p:sp>
        <p:nvSpPr>
          <p:cNvPr id="7" name="QC_10_BD.156_1#a2a3eba90?sp=1&amp;vaa=1&amp;vcp=1&amp;vis=1&amp;pid=9932b5db7&amp;color=0,0,0&amp;vtp=1&amp;vaab=1&amp;bbb=1"/>
          <p:cNvSpPr/>
          <p:nvPr/>
        </p:nvSpPr>
        <p:spPr>
          <a:xfrm>
            <a:off x="539496" y="44091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光伏项目的建成对当地发展的意义主要有(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10_AN.157_1#a2a3eba90.bracket?vaa=1&amp;vcp=1&amp;vis=1&amp;pid=9932b5db7&amp;color=0,0,0&amp;vpa=112&amp;vtp=1&amp;vaab=1"/>
          <p:cNvSpPr/>
          <p:nvPr/>
        </p:nvSpPr>
        <p:spPr>
          <a:xfrm>
            <a:off x="7484014" y="439576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10_BD.156_2#a2a3eba90?vaa=1&amp;vcp=1&amp;vis=1&amp;pid=9932b5db7&amp;color=0,0,0&amp;vtp=1&amp;vaab=1&amp;bbb=1"/>
          <p:cNvSpPr/>
          <p:nvPr/>
        </p:nvSpPr>
        <p:spPr>
          <a:xfrm>
            <a:off x="539496" y="50307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①变沙漠为森林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②提供能源支持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③促进经济发展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④减少环境污染</a:t>
            </a:r>
            <a:endParaRPr lang="en-US" altLang="zh-CN" sz="2800" dirty="0"/>
          </a:p>
        </p:txBody>
      </p:sp>
      <p:sp>
        <p:nvSpPr>
          <p:cNvPr id="10" name="QC_10_BD.156_3#a2a3eba90.choices?vaa=1&amp;vcp=1&amp;vis=1&amp;pid=9932b5db7&amp;color=0,0,0&amp;vtp=1&amp;vaab=1&amp;bbb=1"/>
          <p:cNvSpPr/>
          <p:nvPr/>
        </p:nvSpPr>
        <p:spPr>
          <a:xfrm>
            <a:off x="539496" y="56524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74dcd0f75?vcp=1&amp;pid=ec0667b9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俄罗斯</a:t>
            </a:r>
            <a:endParaRPr lang="en-US" altLang="zh-CN" sz="3000" dirty="0"/>
          </a:p>
        </p:txBody>
      </p:sp>
      <p:sp>
        <p:nvSpPr>
          <p:cNvPr id="3" name="QO_8_BD.158_1#10cc63985?sp=1&amp;vaa=1&amp;vcp=1&amp;vis=1&amp;pid=74dcd0f75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（2022·内蒙古通辽·中考改编）2024年是中俄建交75周年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。读俄罗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斯部分地理事物分布图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8_BD.158_2#10cc63985?vaa=1&amp;vcp=1&amp;vis=1&amp;pid=74dcd0f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6704" y="2549951"/>
            <a:ext cx="5495544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59_1#aaf00fcff?htil=13&amp;vaa=1&amp;vcp=1&amp;vis=1&amp;pid=10cc6398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1509" y="1352585"/>
            <a:ext cx="5212305" cy="300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59_2#aaf00fcff?htil=13&amp;vaa=1&amp;vcp=1&amp;vis=1&amp;pid=10cc63985&amp;color=0,0,0&amp;vtp=1&amp;vaab=1&amp;bt=1&amp;bbb=1&amp;hb=1&amp;hs=1"/>
          <p:cNvSpPr/>
          <p:nvPr/>
        </p:nvSpPr>
        <p:spPr>
          <a:xfrm>
            <a:off x="539496" y="757428"/>
            <a:ext cx="6099048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下列关于俄罗斯地理特征的叙述，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BD.159_3#aaf00fcff.choices?htil=13&amp;vaa=1&amp;vcp=1&amp;vis=1&amp;pid=10cc63985&amp;color=0,0,0&amp;vtp=1&amp;vaab=1&amp;bbb=1&amp;hb=1&amp;hs=1"/>
          <p:cNvSpPr/>
          <p:nvPr/>
        </p:nvSpPr>
        <p:spPr>
          <a:xfrm>
            <a:off x="539496" y="1819465"/>
            <a:ext cx="6099048" cy="316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A.地跨亚、欧两大洲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，乌拉尔山脉以东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地区面积广大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.大部分地区属温带大陆性气候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，没有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地区属温带季风气候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.工业区的分布多靠近原料产地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.自然资源丰富，种类繁多</a:t>
            </a:r>
            <a:endParaRPr lang="en-US" altLang="zh-CN" sz="2800" dirty="0"/>
          </a:p>
        </p:txBody>
      </p:sp>
      <p:sp>
        <p:nvSpPr>
          <p:cNvPr id="5" name="QC_9_AN.161_1#aaf00fcff.bracket?vaa=1&amp;vcp=1&amp;vis=1&amp;pid=10cc63985&amp;color=0,0,0&amp;vpa=113&amp;vtp=1&amp;vaab=1"/>
          <p:cNvSpPr/>
          <p:nvPr/>
        </p:nvSpPr>
        <p:spPr>
          <a:xfrm>
            <a:off x="2238914" y="128130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9_AS.1_1#aaf00fcff?vaa=1&amp;vcp=1&amp;vis=1&amp;pid=10cc63985&amp;color=0,0,0&amp;vtp=1&amp;vaab=1&amp;bbb=1&amp;hb=1&amp;hs=1"/>
          <p:cNvSpPr/>
          <p:nvPr/>
        </p:nvSpPr>
        <p:spPr>
          <a:xfrm>
            <a:off x="539496" y="5032565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俄罗斯大部分地区属温带大陆性气候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其太平洋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沿岸地区属温带季风气候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63_1#6e8681f25?htil=14&amp;vaa=1&amp;vcp=1&amp;vis=1&amp;pid=10cc6398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7603" y="1482566"/>
            <a:ext cx="4513417" cy="260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63_2#6e8681f25?htil=14&amp;vaa=1&amp;vcp=1&amp;vis=1&amp;pid=10cc63985&amp;color=0,0,0&amp;vtp=1&amp;vaab=1&amp;bt=1&amp;bbb=1&amp;hb=1"/>
          <p:cNvSpPr/>
          <p:nvPr/>
        </p:nvSpPr>
        <p:spPr>
          <a:xfrm>
            <a:off x="539496" y="881888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（2）下列关于俄罗斯地理事物的判断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63_3#6e8681f25.choices?htil=14&amp;vaa=1&amp;vcp=1&amp;vis=1&amp;pid=10cc63985&amp;color=0,0,0&amp;vtp=1&amp;vaab=1&amp;bbb=1&amp;hb=1"/>
          <p:cNvSpPr/>
          <p:nvPr/>
        </p:nvSpPr>
        <p:spPr>
          <a:xfrm>
            <a:off x="539496" y="2164905"/>
            <a:ext cx="659282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A.①是伏尔加河，被俄罗斯人称为“母亲河”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.②是终年不冻港摩尔曼斯克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，这里有极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、极夜现象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.③是苏维埃港，是亚欧大陆桥的东起点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.④是俄罗斯的首都圣彼得堡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，位于俄罗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斯工业最发达的地区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7_BD#9f123e58b?colgroup=22,7&amp;vcp=1&amp;pid=473c173eb&amp;color=0,0,0&amp;vtp=1&amp;vaab=1&amp;bt=1&amp;bbb=1&amp;hb=1"/>
          <p:cNvGraphicFramePr>
            <a:graphicFrameLocks noGrp="1"/>
          </p:cNvGraphicFramePr>
          <p:nvPr/>
        </p:nvGraphicFramePr>
        <p:xfrm>
          <a:off x="539496" y="637254"/>
          <a:ext cx="11091672" cy="5583492"/>
        </p:xfrm>
        <a:graphic>
          <a:graphicData uri="http://schemas.openxmlformats.org/drawingml/2006/table">
            <a:tbl>
              <a:tblPr/>
              <a:tblGrid>
                <a:gridCol w="8129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在地图上指出日本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埃及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俄罗斯和法国的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领土组成和首都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根据地图和其他资料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概括日本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埃及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罗斯和法国自然环境的基本特点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运用地图和其他资料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联系日本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埃及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罗斯和法国的自然条件特点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结合实例简要分析其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因地制宜发展经济的途径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f123e58b.table_image?tii=1&amp;vcp=1&amp;pid=473c173e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8581" y="2549683"/>
            <a:ext cx="2684466" cy="2918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S.1_1#6e8681f25?htil=15&amp;vaa=1&amp;vcp=1&amp;vis=1&amp;pid=10cc6398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246981"/>
            <a:ext cx="487375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AS.1_1#6e8681f25?htil=15&amp;vaa=1&amp;vcp=1&amp;vis=1&amp;pid=10cc63985&amp;color=0,0,0&amp;vtp=1&amp;vaab=1&amp;bt=1&amp;bbb=1&amp;hb=1&amp;hs=1"/>
          <p:cNvSpPr/>
          <p:nvPr/>
        </p:nvSpPr>
        <p:spPr>
          <a:xfrm>
            <a:off x="539496" y="1228693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是鄂毕河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尔加河被俄罗斯人称为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母亲河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终年不冻港摩尔曼斯克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位于北极圈以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有极昼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极夜现象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是符拉迪沃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斯托克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海参崴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是亚欧大陆桥的东</a:t>
            </a:r>
            <a:endParaRPr lang="en-US" altLang="zh-CN" sz="2800" dirty="0"/>
          </a:p>
        </p:txBody>
      </p:sp>
      <p:sp>
        <p:nvSpPr>
          <p:cNvPr id="4" name="QC_9_AN.2_1#6e8681f25?vaa=1&amp;vcp=1&amp;vis=1&amp;pid=10cc63985&amp;color=0,0,0&amp;vtp=1&amp;vaab=1&amp;bbb=1&amp;hs=1"/>
          <p:cNvSpPr/>
          <p:nvPr/>
        </p:nvSpPr>
        <p:spPr>
          <a:xfrm>
            <a:off x="539496" y="50489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AS.1_1#6e8681f25?htil=15&amp;vaa=1&amp;vcp=1&amp;vis=1&amp;pid=10cc63985&amp;color=0,0,0&amp;vtp=1&amp;vaab=1&amp;bt=1&amp;bbb=1&amp;hb=1&amp;hs=1"/>
          <p:cNvSpPr/>
          <p:nvPr/>
        </p:nvSpPr>
        <p:spPr>
          <a:xfrm>
            <a:off x="539995" y="442731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起点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是俄罗斯的首都莫斯科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位于俄罗斯工业最发达的地区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83b8d2047?vcp=1&amp;pid=74dcd0f75&amp;color=0,0,0&amp;vtp=1&amp;vaab=1&amp;bt=1&amp;bbb=1"/>
          <p:cNvSpPr/>
          <p:nvPr/>
        </p:nvSpPr>
        <p:spPr>
          <a:xfrm>
            <a:off x="539496" y="235277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9_BD.167_1#0540e0161?vaa=1&amp;vcp=1&amp;vis=1&amp;pid=83b8d2047&amp;color=0,0,0&amp;vtp=1&amp;vaab=1&amp;bbb=1&amp;hb=1"/>
          <p:cNvSpPr/>
          <p:nvPr/>
        </p:nvSpPr>
        <p:spPr>
          <a:xfrm>
            <a:off x="539496" y="9327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（2023·四川巴中·中考改编）2024年5月17日，俄罗斯总统普京抵达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哈尔滨，开启访华之旅。读图，完成5~6题。</a:t>
            </a:r>
            <a:endParaRPr lang="en-US" altLang="zh-CN" sz="2800" dirty="0"/>
          </a:p>
        </p:txBody>
      </p:sp>
      <p:pic>
        <p:nvPicPr>
          <p:cNvPr id="5" name="QM_9_BD.168_1#e5f53d2ed?htil=16&amp;vaa=1&amp;vcp=1&amp;vis=1&amp;pid=0540e016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8615" y="1967553"/>
            <a:ext cx="3108960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10_BD.168_2#e5f53d2ed?htil=16&amp;vaa=1&amp;vcp=1&amp;vis=1&amp;pid=0540e0161&amp;color=0,0,0&amp;vtp=1&amp;vaab=1&amp;bt=1&amp;bbb=1&amp;hs=1"/>
          <p:cNvSpPr/>
          <p:nvPr/>
        </p:nvSpPr>
        <p:spPr>
          <a:xfrm>
            <a:off x="539496" y="1830393"/>
            <a:ext cx="78729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下列关于莫斯科和北京的叙述，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10_BD.168_3#e5f53d2ed.choices?htil=16&amp;vaa=1&amp;vcp=1&amp;vis=1&amp;pid=0540e0161&amp;color=0,0,0&amp;vtp=1&amp;vaab=1&amp;bbb=1&amp;hs=1"/>
          <p:cNvSpPr/>
          <p:nvPr/>
        </p:nvSpPr>
        <p:spPr>
          <a:xfrm>
            <a:off x="539496" y="2462662"/>
            <a:ext cx="78729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A.莫斯科位于北京的西北方向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.莫斯科北临北冰洋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.莫斯科位于平原地区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.冬季，莫斯科比北京更寒冷</a:t>
            </a:r>
            <a:endParaRPr lang="en-US" altLang="zh-CN" sz="2800" dirty="0"/>
          </a:p>
        </p:txBody>
      </p:sp>
      <p:sp>
        <p:nvSpPr>
          <p:cNvPr id="8" name="QC_10_AN.170_1#e5f53d2ed.bracket?vaa=1&amp;vcp=1&amp;vis=1&amp;pid=0540e0161&amp;color=0,0,0&amp;vpa=115&amp;vtp=1&amp;vaab=1"/>
          <p:cNvSpPr/>
          <p:nvPr/>
        </p:nvSpPr>
        <p:spPr>
          <a:xfrm>
            <a:off x="7484014" y="18170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10_AS.1_1#e5f53d2ed?htil=16&amp;vaa=1&amp;vcp=1&amp;vis=1&amp;pid=0540e0161&amp;color=0,0,0&amp;vtp=1&amp;vaab=1&amp;bbb=1&amp;hb=1&amp;hs=1"/>
          <p:cNvSpPr/>
          <p:nvPr/>
        </p:nvSpPr>
        <p:spPr>
          <a:xfrm>
            <a:off x="539995" y="509467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提示：读图可知，莫斯科位于北京的西北方向；莫斯科位于东欧平原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于内陆地区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，不临海；莫斯科的纬度较北京的高，故其冬季比北京更寒冷）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9_BD.172_1#6cdf79eca?htil=17&amp;vaa=1&amp;vcp=1&amp;vis=1&amp;pid=0540e016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7320" y="1561846"/>
            <a:ext cx="3108960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10_BD.172_2#6cdf79eca?htil=17&amp;vaa=1&amp;vcp=1&amp;vis=1&amp;pid=0540e0161&amp;color=0,0,0&amp;vtp=1&amp;vaab=1&amp;bt=1&amp;bbb=1&amp;hb=1"/>
          <p:cNvSpPr/>
          <p:nvPr/>
        </p:nvSpPr>
        <p:spPr>
          <a:xfrm>
            <a:off x="539496" y="1543558"/>
            <a:ext cx="78729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俄罗斯的冰激凌享誉世界，奶糖又大又甜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。俄罗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斯种植的主要糖料作物是喜温凉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耐寒的(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10_AN.174_1#6cdf79eca.bracket?vaa=1&amp;vcp=1&amp;vis=1&amp;pid=0540e0161&amp;color=0,0,0&amp;vpa=116&amp;vtp=1&amp;vaab=1"/>
          <p:cNvSpPr/>
          <p:nvPr/>
        </p:nvSpPr>
        <p:spPr>
          <a:xfrm>
            <a:off x="7217314" y="21779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10_BD.172_3#6cdf79eca.choices?htil=17&amp;vaa=1&amp;vcp=1&amp;vis=1&amp;pid=0540e0161&amp;color=0,0,0&amp;vtp=1&amp;vaab=1&amp;bbb=1"/>
          <p:cNvSpPr/>
          <p:nvPr/>
        </p:nvSpPr>
        <p:spPr>
          <a:xfrm>
            <a:off x="539496" y="2818765"/>
            <a:ext cx="78729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40890" algn="l"/>
                <a:tab pos="4044315" algn="l"/>
                <a:tab pos="60471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.甘蔗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B.大豆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C.花生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.甜菜</a:t>
            </a:r>
            <a:endParaRPr lang="en-US" altLang="zh-CN" sz="2800" dirty="0"/>
          </a:p>
        </p:txBody>
      </p:sp>
      <p:sp>
        <p:nvSpPr>
          <p:cNvPr id="6" name="QC_10_AS.1_1#6cdf79eca?htil=17&amp;vaa=1&amp;vcp=1&amp;vis=1&amp;pid=0540e0161&amp;color=0,0,0&amp;vtp=1&amp;vaab=1&amp;bbb=1&amp;hb=1"/>
          <p:cNvSpPr/>
          <p:nvPr/>
        </p:nvSpPr>
        <p:spPr>
          <a:xfrm>
            <a:off x="539496" y="3448240"/>
            <a:ext cx="78729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提示：俄罗斯纬度较高，气温较低，其种植的主要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糖料作物是甜菜；甘蔗主要分布在热带、亚热带地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区；大豆、花生不属于糖料作物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42bc3bf1?vcp=1&amp;pid=ec0667b9d&amp;color=0,0,0&amp;vtp=1&amp;vaab=1&amp;bt=1&amp;bbb=1"/>
          <p:cNvSpPr/>
          <p:nvPr/>
        </p:nvSpPr>
        <p:spPr>
          <a:xfrm>
            <a:off x="539496" y="554400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法国</a:t>
            </a:r>
            <a:endParaRPr lang="en-US" altLang="zh-CN" sz="3000" dirty="0"/>
          </a:p>
        </p:txBody>
      </p:sp>
      <p:pic>
        <p:nvPicPr>
          <p:cNvPr id="3" name="QO_8_BD.176_1#cf68a7ad1?htil=18&amp;vaa=1&amp;vcp=1&amp;vis=1&amp;pid=c42bc3bf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9913" y="1229532"/>
            <a:ext cx="4104549" cy="406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76_2#cf68a7ad1?htil=18&amp;sp=1&amp;vaa=1&amp;vcp=1&amp;vis=1&amp;pid=c42bc3bf1&amp;color=0,0,0&amp;vtp=1&amp;vaab=1&amp;bbb=1&amp;hb=1"/>
          <p:cNvSpPr/>
          <p:nvPr/>
        </p:nvSpPr>
        <p:spPr>
          <a:xfrm>
            <a:off x="539496" y="1211244"/>
            <a:ext cx="65013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当地时间2024年5月5日下午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家主席习近平乘专机抵达法国，应法国总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统邀请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，对法国进行国事访问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。读法国地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，结合所学知识，完成下列各题。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77_1#1d6deefc7?htil=18&amp;vaa=1&amp;vcp=1&amp;vis=1&amp;pid=cf68a7ad1&amp;color=0,0,0&amp;vtp=1&amp;vaab=1&amp;bbb=1&amp;hb=1"/>
          <p:cNvSpPr/>
          <p:nvPr/>
        </p:nvSpPr>
        <p:spPr>
          <a:xfrm>
            <a:off x="539496" y="1048884"/>
            <a:ext cx="65013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（1）根据经济发展水平的高低划分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S.2_1#1d6deefc7?htil=18&amp;vaa=1&amp;vcp=1&amp;vis=1&amp;pid=cf68a7ad1&amp;color=0,0,0&amp;vtp=1&amp;vaab=1&amp;bbb=1&amp;hb=1"/>
          <p:cNvSpPr/>
          <p:nvPr/>
        </p:nvSpPr>
        <p:spPr>
          <a:xfrm>
            <a:off x="539496" y="2327157"/>
            <a:ext cx="65013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法国从工业革命时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期开始就是经济强国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属于发达国家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9_AN.1_1#1d6deefc7.blank?vaa=1&amp;vcp=1&amp;vis=1&amp;pid=cf68a7ad1&amp;color=0,0,0&amp;vpa=117&amp;vtp=1&amp;vaab=1&amp;bbb=1"/>
          <p:cNvSpPr/>
          <p:nvPr/>
        </p:nvSpPr>
        <p:spPr>
          <a:xfrm>
            <a:off x="1616614" y="16451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发达</a:t>
            </a:r>
            <a:endParaRPr lang="en-US" altLang="zh-CN" sz="2800" dirty="0"/>
          </a:p>
        </p:txBody>
      </p:sp>
      <p:pic>
        <p:nvPicPr>
          <p:cNvPr id="6" name="QO_8_BD.176_1#cf68a7ad1?htil=18&amp;vaa=1&amp;vcp=1&amp;vis=1&amp;pid=c42bc3bf1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2601" y="1746450"/>
            <a:ext cx="4104549" cy="406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81_1#9ba21ac66?htil=19&amp;vaa=1&amp;vcp=1&amp;vis=1&amp;pid=cf68a7ad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9752" y="1057402"/>
            <a:ext cx="4480560" cy="443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81_2#9ba21ac66?htil=19&amp;vaa=1&amp;vcp=1&amp;vis=1&amp;pid=cf68a7ad1&amp;color=0,0,0&amp;vtp=1&amp;vaab=1&amp;bt=1&amp;bbb=1&amp;hb=1"/>
          <p:cNvSpPr/>
          <p:nvPr/>
        </p:nvSpPr>
        <p:spPr>
          <a:xfrm>
            <a:off x="539496" y="920242"/>
            <a:ext cx="65013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）法国地形以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为主，地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势特征是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A代表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的城市是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9_AN.183_1#9ba21ac66.blank?vaa=1&amp;vcp=1&amp;vis=1&amp;pid=cf68a7ad1&amp;color=0,0,0&amp;vpa=118&amp;vtp=1&amp;vaab=1&amp;bbb=1"/>
          <p:cNvSpPr/>
          <p:nvPr/>
        </p:nvSpPr>
        <p:spPr>
          <a:xfrm>
            <a:off x="3216815" y="889762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平原、丘陵</a:t>
            </a:r>
            <a:endParaRPr lang="en-US" altLang="zh-CN" sz="2800" dirty="0"/>
          </a:p>
        </p:txBody>
      </p:sp>
      <p:sp>
        <p:nvSpPr>
          <p:cNvPr id="5" name="QB_9_AN.184_1#9ba21ac66.blank?vaa=1&amp;vcp=1&amp;vis=1&amp;pid=cf68a7ad1&amp;color=0,0,0&amp;vpa=119&amp;vtp=1&amp;vaab=1&amp;bbb=1"/>
          <p:cNvSpPr/>
          <p:nvPr/>
        </p:nvSpPr>
        <p:spPr>
          <a:xfrm>
            <a:off x="1972214" y="1537462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东南高、西北低</a:t>
            </a:r>
            <a:endParaRPr lang="en-US" altLang="zh-CN" sz="2800" dirty="0"/>
          </a:p>
        </p:txBody>
      </p:sp>
      <p:sp>
        <p:nvSpPr>
          <p:cNvPr id="6" name="QB_9_AN.185_1#9ba21ac66.blank?vaa=1&amp;vcp=1&amp;vis=1&amp;pid=cf68a7ad1&amp;color=0,0,0&amp;vpa=120&amp;vtp=1&amp;vaab=1&amp;bbb=1"/>
          <p:cNvSpPr/>
          <p:nvPr/>
        </p:nvSpPr>
        <p:spPr>
          <a:xfrm>
            <a:off x="1972214" y="216420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巴黎</a:t>
            </a:r>
            <a:endParaRPr lang="en-US" altLang="zh-CN" sz="2800" dirty="0"/>
          </a:p>
        </p:txBody>
      </p:sp>
      <p:sp>
        <p:nvSpPr>
          <p:cNvPr id="7" name="QB_9_AS.1_1#9ba21ac66?htil=19&amp;vaa=1&amp;vcp=1&amp;vis=1&amp;pid=cf68a7ad1&amp;color=0,0,0&amp;vtp=1&amp;vaab=1&amp;bbb=1&amp;hb=1"/>
          <p:cNvSpPr/>
          <p:nvPr/>
        </p:nvSpPr>
        <p:spPr>
          <a:xfrm>
            <a:off x="539496" y="2848546"/>
            <a:ext cx="650138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从地形图中可以看出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法国西部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北部的海拔大多在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米以下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以平原为主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南部以丘陵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高原为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地势东南高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西北低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城市为法国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的首都巴黎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87_1#8c6c5c986?htil=20&amp;vaa=1&amp;vcp=1&amp;vis=1&amp;pid=cf68a7ad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4770" y="1220724"/>
            <a:ext cx="4480560" cy="443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87_2#8c6c5c986?htil=20&amp;vaa=1&amp;vcp=1&amp;vis=1&amp;pid=cf68a7ad1&amp;color=0,0,0&amp;vtp=1&amp;vaab=1&amp;bt=1&amp;bbb=1&amp;hb=1"/>
          <p:cNvSpPr/>
          <p:nvPr/>
        </p:nvSpPr>
        <p:spPr>
          <a:xfrm>
            <a:off x="539496" y="1202436"/>
            <a:ext cx="65013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（3）近年来，中欧贸易额增长迅速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测从法国出口到中国的主要货物最有可能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答出一种即可）</a:t>
            </a:r>
            <a:endParaRPr lang="en-US" altLang="zh-CN" sz="2800" dirty="0"/>
          </a:p>
        </p:txBody>
      </p:sp>
      <p:sp>
        <p:nvSpPr>
          <p:cNvPr id="4" name="QB_9_AN.189_1#8c6c5c986.blank?vaa=1&amp;vcp=1&amp;vis=1&amp;pid=cf68a7ad1&amp;color=0,0,0&amp;vpa=121&amp;vtp=1&amp;vaab=1&amp;bbb=1&amp;hb=1"/>
          <p:cNvSpPr/>
          <p:nvPr/>
        </p:nvSpPr>
        <p:spPr>
          <a:xfrm>
            <a:off x="539496" y="2467356"/>
            <a:ext cx="6501384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汽车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、葡萄酒、化妆品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、服装等（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答出一种）</a:t>
            </a:r>
            <a:endParaRPr lang="en-US" altLang="zh-CN" sz="2800" dirty="0"/>
          </a:p>
        </p:txBody>
      </p:sp>
      <p:sp>
        <p:nvSpPr>
          <p:cNvPr id="5" name="QB_9_AS.1_1#8c6c5c986?htil=20&amp;vaa=1&amp;vcp=1&amp;vis=1&amp;pid=cf68a7ad1&amp;color=0,0,0&amp;vtp=1&amp;vaab=1&amp;bbb=1&amp;hb=1"/>
          <p:cNvSpPr/>
          <p:nvPr/>
        </p:nvSpPr>
        <p:spPr>
          <a:xfrm>
            <a:off x="539496" y="3773868"/>
            <a:ext cx="65013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本题应从法国的支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柱产业和主要农产品方面作答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191_1#c3fc0c423?vaa=1&amp;vcp=1&amp;vis=1&amp;pid=cf68a7ad1&amp;color=0,0,0&amp;mp=1&amp;vtp=1&amp;vaab=1&amp;bbb=1"/>
          <p:cNvSpPr/>
          <p:nvPr/>
        </p:nvSpPr>
        <p:spPr>
          <a:xfrm>
            <a:off x="539496" y="15532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（4）下列旅游景点中，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不属于法国的是(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BD.191_2#c3fc0c423.choices?vaa=1&amp;vcp=1&amp;vis=1&amp;pid=cf68a7ad1&amp;color=0,0,0&amp;vtp=1&amp;vaab=1&amp;bbb=1"/>
          <p:cNvSpPr/>
          <p:nvPr/>
        </p:nvSpPr>
        <p:spPr>
          <a:xfrm>
            <a:off x="539496" y="2193997"/>
            <a:ext cx="11109960" cy="18705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6700"/>
              </a:lnSpc>
              <a:tabLst>
                <a:tab pos="2761615" algn="l"/>
                <a:tab pos="5662930" algn="l"/>
                <a:tab pos="8564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94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94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94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sp>
        <p:nvSpPr>
          <p:cNvPr id="4" name="QC_9_AS.1_1#c3fc0c423?vaa=1&amp;vcp=1&amp;vis=1&amp;pid=cf68a7ad1&amp;color=0,0,0&amp;vtp=1&amp;vaab=1&amp;bbb=1&amp;hb=1"/>
          <p:cNvSpPr/>
          <p:nvPr/>
        </p:nvSpPr>
        <p:spPr>
          <a:xfrm>
            <a:off x="539496" y="407670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，A、B、D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三项分别为法国的巴黎圣母院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凯旋门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和埃菲尔铁塔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项为荷兰的风车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9_AN.193_1#c3fc0c423.bracket?vaa=1&amp;vcp=1&amp;vis=1&amp;pid=cf68a7ad1&amp;color=0,0,0&amp;mp=1&amp;vpa=122&amp;vtp=1&amp;vaab=1"/>
          <p:cNvSpPr/>
          <p:nvPr/>
        </p:nvSpPr>
        <p:spPr>
          <a:xfrm>
            <a:off x="7039514" y="15399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7" name="QC_9_BD.191_2#c3fc0c423.choice_image?vaa=1&amp;vcp=1&amp;vis=1&amp;pid=cf68a7ad1&amp;color=0,0,0&amp;tib=255,255,255&amp;iip=1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035" y="2179329"/>
            <a:ext cx="177393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9_BD.191_2#c3fc0c423.choice_image?vaa=1&amp;vcp=1&amp;vis=1&amp;pid=cf68a7ad1&amp;color=0,0,0&amp;tib=255,255,255&amp;iip=2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726" y="2220096"/>
            <a:ext cx="1965960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9_BD.191_2#c3fc0c423.choice_image?vaa=1&amp;vcp=1&amp;vis=1&amp;pid=cf68a7ad1&amp;color=0,0,0&amp;tib=255,255,255&amp;iip=3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0469" y="2302392"/>
            <a:ext cx="1975104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9_BD.191_2#c3fc0c423.choice_image?vaa=1&amp;vcp=1&amp;vis=1&amp;pid=cf68a7ad1&amp;color=0,0,0&amp;tib=255,255,255&amp;iip=4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54420" y="2229240"/>
            <a:ext cx="1819656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d331afcb3?vcp=1&amp;pid=c42bc3bf1&amp;color=0,0,0&amp;vtp=1&amp;vaab=1&amp;bt=1&amp;bbb=1"/>
          <p:cNvSpPr/>
          <p:nvPr/>
        </p:nvSpPr>
        <p:spPr>
          <a:xfrm>
            <a:off x="539496" y="554400"/>
            <a:ext cx="11109960" cy="60934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9_BD.195_1#fd19c0770?htil=21&amp;vaa=1&amp;vcp=1&amp;vis=1&amp;pid=d331afcb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978" y="1201978"/>
            <a:ext cx="4595262" cy="376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9_BD.195_2#fd19c0770?htil=21&amp;vaa=1&amp;vcp=1&amp;vis=1&amp;pid=d331afcb3&amp;color=0,0,0&amp;vtp=1&amp;vaab=1&amp;bbb=1&amp;hb=1&amp;hs=1"/>
          <p:cNvSpPr/>
          <p:nvPr/>
        </p:nvSpPr>
        <p:spPr>
          <a:xfrm>
            <a:off x="539496" y="1214677"/>
            <a:ext cx="68031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图是贝贝同学某节地理课的课堂笔记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结合所学知识，完成7～8题。</a:t>
            </a:r>
            <a:endParaRPr lang="en-US" altLang="zh-CN" sz="2800" dirty="0"/>
          </a:p>
        </p:txBody>
      </p:sp>
      <p:sp>
        <p:nvSpPr>
          <p:cNvPr id="5" name="QC_10_BD.196_1#3f95a5beb?htil=21&amp;vaa=1&amp;vcp=1&amp;vis=1&amp;pid=fd19c0770&amp;color=0,0,0&amp;vtp=1&amp;vaab=1&amp;bbb=1&amp;hs=1"/>
          <p:cNvSpPr/>
          <p:nvPr/>
        </p:nvSpPr>
        <p:spPr>
          <a:xfrm>
            <a:off x="539496" y="2419400"/>
            <a:ext cx="68031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上图描述的国家是(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10_BD.196_2#3f95a5beb.choices?htil=21&amp;vaa=1&amp;vcp=1&amp;vis=1&amp;pid=fd19c0770&amp;color=0,0,0&amp;vtp=1&amp;vaab=1&amp;bbb=1&amp;hs=1"/>
          <p:cNvSpPr/>
          <p:nvPr/>
        </p:nvSpPr>
        <p:spPr>
          <a:xfrm>
            <a:off x="539496" y="3046017"/>
            <a:ext cx="68031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73555" algn="l"/>
                <a:tab pos="3509010" algn="l"/>
                <a:tab pos="52451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.挪威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B.荷兰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C.英国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.法国</a:t>
            </a:r>
            <a:endParaRPr lang="en-US" altLang="zh-CN" sz="2800" dirty="0"/>
          </a:p>
        </p:txBody>
      </p:sp>
      <p:sp>
        <p:nvSpPr>
          <p:cNvPr id="7" name="QC_10_AN.1_1#3f95a5beb.bracket?vaa=1&amp;vcp=1&amp;vis=1&amp;pid=fd19c0770&amp;color=0,0,0&amp;vpa=123&amp;vtp=1&amp;vaab=1"/>
          <p:cNvSpPr/>
          <p:nvPr/>
        </p:nvSpPr>
        <p:spPr>
          <a:xfrm>
            <a:off x="3928015" y="2409240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10_BD.198_1#2afb47071?htil=21&amp;vaa=1&amp;vcp=1&amp;vis=1&amp;pid=fd19c0770&amp;color=0,0,0&amp;vtp=1&amp;vaab=1&amp;bbb=1&amp;hb=1"/>
          <p:cNvSpPr/>
          <p:nvPr/>
        </p:nvSpPr>
        <p:spPr>
          <a:xfrm>
            <a:off x="539496" y="3973879"/>
            <a:ext cx="68031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贝贝的课堂笔记漏掉了一项内容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，最有可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10_AN.199_1#2afb47071.bracket?vaa=1&amp;vcp=1&amp;vis=1&amp;pid=fd19c0770&amp;color=0,0,0&amp;vpa=124&amp;vtp=1&amp;vaab=1"/>
          <p:cNvSpPr/>
          <p:nvPr/>
        </p:nvSpPr>
        <p:spPr>
          <a:xfrm>
            <a:off x="1527714" y="4611420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10_BD.198_2#2afb47071.choices?htil=21&amp;vaa=1&amp;vcp=1&amp;vis=1&amp;pid=fd19c0770&amp;color=0,0,0&amp;vtp=1&amp;vaab=1&amp;bbb=1&amp;hs=1"/>
          <p:cNvSpPr/>
          <p:nvPr/>
        </p:nvSpPr>
        <p:spPr>
          <a:xfrm>
            <a:off x="539496" y="525238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.东西方文化融合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.有“世界动植物王国”之称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C.香水和艺术表演等享誉世界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.是独占一块大陆的国家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57f34252f.fixed?vcp=1&amp;pid=9ac28785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一、日本、埃及、俄罗斯和法国</a:t>
            </a:r>
            <a:endParaRPr lang="en-US" altLang="zh-CN" sz="4000" dirty="0"/>
          </a:p>
        </p:txBody>
      </p:sp>
      <p:sp>
        <p:nvSpPr>
          <p:cNvPr id="3" name="C_6_BD#57f34252f.fixed?vcp=1&amp;pid=9ac28785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7_BD#9f123e58b?colgroup=22,7&amp;vcp=1&amp;pid=473c173eb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62806"/>
          <a:ext cx="11091672" cy="5034852"/>
        </p:xfrm>
        <a:graphic>
          <a:graphicData uri="http://schemas.openxmlformats.org/drawingml/2006/table">
            <a:tbl>
              <a:tblPr/>
              <a:tblGrid>
                <a:gridCol w="8129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根据地图归纳俄罗斯交通运输线路分布的特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根据地图和其他资料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说出日本的民族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文化等人文地理要素的特点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举例说出日本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俄罗斯与其他国家在经济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贸易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文化等方面的联系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f123e58b.table_image?tii=2&amp;vcp=1&amp;pid=473c173e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7676" y="2900916"/>
            <a:ext cx="262432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f123e58b?colgroup=22,7&amp;vcp=1&amp;pid=473c173eb&amp;color=0,0,0&amp;mp=1&amp;vtp=1&amp;vaab=1&amp;bt=1&amp;bbb=1"/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f6b32747?vcp=1&amp;pid=57f34252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pic>
        <p:nvPicPr>
          <p:cNvPr id="3" name="QM_8_BD.200_1#91f6c79e6?htil=22&amp;vaa=1&amp;vcp=1&amp;vis=1&amp;pid=bf6b3274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0824" y="1285528"/>
            <a:ext cx="3730752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200_2#91f6c79e6?htil=22&amp;vaa=1&amp;vcp=1&amp;vis=1&amp;pid=bf6b32747&amp;color=0,0,0&amp;vtp=1&amp;vaab=1&amp;bbb=1&amp;hb=1&amp;hs=1"/>
          <p:cNvSpPr/>
          <p:nvPr/>
        </p:nvSpPr>
        <p:spPr>
          <a:xfrm>
            <a:off x="539496" y="1267240"/>
            <a:ext cx="7242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（2023·江西·中考改编）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日本工业发达，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良港众多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，但资源贫乏，国内市场狭小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。日本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对外贸易主要面向美国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、中国及欧洲地区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过多年的发展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，日本沿海工业高度集中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本部分农作物和主要工业区的分布图，完成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～4题。</a:t>
            </a:r>
            <a:endParaRPr lang="en-US" altLang="zh-CN" sz="2800" dirty="0"/>
          </a:p>
        </p:txBody>
      </p:sp>
      <p:sp>
        <p:nvSpPr>
          <p:cNvPr id="5" name="QC_9_BD.201_1#91bc402e8?htil=22&amp;vaa=1&amp;vcp=1&amp;vis=1&amp;pid=91f6c79e6&amp;color=0,0,0&amp;vtp=1&amp;vaab=1&amp;bbb=1&amp;hs=1"/>
          <p:cNvSpPr/>
          <p:nvPr/>
        </p:nvSpPr>
        <p:spPr>
          <a:xfrm>
            <a:off x="539496" y="51012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图示农作物中，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在日本分布范围最大和最小的分别是(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202_1#91bc402e8.bracket?vaa=1&amp;vcp=1&amp;vis=1&amp;pid=91f6c79e6&amp;color=0,0,0&amp;vpa=125&amp;vtp=1&amp;vaab=1"/>
          <p:cNvSpPr/>
          <p:nvPr/>
        </p:nvSpPr>
        <p:spPr>
          <a:xfrm>
            <a:off x="9262014" y="50879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9_BD.201_2#91bc402e8.choices?htil=22&amp;vaa=1&amp;vcp=1&amp;vis=1&amp;pid=91f6c79e6&amp;color=0,0,0&amp;vtp=1&amp;vaab=1&amp;bbb=1&amp;hs=1"/>
          <p:cNvSpPr/>
          <p:nvPr/>
        </p:nvSpPr>
        <p:spPr>
          <a:xfrm>
            <a:off x="539496" y="57229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8407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水稻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苹果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水稻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甘薯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.柑橘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203_1#a00ada43d?htil=23&amp;vaa=1&amp;vcp=1&amp;vis=1&amp;pid=91f6c79e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2606" y="1202658"/>
            <a:ext cx="3556180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203_2#a00ada43d?htil=23&amp;vaa=1&amp;vcp=1&amp;vis=1&amp;pid=91f6c79e6&amp;color=0,0,0&amp;vtp=1&amp;vaab=1&amp;bt=1&amp;bbb=1&amp;hs=1"/>
          <p:cNvSpPr/>
          <p:nvPr/>
        </p:nvSpPr>
        <p:spPr>
          <a:xfrm>
            <a:off x="539496" y="1215358"/>
            <a:ext cx="70134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日本工业区主要分布在(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_1#a00ada43d.bracket?vaa=1&amp;vcp=1&amp;vis=1&amp;pid=91f6c79e6&amp;color=0,0,0&amp;vpa=126&amp;vtp=1&amp;vaab=1"/>
          <p:cNvSpPr/>
          <p:nvPr/>
        </p:nvSpPr>
        <p:spPr>
          <a:xfrm>
            <a:off x="4639215" y="12020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203_3#a00ada43d.choices?htil=23&amp;vaa=1&amp;vcp=1&amp;vis=1&amp;pid=91f6c79e6&amp;color=0,0,0&amp;vtp=1&amp;vaab=1&amp;bbb=1&amp;hs=1"/>
          <p:cNvSpPr/>
          <p:nvPr/>
        </p:nvSpPr>
        <p:spPr>
          <a:xfrm>
            <a:off x="539496" y="1847627"/>
            <a:ext cx="70134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A.北海道岛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.本州岛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.四国岛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.九州岛</a:t>
            </a:r>
            <a:endParaRPr lang="en-US" altLang="zh-CN" sz="2800" dirty="0"/>
          </a:p>
        </p:txBody>
      </p:sp>
      <p:sp>
        <p:nvSpPr>
          <p:cNvPr id="6" name="QC_9_BD.205_1#a06131736?vaa=1&amp;vcp=1&amp;vis=1&amp;pid=91f6c79e6&amp;color=0,0,0&amp;vtp=1&amp;vaab=1&amp;bbb=1&amp;hs=1"/>
          <p:cNvSpPr/>
          <p:nvPr/>
        </p:nvSpPr>
        <p:spPr>
          <a:xfrm>
            <a:off x="539496" y="44001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影响日本主要工业区沿海分布的主导因素是(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9_AN.206_1#a06131736.bracket?vaa=1&amp;vcp=1&amp;vis=1&amp;pid=91f6c79e6&amp;color=0,0,0&amp;vpa=127&amp;vtp=1&amp;vaab=1"/>
          <p:cNvSpPr/>
          <p:nvPr/>
        </p:nvSpPr>
        <p:spPr>
          <a:xfrm>
            <a:off x="7839614" y="438680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9_BD.205_2#a06131736.choices?vaa=1&amp;vcp=1&amp;vis=1&amp;pid=91f6c79e6&amp;color=0,0,0&amp;vtp=1&amp;vaab=1&amp;bbb=1&amp;hs=1"/>
          <p:cNvSpPr/>
          <p:nvPr/>
        </p:nvSpPr>
        <p:spPr>
          <a:xfrm>
            <a:off x="539496" y="50235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.市场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B.技术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C.交通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207_1#ce31330ef?htil=24&amp;vaa=1&amp;vcp=1&amp;vis=1&amp;pid=91f6c79e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2610" y="1737360"/>
            <a:ext cx="3840480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207_2#ce31330ef?htil=24&amp;vaa=1&amp;vcp=1&amp;vis=1&amp;pid=91f6c79e6&amp;color=0,0,0&amp;vtp=1&amp;vaab=1&amp;bt=1&amp;bbb=1&amp;hb=1"/>
          <p:cNvSpPr/>
          <p:nvPr/>
        </p:nvSpPr>
        <p:spPr>
          <a:xfrm>
            <a:off x="539496" y="1719072"/>
            <a:ext cx="714146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日本地震多发，危害较大的地震平均每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其原因主要是(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208_1#ce31330ef.bracket?vaa=1&amp;vcp=1&amp;vis=1&amp;pid=91f6c79e6&amp;color=0,0,0&amp;vpa=128&amp;vtp=1&amp;vaab=1"/>
          <p:cNvSpPr/>
          <p:nvPr/>
        </p:nvSpPr>
        <p:spPr>
          <a:xfrm>
            <a:off x="4550315" y="23534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207_3#ce31330ef.choices?htil=24&amp;vaa=1&amp;vcp=1&amp;vis=1&amp;pid=91f6c79e6&amp;color=0,0,0&amp;vtp=1&amp;vaab=1&amp;bbb=1"/>
          <p:cNvSpPr/>
          <p:nvPr/>
        </p:nvSpPr>
        <p:spPr>
          <a:xfrm>
            <a:off x="539496" y="3002089"/>
            <a:ext cx="714146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785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.地处板块内部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.夏季多暴雨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785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C.受台风影响大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.地处板块交界处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209_1#31f57929b?vaa=1&amp;vcp=1&amp;vis=1&amp;pid=bf6b32747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图为埃及简图，据此完成5～6题。</a:t>
            </a:r>
            <a:endParaRPr lang="en-US" altLang="zh-CN" sz="2800" dirty="0"/>
          </a:p>
        </p:txBody>
      </p:sp>
      <p:pic>
        <p:nvPicPr>
          <p:cNvPr id="3" name="QM_8_BD.209_2#31f57929b?htil=25&amp;vaa=1&amp;vcp=1&amp;vis=1&amp;pid=bf6b32747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638544" y="1158537"/>
            <a:ext cx="5233529" cy="348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BD.210_1#1a5cee97d?htil=25&amp;vaa=1&amp;vcp=1&amp;vis=1&amp;pid=31f57929b&amp;color=0,0,0&amp;vtp=1&amp;vaab=1&amp;bbb=1&amp;hb=1"/>
          <p:cNvSpPr/>
          <p:nvPr/>
        </p:nvSpPr>
        <p:spPr>
          <a:xfrm>
            <a:off x="539496" y="1133584"/>
            <a:ext cx="6099048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影响图中埃及农业分布的主要因素是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210_2#1a5cee97d.choices?htil=25&amp;vaa=1&amp;vcp=1&amp;vis=1&amp;pid=31f57929b&amp;color=0,0,0&amp;vtp=1&amp;vaab=1&amp;bbb=1"/>
          <p:cNvSpPr/>
          <p:nvPr/>
        </p:nvSpPr>
        <p:spPr>
          <a:xfrm>
            <a:off x="539496" y="2314684"/>
            <a:ext cx="6099048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31572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.水源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31572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C.植被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.气温</a:t>
            </a:r>
            <a:endParaRPr lang="en-US" altLang="zh-CN" sz="2800" dirty="0"/>
          </a:p>
        </p:txBody>
      </p:sp>
      <p:sp>
        <p:nvSpPr>
          <p:cNvPr id="6" name="QC_9_AN.1_1#1a5cee97d.bracket?vaa=1&amp;vcp=1&amp;vis=1&amp;pid=31f57929b&amp;color=0,0,0&amp;vpa=129&amp;vtp=1&amp;vaab=1"/>
          <p:cNvSpPr/>
          <p:nvPr/>
        </p:nvSpPr>
        <p:spPr>
          <a:xfrm>
            <a:off x="816515" y="1720642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9_BD.212_1#f03f47bd8?htil=25&amp;vaa=1&amp;vcp=1&amp;vis=1&amp;pid=31f57929b&amp;color=0,0,0&amp;vtp=1&amp;vaab=1&amp;bbb=1"/>
          <p:cNvSpPr/>
          <p:nvPr/>
        </p:nvSpPr>
        <p:spPr>
          <a:xfrm>
            <a:off x="539496" y="3501880"/>
            <a:ext cx="6099048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有关埃及的说法，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9_BD.212_2#f03f47bd8.choices?htil=25&amp;vaa=1&amp;vcp=1&amp;vis=1&amp;pid=31f57929b&amp;color=0,0,0&amp;vtp=1&amp;vaab=1&amp;bbb=1"/>
          <p:cNvSpPr/>
          <p:nvPr/>
        </p:nvSpPr>
        <p:spPr>
          <a:xfrm>
            <a:off x="539496" y="4082842"/>
            <a:ext cx="6099048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A.主要位于中纬度地区，沙漠广布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.水稻分布在地中海沿岸和尼罗河上游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.尼罗河流经埃及之后，水量变大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.图中甲地适宜发展棉纺织工业</a:t>
            </a:r>
            <a:endParaRPr lang="en-US" altLang="zh-CN" sz="2800" dirty="0"/>
          </a:p>
        </p:txBody>
      </p:sp>
      <p:sp>
        <p:nvSpPr>
          <p:cNvPr id="9" name="QC_9_AN.213_1#f03f47bd8.bracket?vaa=1&amp;vcp=1&amp;vis=1&amp;pid=31f57929b&amp;color=0,0,0&amp;vpa=130&amp;vtp=1&amp;vaab=1"/>
          <p:cNvSpPr/>
          <p:nvPr/>
        </p:nvSpPr>
        <p:spPr>
          <a:xfrm>
            <a:off x="5350415" y="3492038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214_1#4318a68ad?vaa=1&amp;vcp=1&amp;vis=1&amp;pid=bf6b32747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（2024·云南·中考）大豆喜温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需水较多，广泛用于食品加工工业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近年来，俄罗斯大豆种植面积和产量大幅度增长，同时大豆进口量和出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口量也在持续增加，形成西部地区进口、东部地区出口的贸易格局。下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图为俄罗斯大豆主产区分布示意图，据此完成7～9题。</a:t>
            </a:r>
            <a:endParaRPr lang="en-US" altLang="zh-CN" sz="2800" dirty="0"/>
          </a:p>
        </p:txBody>
      </p:sp>
      <p:pic>
        <p:nvPicPr>
          <p:cNvPr id="3" name="QM_8_BD.214_2#4318a68ad?vaa=1&amp;vcp=1&amp;vis=1&amp;pid=bf6b3274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081552"/>
            <a:ext cx="5458968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215_1#210a82438?htil=26&amp;vaa=1&amp;vcp=1&amp;vis=1&amp;pid=4318a68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9367" y="1662017"/>
            <a:ext cx="542239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215_2#210a82438?htil=26&amp;sp=1&amp;vaa=1&amp;vcp=1&amp;vis=1&amp;pid=4318a68ad&amp;color=0,0,0&amp;vtp=1&amp;vaab=1&amp;bt=1&amp;bbb=1"/>
          <p:cNvSpPr/>
          <p:nvPr/>
        </p:nvSpPr>
        <p:spPr>
          <a:xfrm>
            <a:off x="539496" y="152485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俄罗斯大豆主产区(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215_3#210a82438?htil=26&amp;vaa=1&amp;vcp=1&amp;vis=1&amp;pid=4318a68ad&amp;color=0,0,0&amp;vtp=1&amp;vaab=1&amp;bbb=1"/>
          <p:cNvSpPr/>
          <p:nvPr/>
        </p:nvSpPr>
        <p:spPr>
          <a:xfrm>
            <a:off x="539496" y="2157126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①纬度较低，可一年两熟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冬季气温低，病虫害少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地广人稀，耕地面积广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属温带海洋性气候，降水均匀</a:t>
            </a:r>
            <a:endParaRPr lang="en-US" altLang="zh-CN" sz="2800" dirty="0"/>
          </a:p>
        </p:txBody>
      </p:sp>
      <p:sp>
        <p:nvSpPr>
          <p:cNvPr id="6" name="QC_9_BD.215_4#210a82438.choices?htil=26&amp;vaa=1&amp;vcp=1&amp;vis=1&amp;pid=4318a68ad&amp;color=0,0,0&amp;vtp=1&amp;vaab=1&amp;bbb=1"/>
          <p:cNvSpPr/>
          <p:nvPr/>
        </p:nvSpPr>
        <p:spPr>
          <a:xfrm>
            <a:off x="539496" y="471471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AS.1_1#210a82438?htil=27&amp;vaa=1&amp;vcp=1&amp;vis=1&amp;pid=4318a68a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046289"/>
            <a:ext cx="542239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AS.1_1#210a82438?htil=27&amp;vaa=1&amp;vcp=1&amp;vis=1&amp;pid=4318a68ad&amp;color=0,0,0&amp;vtp=1&amp;vaab=1&amp;bt=1&amp;bbb=1&amp;hb=1&amp;hs=1"/>
          <p:cNvSpPr/>
          <p:nvPr/>
        </p:nvSpPr>
        <p:spPr>
          <a:xfrm>
            <a:off x="539496" y="909129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：俄罗斯大豆主产区所处纬度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，气温低，一年一熟，①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俄罗斯大豆主产区冬季气温低，病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虫害少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，②正确。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俄罗斯地广人稀，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耕地面积广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。俄罗斯大部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分地区属温带大陆性气候，冬季寒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冷而漫长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，降水少，④错误</a:t>
            </a:r>
            <a:endParaRPr lang="en-US" altLang="zh-CN" sz="2800" dirty="0"/>
          </a:p>
        </p:txBody>
      </p:sp>
      <p:sp>
        <p:nvSpPr>
          <p:cNvPr id="4" name="QC_9_AN.2_1#210a82438?vaa=1&amp;vcp=1&amp;vis=1&amp;pid=4318a68ad&amp;color=0,0,0&amp;vtp=1&amp;vaab=1&amp;bbb=1&amp;hs=1"/>
          <p:cNvSpPr/>
          <p:nvPr/>
        </p:nvSpPr>
        <p:spPr>
          <a:xfrm>
            <a:off x="539496" y="5381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219_1#b0796c3b3?htil=28&amp;vaa=1&amp;vcp=1&amp;vis=1&amp;pid=4318a68a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0687" y="899001"/>
            <a:ext cx="382219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219_2#b0796c3b3?htil=28&amp;sp=1&amp;vaa=1&amp;vcp=1&amp;vis=1&amp;pid=4318a68ad&amp;color=0,0,0&amp;vtp=1&amp;vaab=1&amp;bt=1&amp;bbb=1&amp;hb=1&amp;hs=1"/>
          <p:cNvSpPr/>
          <p:nvPr/>
        </p:nvSpPr>
        <p:spPr>
          <a:xfrm>
            <a:off x="539496" y="880713"/>
            <a:ext cx="71597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俄罗斯大豆形成西部地区进口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、东部地区出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口贸易格局的主要原因有(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219_3#b0796c3b3?htil=28&amp;vaa=1&amp;vcp=1&amp;vis=1&amp;pid=4318a68ad&amp;color=0,0,0&amp;vtp=1&amp;vaab=1&amp;bbb=1&amp;hb=1&amp;hs=1"/>
          <p:cNvSpPr/>
          <p:nvPr/>
        </p:nvSpPr>
        <p:spPr>
          <a:xfrm>
            <a:off x="539496" y="2163730"/>
            <a:ext cx="71597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①西部地区经济较发达，大豆市场需求量大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东、西两个大豆主产区距离较远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，运输成本</a:t>
            </a:r>
            <a:endParaRPr lang="en-US" altLang="zh-CN" sz="2800" dirty="0"/>
          </a:p>
        </p:txBody>
      </p:sp>
      <p:sp>
        <p:nvSpPr>
          <p:cNvPr id="6" name="QC_9_BD.219_4#b0796c3b3.choices?vaa=1&amp;vcp=1&amp;vis=1&amp;pid=4318a68ad&amp;color=0,0,0&amp;vtp=1&amp;vaab=1&amp;bbb=1&amp;hs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9_BD.219_3#b0796c3b3?htil=28&amp;vaa=1&amp;vcp=1&amp;vis=1&amp;pid=4318a68ad&amp;color=0,0,0&amp;vtp=1&amp;vaab=1&amp;bbb=1&amp;hb=1&amp;hs=1"/>
          <p:cNvSpPr/>
          <p:nvPr/>
        </p:nvSpPr>
        <p:spPr>
          <a:xfrm>
            <a:off x="539995" y="343817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东部地区的人口比西部地区稠密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，劳动力资源丰富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东部地区地形以平原为主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，可利用大型机械生产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，产量大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AS.1_1#b0796c3b3?htil=29&amp;vaa=1&amp;vcp=1&amp;vis=1&amp;pid=4318a68a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722217"/>
            <a:ext cx="542239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AS.1_1#b0796c3b3?htil=29&amp;vaa=1&amp;vcp=1&amp;vis=1&amp;pid=4318a68ad&amp;color=0,0,0&amp;vtp=1&amp;vaab=1&amp;bt=1&amp;bbb=1&amp;hb=1&amp;hs=1"/>
          <p:cNvSpPr/>
          <p:nvPr/>
        </p:nvSpPr>
        <p:spPr>
          <a:xfrm>
            <a:off x="539496" y="585057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提示：俄罗斯西部人口较多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，市场需求量大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，可通过廉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价的海运进口大豆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；俄罗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斯地域辽阔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、西两个大豆主产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区距离较远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，运输成本高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，大豆市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场相对割裂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；俄罗斯东部</a:t>
            </a:r>
            <a:endParaRPr lang="en-US" altLang="zh-CN" sz="2800" dirty="0"/>
          </a:p>
        </p:txBody>
      </p:sp>
      <p:sp>
        <p:nvSpPr>
          <p:cNvPr id="4" name="QC_9_AN.2_1#b0796c3b3?vaa=1&amp;vcp=1&amp;vis=1&amp;pid=4318a68ad&amp;color=0,0,0&amp;vtp=1&amp;vaab=1&amp;bbb=1&amp;hs=1"/>
          <p:cNvSpPr/>
          <p:nvPr/>
        </p:nvSpPr>
        <p:spPr>
          <a:xfrm>
            <a:off x="539496" y="57002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9_AS.1_1#b0796c3b3?htil=29&amp;vaa=1&amp;vcp=1&amp;vis=1&amp;pid=4318a68ad&amp;color=0,0,0&amp;vtp=1&amp;vaab=1&amp;bt=1&amp;bbb=1&amp;hb=1&amp;hs=1"/>
          <p:cNvSpPr/>
          <p:nvPr/>
        </p:nvSpPr>
        <p:spPr>
          <a:xfrm>
            <a:off x="539496" y="4431061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地区地广人稀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，劳动力资源少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；东部地区地形以高原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、山地为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，④错误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223_1#123ed914c?htil=30&amp;vaa=1&amp;vcp=1&amp;vis=1&amp;pid=4318a68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1243" y="703072"/>
            <a:ext cx="542239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223_2#123ed914c?htil=30&amp;vaa=1&amp;vcp=1&amp;vis=1&amp;pid=4318a68ad&amp;color=0,0,0&amp;vtp=1&amp;vaab=1&amp;bt=1&amp;bbb=1&amp;hb=1"/>
          <p:cNvSpPr/>
          <p:nvPr/>
        </p:nvSpPr>
        <p:spPr>
          <a:xfrm>
            <a:off x="539496" y="56591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有关俄罗斯的叙述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，错误的是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224_1#123ed914c.bracket?vaa=1&amp;vcp=1&amp;vis=1&amp;pid=4318a68ad&amp;color=0,0,0&amp;vpa=133&amp;vtp=1&amp;vaab=1"/>
          <p:cNvSpPr/>
          <p:nvPr/>
        </p:nvSpPr>
        <p:spPr>
          <a:xfrm>
            <a:off x="816515" y="12002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223_3#123ed914c.choices?htil=30&amp;vaa=1&amp;vcp=1&amp;vis=1&amp;pid=4318a68ad&amp;color=0,0,0&amp;vtp=1&amp;vaab=1&amp;bbb=1&amp;hb=1"/>
          <p:cNvSpPr/>
          <p:nvPr/>
        </p:nvSpPr>
        <p:spPr>
          <a:xfrm>
            <a:off x="539496" y="1840801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A.领土跨东、西两个半球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，是世界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上面积最大的国家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.北临北冰洋，东濒太平洋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，西临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波罗的海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.河流众多，海岸线漫长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，海运和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河运都很发达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.重工业发达，轻工业薄弱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16150e740.fixed?vcp=1&amp;pid=9ac28785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一、日本、埃及、俄罗斯和法国</a:t>
            </a:r>
            <a:endParaRPr lang="en-US" altLang="zh-CN" sz="4000" dirty="0"/>
          </a:p>
        </p:txBody>
      </p:sp>
      <p:sp>
        <p:nvSpPr>
          <p:cNvPr id="3" name="C_6_BD#16150e740.fixed?vcp=1&amp;pid=9ac28785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225_1#441812280?vaa=1&amp;vcp=1&amp;vis=1&amp;pid=bf6b32747&amp;color=0,0,0&amp;vtp=1&amp;vaab=1&amp;bt=1&amp;bbb=1&amp;hb=1"/>
          <p:cNvSpPr/>
          <p:nvPr/>
        </p:nvSpPr>
        <p:spPr>
          <a:xfrm>
            <a:off x="539496" y="8806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法国是欧洲西部最大的粮食生产国和世界最大的葡萄酒产地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国农产品分布图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，完成10～11题。</a:t>
            </a:r>
            <a:endParaRPr lang="en-US" altLang="zh-CN" sz="2800" dirty="0"/>
          </a:p>
        </p:txBody>
      </p:sp>
      <p:pic>
        <p:nvPicPr>
          <p:cNvPr id="3" name="QM_8_BD.225_2#441812280?htil=31&amp;vaa=1&amp;vcp=1&amp;vis=1&amp;pid=bf6b3274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5179" y="2217547"/>
            <a:ext cx="3895344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BD.226_1#f5fffd322?htil=31&amp;vaa=1&amp;vcp=1&amp;vis=1&amp;pid=441812280&amp;color=0,0,0&amp;vtp=1&amp;vaab=1&amp;bbb=1&amp;hb=1"/>
          <p:cNvSpPr/>
          <p:nvPr/>
        </p:nvSpPr>
        <p:spPr>
          <a:xfrm>
            <a:off x="539496" y="2163635"/>
            <a:ext cx="70774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在法国地中海沿岸发展葡萄种植业的有利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226_2#f5fffd322.choices?htil=31&amp;vaa=1&amp;vcp=1&amp;vis=1&amp;pid=441812280&amp;color=0,0,0&amp;vtp=1&amp;vaab=1&amp;bbb=1"/>
          <p:cNvSpPr/>
          <p:nvPr/>
        </p:nvSpPr>
        <p:spPr>
          <a:xfrm>
            <a:off x="539496" y="3440620"/>
            <a:ext cx="70774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A.夏季气温高，降水少，光照充足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.河流众多，灌溉水源充足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.冬季温和多雨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.地形以平原为主，土壤肥沃</a:t>
            </a:r>
            <a:endParaRPr lang="en-US" altLang="zh-CN" sz="2800" dirty="0"/>
          </a:p>
        </p:txBody>
      </p:sp>
      <p:sp>
        <p:nvSpPr>
          <p:cNvPr id="6" name="QC_9_AN.227_1#f5fffd322.bracket?vaa=1&amp;vcp=1&amp;vis=1&amp;pid=441812280&amp;color=0,0,0&amp;vpa=134&amp;vtp=1&amp;vaab=1"/>
          <p:cNvSpPr/>
          <p:nvPr/>
        </p:nvSpPr>
        <p:spPr>
          <a:xfrm>
            <a:off x="2594514" y="279800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228_1#ac7e345b7?htil=32&amp;vaa=1&amp;vcp=1&amp;vis=1&amp;pid=44181228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5368" y="1540256"/>
            <a:ext cx="3895344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228_2#ac7e345b7?htil=32&amp;vaa=1&amp;vcp=1&amp;vis=1&amp;pid=441812280&amp;color=0,0,0&amp;vtp=1&amp;vaab=1&amp;bt=1&amp;bbb=1&amp;hb=1"/>
          <p:cNvSpPr/>
          <p:nvPr/>
        </p:nvSpPr>
        <p:spPr>
          <a:xfrm>
            <a:off x="539496" y="1521968"/>
            <a:ext cx="70774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法国葡萄酒酒香醇厚，畅销世界各地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229_1#ac7e345b7.bracket?vaa=1&amp;vcp=1&amp;vis=1&amp;pid=441812280&amp;color=0,0,0&amp;vpa=135&amp;vtp=1&amp;vaab=1"/>
          <p:cNvSpPr/>
          <p:nvPr/>
        </p:nvSpPr>
        <p:spPr>
          <a:xfrm>
            <a:off x="22389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9_BD.228_3#ac7e345b7.choices?htil=32&amp;vaa=1&amp;vcp=1&amp;vis=1&amp;pid=441812280&amp;color=0,0,0&amp;vtp=1&amp;vaab=1&amp;bbb=1"/>
          <p:cNvSpPr/>
          <p:nvPr/>
        </p:nvSpPr>
        <p:spPr>
          <a:xfrm>
            <a:off x="539496" y="2804985"/>
            <a:ext cx="70774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A.优质的原料和独特的酿造工艺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.港口众多，交通发达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.悠久的历史和灿烂的文化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.风光秀丽，旅游业发达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04b42a0c?vcp=1&amp;pid=57f34252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QM_8_BD.230_1#0b58303ba?vaa=1&amp;vcp=1&amp;vis=1&amp;pid=e04b42a0c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下图为埃及和法国略图，据此完成12~13题。</a:t>
            </a:r>
            <a:endParaRPr lang="en-US" altLang="zh-CN" sz="2800" dirty="0"/>
          </a:p>
        </p:txBody>
      </p:sp>
      <p:pic>
        <p:nvPicPr>
          <p:cNvPr id="4" name="QM_8_BD.230_2#0b58303ba?vaa=1&amp;vcp=1&amp;vis=1&amp;pid=e04b42a0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2656" y="1961941"/>
            <a:ext cx="6254496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231_1#a8478c24c?htil=33&amp;vaa=1&amp;vcp=1&amp;vis=1&amp;pid=0b58303b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3248" y="572688"/>
            <a:ext cx="6217920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231_2#a8478c24c?htil=33&amp;vaa=1&amp;vcp=1&amp;vis=1&amp;pid=0b58303ba&amp;color=0,0,0&amp;mp=1&amp;vtp=1&amp;vaab=1&amp;bt=1&amp;bbb=1&amp;hb=1"/>
          <p:cNvSpPr/>
          <p:nvPr/>
        </p:nvSpPr>
        <p:spPr>
          <a:xfrm>
            <a:off x="539496" y="554400"/>
            <a:ext cx="475488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下列关于埃及和法国的叙述，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232_1#a8478c24c.bracket?vaa=1&amp;vcp=1&amp;vis=1&amp;pid=0b58303ba&amp;color=0,0,0&amp;mp=1&amp;vpa=136&amp;vtp=1&amp;vaab=1"/>
          <p:cNvSpPr/>
          <p:nvPr/>
        </p:nvSpPr>
        <p:spPr>
          <a:xfrm>
            <a:off x="2238914" y="1078275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231_3#a8478c24c.choices?htil=33&amp;vaa=1&amp;vcp=1&amp;vis=1&amp;pid=0b58303ba&amp;color=0,0,0&amp;vtp=1&amp;vaab=1&amp;bbb=1&amp;hb=1"/>
          <p:cNvSpPr/>
          <p:nvPr/>
        </p:nvSpPr>
        <p:spPr>
          <a:xfrm>
            <a:off x="539496" y="1616437"/>
            <a:ext cx="4754880" cy="4782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.影响埃及城市分布的主要自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然因素是气候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B.雨热同期是法国东南部发展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葡萄种植的有利条件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.埃及位于非洲东北部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，领土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还包括巴拿马运河以东的西奈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半岛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D.国际旅游收入是两国重要的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外汇收入来源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233_1#64ad83e0f?htil=34&amp;vaa=1&amp;vcp=1&amp;vis=1&amp;pid=0b58303b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2617" y="910336"/>
            <a:ext cx="4315968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233_2#64ad83e0f?htil=34&amp;vaa=1&amp;vcp=1&amp;vis=1&amp;pid=0b58303ba&amp;color=0,0,0&amp;vtp=1&amp;vaab=1&amp;bt=1&amp;bbb=1&amp;hb=1&amp;hs=1"/>
          <p:cNvSpPr/>
          <p:nvPr/>
        </p:nvSpPr>
        <p:spPr>
          <a:xfrm>
            <a:off x="539496" y="892048"/>
            <a:ext cx="66568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古埃及人很早就发现尼罗河每年6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～10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月定期泛滥的规律，并找到与之相适应的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农业耕作方式。他们将一年分为三季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每个季度有4个月），即“泛滥季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”“播种</a:t>
            </a:r>
            <a:endParaRPr lang="en-US" altLang="zh-CN" sz="2800" dirty="0"/>
          </a:p>
        </p:txBody>
      </p:sp>
      <p:sp>
        <p:nvSpPr>
          <p:cNvPr id="5" name="QC_9_BD.233_3#64ad83e0f.choices?vaa=1&amp;vcp=1&amp;vis=1&amp;pid=0b58303ba&amp;color=0,0,0&amp;vtp=1&amp;vaab=1&amp;bbb=1&amp;hs=1"/>
          <p:cNvSpPr/>
          <p:nvPr/>
        </p:nvSpPr>
        <p:spPr>
          <a:xfrm>
            <a:off x="539496" y="47404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A.3～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.5～9月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.7～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.11月至次年2月</a:t>
            </a:r>
            <a:endParaRPr lang="en-US" altLang="zh-CN" sz="2800" dirty="0"/>
          </a:p>
        </p:txBody>
      </p:sp>
      <p:sp>
        <p:nvSpPr>
          <p:cNvPr id="6" name="QC_9_BD.233_2#64ad83e0f?htil=34&amp;vaa=1&amp;vcp=1&amp;vis=1&amp;pid=0b58303ba&amp;color=0,0,0&amp;vtp=1&amp;vaab=1&amp;bt=1&amp;bbb=1&amp;hb=1&amp;hs=1"/>
          <p:cNvSpPr/>
          <p:nvPr/>
        </p:nvSpPr>
        <p:spPr>
          <a:xfrm>
            <a:off x="539995" y="34634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”和“收获季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”，人们在泛滥后的土地上耕作，在干旱的沙漠地区形成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一条“绿色长廊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”。推测该地区每年“播种季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”的月份是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AS.1_1#64ad83e0f?vaa=1&amp;vcp=1&amp;vis=1&amp;pid=0b58303ba&amp;color=0,0,0&amp;vtp=1&amp;vaab=1&amp;bt=1&amp;bbb=1&amp;hb=1"/>
          <p:cNvSpPr/>
          <p:nvPr/>
        </p:nvSpPr>
        <p:spPr>
          <a:xfrm>
            <a:off x="539496" y="11256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提示:根据题意可知“播种季”在“泛滥季”（6~10月）之后，故“播种季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11月至次年2月</a:t>
            </a:r>
            <a:endParaRPr lang="en-US" altLang="zh-CN" sz="2800" dirty="0"/>
          </a:p>
        </p:txBody>
      </p:sp>
      <p:pic>
        <p:nvPicPr>
          <p:cNvPr id="3" name="QM_8_AS.1_1#64ad83e0f?vaa=1&amp;vcp=1&amp;vis=1&amp;pid=0b58303b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454497"/>
            <a:ext cx="5458968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AN.2_1#64ad83e0f?vaa=1&amp;vcp=1&amp;vis=1&amp;pid=0b58303ba&amp;color=0,0,0&amp;vtp=1&amp;vaab=1&amp;bbb=1"/>
          <p:cNvSpPr/>
          <p:nvPr/>
        </p:nvSpPr>
        <p:spPr>
          <a:xfrm>
            <a:off x="539496" y="515959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237_1#753eb1434?sp=1&amp;vaa=1&amp;vcp=1&amp;vis=1&amp;pid=e04b42a0c&amp;color=0,0,0&amp;vtp=1&amp;vaab=1&amp;bt=1&amp;bbb=1&amp;hb=1"/>
          <p:cNvSpPr/>
          <p:nvPr/>
        </p:nvSpPr>
        <p:spPr>
          <a:xfrm>
            <a:off x="539496" y="8694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区域对比是学习地理的重要方法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。读俄罗斯区域示意图和日本主要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工业区分布图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3" name="QO_8_BD.237_3#753eb1434?htil=1&amp;vaa=1&amp;vcp=1&amp;vis=1&amp;pid=e04b42a0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2242947"/>
            <a:ext cx="6492240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8_BD.237_4#753eb1434?htil=1&amp;vaa=1&amp;vcp=1&amp;vis=1&amp;pid=e04b42a0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8664" y="2206371"/>
            <a:ext cx="3712464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238_1#ef062c608?vaa=1&amp;vcp=1&amp;vis=1&amp;pid=753eb1434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【认地理位置】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俄罗斯地跨亚、欧两大洲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，亚洲与欧洲的分界线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—乌拉尔河—里海—大高加索山脉—黑海—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土耳其海峡；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日本西隔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海与俄罗斯相望，俄罗斯所属的大洲是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239_1#ef062c608.blank?vaa=1&amp;vcp=1&amp;vis=1&amp;pid=753eb1434&amp;color=0,0,0&amp;vpa=138&amp;vtp=1&amp;vaab=1&amp;bbb=1"/>
          <p:cNvSpPr/>
          <p:nvPr/>
        </p:nvSpPr>
        <p:spPr>
          <a:xfrm>
            <a:off x="905415" y="117162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乌拉尔</a:t>
            </a:r>
            <a:endParaRPr lang="en-US" altLang="zh-CN" sz="2800" dirty="0"/>
          </a:p>
        </p:txBody>
      </p:sp>
      <p:sp>
        <p:nvSpPr>
          <p:cNvPr id="4" name="QB_9_AN.240_1#ef062c608.blank?vaa=1&amp;vcp=1&amp;vis=1&amp;pid=753eb1434&amp;color=0,0,0&amp;vpa=139&amp;vtp=1&amp;vaab=1&amp;bbb=1"/>
          <p:cNvSpPr/>
          <p:nvPr/>
        </p:nvSpPr>
        <p:spPr>
          <a:xfrm>
            <a:off x="1972214" y="17983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</a:t>
            </a:r>
            <a:endParaRPr lang="en-US" altLang="zh-CN" sz="2800" dirty="0"/>
          </a:p>
        </p:txBody>
      </p:sp>
      <p:sp>
        <p:nvSpPr>
          <p:cNvPr id="5" name="QB_9_AN.242_1#ef062c608.blank?vaa=1&amp;vcp=1&amp;vis=1&amp;pid=753eb1434&amp;color=0,0,0&amp;vpa=140&amp;vtp=1&amp;vaab=1&amp;bbb=1"/>
          <p:cNvSpPr/>
          <p:nvPr/>
        </p:nvSpPr>
        <p:spPr>
          <a:xfrm>
            <a:off x="9084214" y="17983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</a:t>
            </a:r>
            <a:endParaRPr lang="en-US" altLang="zh-CN" sz="2800" dirty="0"/>
          </a:p>
        </p:txBody>
      </p:sp>
      <p:pic>
        <p:nvPicPr>
          <p:cNvPr id="6" name="QO_8_BD.241_2#ef062c608?htil=1&amp;vaa=1&amp;vcp=1&amp;vis=1&amp;pid=753eb143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2568620"/>
            <a:ext cx="6492240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O_8_BD.241_3#ef062c608?htil=1&amp;vaa=1&amp;vcp=1&amp;vis=1&amp;pid=753eb143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8664" y="2532044"/>
            <a:ext cx="3712464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243_1#cdf77e7e9?vaa=1&amp;vcp=1&amp;vis=1&amp;pid=753eb1434&amp;color=0,0,0&amp;vtp=1&amp;vaab=1&amp;bt=1&amp;bbb=1&amp;hb=1"/>
          <p:cNvSpPr/>
          <p:nvPr/>
        </p:nvSpPr>
        <p:spPr>
          <a:xfrm>
            <a:off x="539496" y="55778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【识自然环境】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俄罗斯的亚洲部分以山地、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耕地面积广阔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，但因纬度高，热量不足，不利于发展农业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；日本则以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丘陵为主，平原面积狭小，耕地不足，不利于发展农业。</a:t>
            </a:r>
            <a:endParaRPr lang="en-US" altLang="zh-CN" sz="2800" dirty="0"/>
          </a:p>
        </p:txBody>
      </p:sp>
      <p:sp>
        <p:nvSpPr>
          <p:cNvPr id="3" name="QB_9_AN.244_1#cdf77e7e9.blank?vaa=1&amp;vcp=1&amp;vis=1&amp;pid=753eb1434&amp;color=0,0,0&amp;vpa=141&amp;vtp=1&amp;vaab=1&amp;bbb=1"/>
          <p:cNvSpPr/>
          <p:nvPr/>
        </p:nvSpPr>
        <p:spPr>
          <a:xfrm>
            <a:off x="8206328" y="5273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4" name="QB_9_AN.245_1#cdf77e7e9.blank?vaa=1&amp;vcp=1&amp;vis=1&amp;pid=753eb1434&amp;color=0,0,0&amp;vpa=142&amp;vtp=1&amp;vaab=1&amp;bbb=1"/>
          <p:cNvSpPr/>
          <p:nvPr/>
        </p:nvSpPr>
        <p:spPr>
          <a:xfrm>
            <a:off x="9628728" y="5273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5" name="QB_9_AN.247_1#cdf77e7e9.blank?vaa=1&amp;vcp=1&amp;vis=1&amp;pid=753eb1434&amp;color=0,0,0&amp;vpa=143&amp;vtp=1&amp;vaab=1&amp;bbb=1"/>
          <p:cNvSpPr/>
          <p:nvPr/>
        </p:nvSpPr>
        <p:spPr>
          <a:xfrm>
            <a:off x="549815" y="18017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</a:t>
            </a:r>
            <a:endParaRPr lang="en-US" altLang="zh-CN" sz="2800" dirty="0"/>
          </a:p>
        </p:txBody>
      </p:sp>
      <p:pic>
        <p:nvPicPr>
          <p:cNvPr id="6" name="QO_8_BD.246_2#cdf77e7e9?htil=1&amp;vaa=1&amp;vcp=1&amp;vis=1&amp;pid=753eb143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2576576"/>
            <a:ext cx="6492240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O_8_BD.246_3#cdf77e7e9?htil=1&amp;vaa=1&amp;vcp=1&amp;vis=1&amp;pid=753eb143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8664" y="2540000"/>
            <a:ext cx="3712464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248_1#cef053331?vaa=1&amp;vcp=1&amp;vis=1&amp;pid=753eb1434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【鉴经济发展】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日本和俄罗斯两国的工业均发达，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且分布不均。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近十几年来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，俄罗斯大量出口油气资源，石油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、天然气资源属于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填“可再生资源”或“非可再生资源”）。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受矿产资源的影响，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俄罗斯的工业主要分布在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。日本的主要工业区大都集中在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沿岸，原因是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249_1#cef053331.blank?vaa=1&amp;vcp=1&amp;vis=1&amp;pid=753eb1434&amp;color=0,0,0&amp;vpa=144&amp;vtp=1&amp;vaab=1&amp;bbb=1&amp;hb=1"/>
          <p:cNvSpPr/>
          <p:nvPr/>
        </p:nvSpPr>
        <p:spPr>
          <a:xfrm>
            <a:off x="539496" y="248256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非可再生资源</a:t>
            </a:r>
            <a:endParaRPr lang="en-US" altLang="zh-CN" sz="2800" dirty="0"/>
          </a:p>
        </p:txBody>
      </p:sp>
      <p:sp>
        <p:nvSpPr>
          <p:cNvPr id="4" name="QB_9_AN.250_1#cef053331.blank?vaa=1&amp;vcp=1&amp;vis=1&amp;pid=753eb1434&amp;color=0,0,0&amp;vpa=145&amp;vtp=1&amp;vaab=1&amp;bbb=1"/>
          <p:cNvSpPr/>
          <p:nvPr/>
        </p:nvSpPr>
        <p:spPr>
          <a:xfrm>
            <a:off x="4461415" y="3777964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西部和南部</a:t>
            </a:r>
            <a:endParaRPr lang="en-US" altLang="zh-CN" sz="2800" dirty="0"/>
          </a:p>
        </p:txBody>
      </p:sp>
      <p:sp>
        <p:nvSpPr>
          <p:cNvPr id="5" name="QB_9_AN.251_1#cef053331.blank?vaa=1&amp;vcp=1&amp;vis=1&amp;pid=753eb1434&amp;color=0,0,0&amp;vpa=146&amp;vtp=1&amp;vaab=1&amp;bbb=1"/>
          <p:cNvSpPr/>
          <p:nvPr/>
        </p:nvSpPr>
        <p:spPr>
          <a:xfrm>
            <a:off x="549815" y="440470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太平洋</a:t>
            </a:r>
            <a:endParaRPr lang="en-US" altLang="zh-CN" sz="2800" dirty="0"/>
          </a:p>
        </p:txBody>
      </p:sp>
      <p:sp>
        <p:nvSpPr>
          <p:cNvPr id="6" name="QB_9_AN.252_1#cef053331.blank?vaa=1&amp;vcp=1&amp;vis=1&amp;pid=753eb1434&amp;color=0,0,0&amp;vpa=147&amp;vtp=1&amp;vaab=1&amp;bbb=1"/>
          <p:cNvSpPr/>
          <p:nvPr/>
        </p:nvSpPr>
        <p:spPr>
          <a:xfrm>
            <a:off x="4105815" y="4404709"/>
            <a:ext cx="6659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这里多优良港口，海运便捷，利于进出口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f0a0c93e?vcp=1&amp;pid=16150e74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日本</a:t>
            </a:r>
            <a:endParaRPr lang="en-US" altLang="zh-CN" sz="3000" dirty="0"/>
          </a:p>
        </p:txBody>
      </p:sp>
      <p:sp>
        <p:nvSpPr>
          <p:cNvPr id="3" name="QB_8_BD.1_1#055d1fc23?sp=1&amp;vaa=1&amp;vcp=1&amp;vis=1&amp;pid=df0a0c93e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1.地理位置、范围和自然环境</a:t>
            </a:r>
            <a:endParaRPr lang="en-US" altLang="zh-CN" sz="2800" dirty="0"/>
          </a:p>
        </p:txBody>
      </p:sp>
      <p:graphicFrame>
        <p:nvGraphicFramePr>
          <p:cNvPr id="8" name="QB_8_BD.1_2#055d1fc23?colgroup=2,27&amp;vaa=1&amp;vcp=1&amp;vis=1&amp;pid=df0a0c93e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82528" cy="4446208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位于亚洲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由四个大岛（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）以及附近的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一些小岛组成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两者约占全国面积的3/4以上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关东平原是日本最大的平原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火山地震带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火山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地震活动频繁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日本最高峰——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是一座活火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8_AN.2_1#055d1fc23.blank?vaa=1&amp;vcp=1&amp;vis=1&amp;pid=df0a0c93e&amp;color=0,0,0&amp;vpa=1&amp;vtp=1&amp;vaab=1"/>
          <p:cNvSpPr/>
          <p:nvPr/>
        </p:nvSpPr>
        <p:spPr>
          <a:xfrm>
            <a:off x="3022622" y="215688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6" name="QB_8_AN.3_1#055d1fc23.blank?vaa=1&amp;vcp=1&amp;vis=1&amp;pid=df0a0c93e&amp;color=0,0,0&amp;vpa=2&amp;vtp=1&amp;vaab=1&amp;bbb=1"/>
          <p:cNvSpPr/>
          <p:nvPr/>
        </p:nvSpPr>
        <p:spPr>
          <a:xfrm>
            <a:off x="5499123" y="215688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</a:t>
            </a:r>
            <a:endParaRPr lang="en-US" altLang="zh-CN" sz="2800" dirty="0"/>
          </a:p>
        </p:txBody>
      </p:sp>
      <p:sp>
        <p:nvSpPr>
          <p:cNvPr id="7" name="QB_8_AN.4_1#055d1fc23.blank?vaa=1&amp;vcp=1&amp;vis=1&amp;pid=df0a0c93e&amp;color=0,0,0&amp;vpa=3&amp;vtp=1&amp;vaab=1&amp;bbb=1"/>
          <p:cNvSpPr/>
          <p:nvPr/>
        </p:nvSpPr>
        <p:spPr>
          <a:xfrm>
            <a:off x="3733823" y="300531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北海道</a:t>
            </a:r>
            <a:endParaRPr lang="en-US" altLang="zh-CN" sz="2800" dirty="0"/>
          </a:p>
        </p:txBody>
      </p:sp>
      <p:sp>
        <p:nvSpPr>
          <p:cNvPr id="4" name="QB_8_AN.5_1#055d1fc23.blank?vaa=1&amp;vcp=1&amp;vis=1&amp;pid=df0a0c93e&amp;color=0,0,0&amp;vpa=4&amp;vtp=1&amp;vaab=1&amp;bbb=1"/>
          <p:cNvSpPr/>
          <p:nvPr/>
        </p:nvSpPr>
        <p:spPr>
          <a:xfrm>
            <a:off x="5499123" y="30053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本州</a:t>
            </a:r>
            <a:endParaRPr lang="en-US" altLang="zh-CN" sz="2800" dirty="0"/>
          </a:p>
        </p:txBody>
      </p:sp>
      <p:sp>
        <p:nvSpPr>
          <p:cNvPr id="9" name="QB_8_AN.6_1#055d1fc23.blank?vaa=1&amp;vcp=1&amp;vis=1&amp;pid=df0a0c93e&amp;color=0,0,0&amp;vpa=5&amp;vtp=1&amp;vaab=1&amp;bbb=1"/>
          <p:cNvSpPr/>
          <p:nvPr/>
        </p:nvSpPr>
        <p:spPr>
          <a:xfrm>
            <a:off x="6908822" y="30053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九州</a:t>
            </a:r>
            <a:endParaRPr lang="en-US" altLang="zh-CN" sz="2800" dirty="0"/>
          </a:p>
        </p:txBody>
      </p:sp>
      <p:sp>
        <p:nvSpPr>
          <p:cNvPr id="10" name="QB_8_AN.7_1#055d1fc23.blank?vaa=1&amp;vcp=1&amp;vis=1&amp;pid=df0a0c93e&amp;color=0,0,0&amp;vpa=6&amp;vtp=1&amp;vaab=1&amp;bbb=1"/>
          <p:cNvSpPr/>
          <p:nvPr/>
        </p:nvSpPr>
        <p:spPr>
          <a:xfrm>
            <a:off x="8318522" y="30053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四国</a:t>
            </a:r>
            <a:endParaRPr lang="en-US" altLang="zh-CN" sz="2800" dirty="0"/>
          </a:p>
        </p:txBody>
      </p:sp>
      <p:sp>
        <p:nvSpPr>
          <p:cNvPr id="11" name="QB_8_AN.8_1#055d1fc23.blank?vaa=1&amp;vcp=1&amp;vis=1&amp;pid=df0a0c93e&amp;color=0,0,0&amp;vpa=7&amp;vtp=1&amp;vaab=1&amp;bbb=1"/>
          <p:cNvSpPr/>
          <p:nvPr/>
        </p:nvSpPr>
        <p:spPr>
          <a:xfrm>
            <a:off x="1955822" y="412246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12" name="QB_8_AN.9_1#055d1fc23.blank?vaa=1&amp;vcp=1&amp;vis=1&amp;pid=df0a0c93e&amp;color=0,0,0&amp;vpa=8&amp;vtp=1&amp;vaab=1&amp;bbb=1"/>
          <p:cNvSpPr/>
          <p:nvPr/>
        </p:nvSpPr>
        <p:spPr>
          <a:xfrm>
            <a:off x="3365523" y="412246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丘陵</a:t>
            </a:r>
            <a:endParaRPr lang="en-US" altLang="zh-CN" sz="2800" dirty="0"/>
          </a:p>
        </p:txBody>
      </p:sp>
      <p:sp>
        <p:nvSpPr>
          <p:cNvPr id="13" name="QB_8_AN.10_1#055d1fc23.blank?vaa=1&amp;vcp=1&amp;vis=1&amp;pid=df0a0c93e&amp;color=0,0,0&amp;vpa=9&amp;vtp=1&amp;vaab=1&amp;bbb=1"/>
          <p:cNvSpPr/>
          <p:nvPr/>
        </p:nvSpPr>
        <p:spPr>
          <a:xfrm>
            <a:off x="7620022" y="4681266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环太平洋</a:t>
            </a:r>
            <a:endParaRPr lang="en-US" altLang="zh-CN" sz="2800" dirty="0"/>
          </a:p>
        </p:txBody>
      </p:sp>
      <p:sp>
        <p:nvSpPr>
          <p:cNvPr id="14" name="QB_8_AN.11_1#055d1fc23.blank?vaa=1&amp;vcp=1&amp;vis=1&amp;pid=df0a0c93e&amp;color=0,0,0&amp;vpa=10&amp;vtp=1&amp;vaab=1&amp;bbb=1"/>
          <p:cNvSpPr/>
          <p:nvPr/>
        </p:nvSpPr>
        <p:spPr>
          <a:xfrm>
            <a:off x="8318522" y="524006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富士山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4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254_1#77509e03a?vaa=1&amp;vcp=1&amp;vis=1&amp;pid=753eb1434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【辨自然灾害】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第32届夏季奥运会在日本东京举行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，奥运组委会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用了大约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000块木材建筑奥运村广场的主体结构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。这种以木材为主要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原料的建筑，可以预防和减轻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灾害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（填地质灾害）的影响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。日本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这种灾害多发的原因：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255_1#77509e03a.blank?vaa=1&amp;vcp=1&amp;vis=1&amp;pid=753eb1434&amp;color=0,0,0&amp;mp=1&amp;vpa=148&amp;vtp=1&amp;vaab=1&amp;bbb=1"/>
          <p:cNvSpPr/>
          <p:nvPr/>
        </p:nvSpPr>
        <p:spPr>
          <a:xfrm>
            <a:off x="5172615" y="34503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地震</a:t>
            </a:r>
            <a:endParaRPr lang="en-US" altLang="zh-CN" sz="2800" dirty="0"/>
          </a:p>
        </p:txBody>
      </p:sp>
      <p:sp>
        <p:nvSpPr>
          <p:cNvPr id="4" name="QB_9_AN.256_1#77509e03a.blank?vaa=1&amp;vcp=1&amp;vis=1&amp;pid=753eb1434&amp;color=0,0,0&amp;mp=1&amp;vpa=149&amp;vtp=1&amp;vaab=1&amp;bbb=1"/>
          <p:cNvSpPr/>
          <p:nvPr/>
        </p:nvSpPr>
        <p:spPr>
          <a:xfrm>
            <a:off x="4105815" y="4077049"/>
            <a:ext cx="6659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日本地处环太平洋火山地震带，地壳活跃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QB_8_BD.12_1#055d1fc23?colgroup=2,27&amp;vaa=1&amp;vcp=1&amp;vis=1&amp;pid=df0a0c93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1216"/>
          <a:ext cx="11082528" cy="3340164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北部为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但领土狭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南北所跨纬度较大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各地气候差异显著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日本四季分明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绝大部分地区年降水量在1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米以上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性特征明显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夏季太平洋沿岸多雨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日本海沿岸多雪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夏秋时节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西部和南部常遭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袭击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往往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引发灾害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8_AN.13_1#055d1fc23.blank?vaa=1&amp;vcp=1&amp;vis=1&amp;pid=df0a0c93e&amp;color=0,0,0&amp;mp=1&amp;vpa=11&amp;vtp=1&amp;vaab=1&amp;bbb=1"/>
          <p:cNvSpPr/>
          <p:nvPr/>
        </p:nvSpPr>
        <p:spPr>
          <a:xfrm>
            <a:off x="2667022" y="210677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温带季风</a:t>
            </a:r>
            <a:endParaRPr lang="en-US" altLang="zh-CN" sz="2800" dirty="0"/>
          </a:p>
        </p:txBody>
      </p:sp>
      <p:sp>
        <p:nvSpPr>
          <p:cNvPr id="4" name="QB_8_AN.14_1#055d1fc23.blank?vaa=1&amp;vcp=1&amp;vis=1&amp;pid=df0a0c93e&amp;color=0,0,0&amp;mp=1&amp;vpa=12&amp;vtp=1&amp;vaab=1&amp;bbb=1"/>
          <p:cNvSpPr/>
          <p:nvPr/>
        </p:nvSpPr>
        <p:spPr>
          <a:xfrm>
            <a:off x="6565922" y="2106771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亚热带季风</a:t>
            </a:r>
            <a:endParaRPr lang="en-US" altLang="zh-CN" sz="2800" dirty="0"/>
          </a:p>
        </p:txBody>
      </p:sp>
      <p:sp>
        <p:nvSpPr>
          <p:cNvPr id="5" name="QB_8_AN.15_1#055d1fc23.blank?vaa=1&amp;vcp=1&amp;vis=1&amp;pid=df0a0c93e&amp;color=0,0,0&amp;mp=1&amp;vpa=13&amp;vtp=1&amp;vaab=1&amp;bbb=1"/>
          <p:cNvSpPr/>
          <p:nvPr/>
        </p:nvSpPr>
        <p:spPr>
          <a:xfrm>
            <a:off x="2311422" y="322437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温暖</a:t>
            </a:r>
            <a:endParaRPr lang="en-US" altLang="zh-CN" sz="2800" dirty="0"/>
          </a:p>
        </p:txBody>
      </p:sp>
      <p:sp>
        <p:nvSpPr>
          <p:cNvPr id="6" name="QB_8_AN.16_1#055d1fc23.blank?vaa=1&amp;vcp=1&amp;vis=1&amp;pid=df0a0c93e&amp;color=0,0,0&amp;mp=1&amp;vpa=14&amp;vtp=1&amp;vaab=1&amp;bbb=1"/>
          <p:cNvSpPr/>
          <p:nvPr/>
        </p:nvSpPr>
        <p:spPr>
          <a:xfrm>
            <a:off x="4787923" y="322437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凉爽</a:t>
            </a:r>
            <a:endParaRPr lang="en-US" altLang="zh-CN" sz="2800" dirty="0"/>
          </a:p>
        </p:txBody>
      </p:sp>
      <p:sp>
        <p:nvSpPr>
          <p:cNvPr id="7" name="QB_8_AN.17_1#055d1fc23.blank?vaa=1&amp;vcp=1&amp;vis=1&amp;pid=df0a0c93e&amp;color=0,0,0&amp;mp=1&amp;vpa=15&amp;vtp=1&amp;vaab=1&amp;bbb=1"/>
          <p:cNvSpPr/>
          <p:nvPr/>
        </p:nvSpPr>
        <p:spPr>
          <a:xfrm>
            <a:off x="4076723" y="378317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</a:t>
            </a:r>
            <a:endParaRPr lang="en-US" altLang="zh-CN" sz="2800" dirty="0"/>
          </a:p>
        </p:txBody>
      </p:sp>
      <p:sp>
        <p:nvSpPr>
          <p:cNvPr id="8" name="QB_8_AN.18_1#055d1fc23.blank?vaa=1&amp;vcp=1&amp;vis=1&amp;pid=df0a0c93e&amp;color=0,0,0&amp;mp=1&amp;vpa=16&amp;vtp=1&amp;vaab=1&amp;bbb=1"/>
          <p:cNvSpPr/>
          <p:nvPr/>
        </p:nvSpPr>
        <p:spPr>
          <a:xfrm>
            <a:off x="8686822" y="434197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台风</a:t>
            </a:r>
            <a:endParaRPr lang="en-US" altLang="zh-CN" sz="2800" dirty="0"/>
          </a:p>
        </p:txBody>
      </p:sp>
      <p:sp>
        <p:nvSpPr>
          <p:cNvPr id="2" name="QB_8_BD.12_1#055d1fc23?colgroup=2,27&amp;vaa=1&amp;vcp=1&amp;vis=1&amp;pid=df0a0c93e&amp;color=0,0,0&amp;mp=1&amp;vtp=1&amp;vaab=1&amp;bt=1&amp;bbb=1"/>
          <p:cNvSpPr txBox="1"/>
          <p:nvPr/>
        </p:nvSpPr>
        <p:spPr>
          <a:xfrm>
            <a:off x="10903879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9_1#bea5c7209?sp=1&amp;vaa=1&amp;vcp=1&amp;vis=1&amp;pid=df0a0c93e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2.经济、文化、人口和城市</a:t>
            </a:r>
            <a:endParaRPr lang="en-US" altLang="zh-CN" sz="2800" dirty="0"/>
          </a:p>
        </p:txBody>
      </p:sp>
      <p:graphicFrame>
        <p:nvGraphicFramePr>
          <p:cNvPr id="10" name="QB_8_BD.19_2#bea5c7209?colgroup=3,2,23&amp;vaa=1&amp;vcp=1&amp;vis=1&amp;pid=df0a0c93e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82528" cy="5039616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8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23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2010年起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日本的经济总量被中国超过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居世界第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工业高度发达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工业产品在国际市场上具有很强的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竞争力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主要工业城市有东京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名古屋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神户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北九州等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有利条件：科技先进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多优良港湾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海运便利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不利条件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：矿产资源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工业原料和燃料主要依赖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进口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国内市场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对外依赖性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人多地狭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多自然灾害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8_AN.20_1#bea5c7209.blank?vaa=1&amp;vcp=1&amp;vis=1&amp;pid=df0a0c93e&amp;color=0,0,0&amp;vpa=17&amp;vtp=1&amp;vaab=1"/>
          <p:cNvSpPr/>
          <p:nvPr/>
        </p:nvSpPr>
        <p:spPr>
          <a:xfrm>
            <a:off x="10778767" y="1237660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5" name="QB_8_AN.21_1#bea5c7209.blank?vaa=1&amp;vcp=1&amp;vis=1&amp;pid=df0a0c93e&amp;color=0,0,0&amp;vpa=18&amp;vtp=1&amp;vaab=1&amp;bbb=1"/>
          <p:cNvSpPr/>
          <p:nvPr/>
        </p:nvSpPr>
        <p:spPr>
          <a:xfrm>
            <a:off x="4758967" y="291564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太平洋</a:t>
            </a:r>
            <a:endParaRPr lang="en-US" altLang="zh-CN" sz="2800" dirty="0"/>
          </a:p>
        </p:txBody>
      </p:sp>
      <p:sp>
        <p:nvSpPr>
          <p:cNvPr id="6" name="QB_8_AN.22_1#bea5c7209.blank?vaa=1&amp;vcp=1&amp;vis=1&amp;pid=df0a0c93e&amp;color=0,0,0&amp;vpa=19&amp;vtp=1&amp;vaab=1&amp;bbb=1"/>
          <p:cNvSpPr/>
          <p:nvPr/>
        </p:nvSpPr>
        <p:spPr>
          <a:xfrm>
            <a:off x="6181367" y="460132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贫乏</a:t>
            </a:r>
            <a:endParaRPr lang="en-US" altLang="zh-CN" sz="2800" dirty="0"/>
          </a:p>
        </p:txBody>
      </p:sp>
      <p:sp>
        <p:nvSpPr>
          <p:cNvPr id="7" name="QB_8_AN.23_1#bea5c7209.blank?vaa=1&amp;vcp=1&amp;vis=1&amp;pid=df0a0c93e&amp;color=0,0,0&amp;vpa=20&amp;vtp=1&amp;vaab=1&amp;bbb=1"/>
          <p:cNvSpPr/>
          <p:nvPr/>
        </p:nvSpPr>
        <p:spPr>
          <a:xfrm>
            <a:off x="5457467" y="516012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狭小</a:t>
            </a:r>
            <a:endParaRPr lang="en-US" altLang="zh-CN" sz="2800" dirty="0"/>
          </a:p>
        </p:txBody>
      </p:sp>
      <p:sp>
        <p:nvSpPr>
          <p:cNvPr id="8" name="QB_8_AN.24_1#bea5c7209.blank?vaa=1&amp;vcp=1&amp;vis=1&amp;pid=df0a0c93e&amp;color=0,0,0&amp;vpa=21&amp;vtp=1&amp;vaab=1"/>
          <p:cNvSpPr/>
          <p:nvPr/>
        </p:nvSpPr>
        <p:spPr>
          <a:xfrm>
            <a:off x="8645167" y="516012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2928</Words>
  <Application>Microsoft Office PowerPoint</Application>
  <PresentationFormat>宽屏</PresentationFormat>
  <Paragraphs>733</Paragraphs>
  <Slides>70</Slides>
  <Notes>67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0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11</cp:revision>
  <dcterms:created xsi:type="dcterms:W3CDTF">2024-11-23T12:37:00Z</dcterms:created>
  <dcterms:modified xsi:type="dcterms:W3CDTF">2025-07-28T01:00:36Z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4B67A60BC49C410A9347EDAB138DC1AC_12</vt:lpwstr>
  </property>
  <property fmtid="{D5CDD505-2E9C-101B-9397-08002B2CF9AE}" pid="3" name="KSOProductBuildVer">
    <vt:lpwstr>2052-12.1.0.17147</vt:lpwstr>
  </property>
</Properties>
</file>