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93" r:id="rId7"/>
    <p:sldId id="261" r:id="rId8"/>
    <p:sldId id="262" r:id="rId9"/>
    <p:sldId id="294" r:id="rId10"/>
    <p:sldId id="295" r:id="rId11"/>
    <p:sldId id="263" r:id="rId12"/>
    <p:sldId id="297" r:id="rId13"/>
    <p:sldId id="298" r:id="rId14"/>
    <p:sldId id="299" r:id="rId15"/>
    <p:sldId id="264" r:id="rId16"/>
    <p:sldId id="300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302" r:id="rId27"/>
    <p:sldId id="303" r:id="rId28"/>
    <p:sldId id="274" r:id="rId29"/>
    <p:sldId id="275" r:id="rId30"/>
    <p:sldId id="304" r:id="rId31"/>
    <p:sldId id="276" r:id="rId32"/>
    <p:sldId id="306" r:id="rId33"/>
    <p:sldId id="277" r:id="rId34"/>
    <p:sldId id="278" r:id="rId35"/>
    <p:sldId id="279" r:id="rId36"/>
    <p:sldId id="280" r:id="rId37"/>
    <p:sldId id="281" r:id="rId38"/>
    <p:sldId id="282" r:id="rId39"/>
    <p:sldId id="307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309" r:id="rId49"/>
    <p:sldId id="312" r:id="rId50"/>
    <p:sldId id="310" r:id="rId51"/>
    <p:sldId id="311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56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9cdafb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060EEA4-CF56-4E5B-95D8-A7641A7093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9cdafb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8A0452-3D3F-4628-87F8-1A29717624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db097f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3ed967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db097f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3ed967b2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BC611A-3CD3-D48D-F2C5-6E5D8C2E3D1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6F8DE56-1335-4406-A50C-9C86E1D5CA8F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808AD4-BA69-4E46-B6B3-1BE0DAF2E0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F43833-7386-4D08-8125-0CF1EF5F0F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db097f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3ed967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db097f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3ed967b2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815B4FC5-C58C-14F8-C3BC-74A0705C101E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bd0ca251d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F4428D7C-4A54-6746-CCDC-0D8C960A7182}"/>
              </a:ext>
            </a:extLst>
          </p:cNvPr>
          <p:cNvSpPr/>
          <p:nvPr/>
        </p:nvSpPr>
        <p:spPr>
          <a:xfrm>
            <a:off x="539496" y="3266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（2）相对于乐山主城区附近的其他区域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，青衣江畔成为众多过境交通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干线交会地的最主要自然原因是(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8_2#bd0ca251d.choices?vaa=1&amp;vcp=1&amp;vis=1&amp;pid=e5561ee67&amp;color=0,0,0&amp;vtp=1&amp;vaab=1&amp;bbb=1">
            <a:extLst>
              <a:ext uri="{FF2B5EF4-FFF2-40B4-BE49-F238E27FC236}">
                <a16:creationId xmlns:a16="http://schemas.microsoft.com/office/drawing/2014/main" id="{1E4A1A7B-E4E5-BA86-6E7E-0A29F3DC8ACB}"/>
              </a:ext>
            </a:extLst>
          </p:cNvPr>
          <p:cNvSpPr/>
          <p:nvPr/>
        </p:nvSpPr>
        <p:spPr>
          <a:xfrm>
            <a:off x="539496" y="45366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B.植被少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C.降水少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.河流影响小</a:t>
            </a:r>
            <a:endParaRPr lang="en-US" altLang="zh-CN" sz="2800" dirty="0"/>
          </a:p>
        </p:txBody>
      </p:sp>
      <p:sp>
        <p:nvSpPr>
          <p:cNvPr id="4" name="QC_6_AS.1_1#bd0ca251d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922222A4-38FC-725C-790E-D29C43966D87}"/>
              </a:ext>
            </a:extLst>
          </p:cNvPr>
          <p:cNvSpPr/>
          <p:nvPr/>
        </p:nvSpPr>
        <p:spPr>
          <a:xfrm>
            <a:off x="539496" y="51660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（提示：青衣江畔沿河区域，地形相对平坦，便于修建公路、铁路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而成为众多过境交通干线交会地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6_AN.20_1#bd0ca251d.bracket?vaa=1&amp;vcp=1&amp;vis=1&amp;pid=e5561ee67&amp;color=0,0,0&amp;vpa=5&amp;vtp=1&amp;vaab=1">
            <a:extLst>
              <a:ext uri="{FF2B5EF4-FFF2-40B4-BE49-F238E27FC236}">
                <a16:creationId xmlns:a16="http://schemas.microsoft.com/office/drawing/2014/main" id="{56AF8D46-272F-9005-1231-18A293550FD0}"/>
              </a:ext>
            </a:extLst>
          </p:cNvPr>
          <p:cNvSpPr/>
          <p:nvPr/>
        </p:nvSpPr>
        <p:spPr>
          <a:xfrm>
            <a:off x="5794915" y="39005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5_BD.15_2#e5561ee67?vaa=1&amp;vcp=1&amp;vis=1&amp;pid=9367ed651&amp;color=0,0,0&amp;tib=255,255,255&amp;vtp=1&amp;vaab=1" descr="preencoded.png">
            <a:extLst>
              <a:ext uri="{FF2B5EF4-FFF2-40B4-BE49-F238E27FC236}">
                <a16:creationId xmlns:a16="http://schemas.microsoft.com/office/drawing/2014/main" id="{1E136277-3BFC-7C47-5E64-A976537E4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809" y="598908"/>
            <a:ext cx="6695065" cy="257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1794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a35298eb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地理环境与工农业生产</a:t>
            </a:r>
            <a:endParaRPr lang="en-US" altLang="zh-CN" sz="3200" dirty="0"/>
          </a:p>
        </p:txBody>
      </p:sp>
      <p:sp>
        <p:nvSpPr>
          <p:cNvPr id="3" name="QO_5_BD.22_1#0cc93fee2?sp=1&amp;vaa=1&amp;vcp=1&amp;vis=1&amp;pid=8a35298e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斯里兰卡是印度洋的一个岛国，位于热带季风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气候区，是重要的亚洲象栖息地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象粪纸”是一种利用大象粪便生产的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纸张，因制作精美而成为斯里兰卡的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名牌产品。读斯里兰卡亚洲象活动范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42D31A30-5E9F-6E1A-1A7A-687C73E0C4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1888308"/>
            <a:ext cx="5326065" cy="41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e0066ed6a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BF637718-8CC4-52E0-D259-748DDC7FFF71}"/>
              </a:ext>
            </a:extLst>
          </p:cNvPr>
          <p:cNvSpPr/>
          <p:nvPr/>
        </p:nvSpPr>
        <p:spPr>
          <a:xfrm>
            <a:off x="661731" y="706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亚洲象在斯里兰卡的主要活动范围是(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23_2#e0066ed6a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B39E395F-7595-0EE1-5A4C-CB6BD42BCF9C}"/>
              </a:ext>
            </a:extLst>
          </p:cNvPr>
          <p:cNvSpPr/>
          <p:nvPr/>
        </p:nvSpPr>
        <p:spPr>
          <a:xfrm>
            <a:off x="661731" y="134264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A.中部山地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.西部丘陵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.西南部高原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.东部、北部平原</a:t>
            </a:r>
            <a:endParaRPr lang="en-US" altLang="zh-CN" sz="2800" dirty="0"/>
          </a:p>
        </p:txBody>
      </p:sp>
      <p:sp>
        <p:nvSpPr>
          <p:cNvPr id="4" name="QC_6_AS.1_1#e0066ed6a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5DF7763A-DAC3-E726-75D1-CE31FE16B0D2}"/>
              </a:ext>
            </a:extLst>
          </p:cNvPr>
          <p:cNvSpPr/>
          <p:nvPr/>
        </p:nvSpPr>
        <p:spPr>
          <a:xfrm>
            <a:off x="471231" y="39713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根据图例可知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亚洲象在斯里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兰卡的主要活动范围在东部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北部的平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C_6_AN.25_1#e0066ed6a.bracket?vaa=1&amp;vcp=1&amp;vis=1&amp;pid=0cc93fee2&amp;color=0,0,0&amp;vpa=6&amp;vtp=1&amp;vaab=1">
            <a:extLst>
              <a:ext uri="{FF2B5EF4-FFF2-40B4-BE49-F238E27FC236}">
                <a16:creationId xmlns:a16="http://schemas.microsoft.com/office/drawing/2014/main" id="{03F7A7CC-94F2-58C2-CFAB-A195B349BF00}"/>
              </a:ext>
            </a:extLst>
          </p:cNvPr>
          <p:cNvSpPr/>
          <p:nvPr/>
        </p:nvSpPr>
        <p:spPr>
          <a:xfrm>
            <a:off x="7517349" y="6936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AEFE342D-6E12-BF32-A9E4-308EEC055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5935" y="1396082"/>
            <a:ext cx="5326065" cy="41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1581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bef84835c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604D0D86-90D2-17E4-46D3-212BA0EE10DB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亚洲象在斯里兰卡生存的有利条件是(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27_2#bef84835c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CEF0AD76-E107-B65C-813E-BD83797BAB88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A.气候适宜，食物丰富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.海面广阔，水源充足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.地形崎岖，栖息地广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.土壤疏松，觅食方便</a:t>
            </a:r>
            <a:endParaRPr lang="en-US" altLang="zh-CN" sz="2800" dirty="0"/>
          </a:p>
        </p:txBody>
      </p:sp>
      <p:sp>
        <p:nvSpPr>
          <p:cNvPr id="4" name="QC_6_AS.1_1#bef84835c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D1D33A66-5BF9-9221-5B26-A343430E4395}"/>
              </a:ext>
            </a:extLst>
          </p:cNvPr>
          <p:cNvSpPr/>
          <p:nvPr/>
        </p:nvSpPr>
        <p:spPr>
          <a:xfrm>
            <a:off x="539496" y="44186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斯里兰卡位于热带季风气候区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热量充足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降水丰富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气候适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有利于亚洲象的生存</a:t>
            </a:r>
            <a:r>
              <a:rPr lang="zh-CN" altLang="en-US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亚洲象主要生活在平原地区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而非海上或山区</a:t>
            </a:r>
            <a:r>
              <a:rPr lang="zh-CN" altLang="en-US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土壤疏松与当地环境状况不符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且土壤疏松与否对亚洲象的影响不大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11" name="QC_6_AN.29_1#bef84835c.bracket?vaa=1&amp;vcp=1&amp;vis=1&amp;pid=0cc93fee2&amp;color=0,0,0&amp;vpa=7&amp;vtp=1&amp;vaab=1">
            <a:extLst>
              <a:ext uri="{FF2B5EF4-FFF2-40B4-BE49-F238E27FC236}">
                <a16:creationId xmlns:a16="http://schemas.microsoft.com/office/drawing/2014/main" id="{5EF77506-B77C-90CA-1D77-583E38B9B2A9}"/>
              </a:ext>
            </a:extLst>
          </p:cNvPr>
          <p:cNvSpPr/>
          <p:nvPr/>
        </p:nvSpPr>
        <p:spPr>
          <a:xfrm>
            <a:off x="73951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A147F4A9-78FE-2E97-50F1-28F8C8407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052" y="1281182"/>
            <a:ext cx="3981450" cy="313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8792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f7bd8c42f?sp=1&amp;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923F6416-910F-0586-CBF0-5C1E0B712943}"/>
              </a:ext>
            </a:extLst>
          </p:cNvPr>
          <p:cNvSpPr/>
          <p:nvPr/>
        </p:nvSpPr>
        <p:spPr>
          <a:xfrm>
            <a:off x="539496" y="8918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（3）斯里兰卡生产“象粪纸”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1_2#f7bd8c42f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C9670225-41AA-88D2-0EE0-323B64D36892}"/>
              </a:ext>
            </a:extLst>
          </p:cNvPr>
          <p:cNvSpPr/>
          <p:nvPr/>
        </p:nvSpPr>
        <p:spPr>
          <a:xfrm>
            <a:off x="539496" y="15275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①获取较高的经济收益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②化废为宝，善用资源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提高当地的教育水平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推动对野生动物的保护</a:t>
            </a:r>
            <a:endParaRPr lang="en-US" altLang="zh-CN" sz="2800" dirty="0"/>
          </a:p>
        </p:txBody>
      </p:sp>
      <p:sp>
        <p:nvSpPr>
          <p:cNvPr id="4" name="QC_6_BD.31_3#f7bd8c42f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9BA3D644-16DD-4C7E-CAD3-F6AA197A20BA}"/>
              </a:ext>
            </a:extLst>
          </p:cNvPr>
          <p:cNvSpPr/>
          <p:nvPr/>
        </p:nvSpPr>
        <p:spPr>
          <a:xfrm>
            <a:off x="539496" y="2804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6_AS.1_1#f7bd8c42f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2B417D21-422B-6CE2-44ED-F8E6586E0F4E}"/>
              </a:ext>
            </a:extLst>
          </p:cNvPr>
          <p:cNvSpPr/>
          <p:nvPr/>
        </p:nvSpPr>
        <p:spPr>
          <a:xfrm>
            <a:off x="539496" y="40815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斯里兰卡生产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能够善用资源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化废为宝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从而获取较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高的经济收益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同时还能推动野生动物的保护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，①②④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提高当地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的教育水平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与生产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6_AN.33_1#f7bd8c42f.bracket?vaa=1&amp;vcp=1&amp;vis=1&amp;pid=0cc93fee2&amp;color=0,0,0&amp;vpa=8&amp;vtp=1&amp;vaab=1">
            <a:extLst>
              <a:ext uri="{FF2B5EF4-FFF2-40B4-BE49-F238E27FC236}">
                <a16:creationId xmlns:a16="http://schemas.microsoft.com/office/drawing/2014/main" id="{1E50EF11-D80C-A98D-0BDB-989971216FE4}"/>
              </a:ext>
            </a:extLst>
          </p:cNvPr>
          <p:cNvSpPr/>
          <p:nvPr/>
        </p:nvSpPr>
        <p:spPr>
          <a:xfrm>
            <a:off x="5931440" y="8785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603939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27324a04?vcp=1&amp;pid=8a35298e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35_1#65d9da4d4?sp=1&amp;vaa=1&amp;vcp=1&amp;vis=1&amp;pid=8a35298eb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2.（2022·广东·中考）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巴西是全球最大的咖啡生产国和出口国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。读巴西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咖啡种植区分布示意图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5_BD.35_2#65d9da4d4?vaa=1&amp;vcp=1&amp;vis=1&amp;pid=8a35298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7536" y="2170094"/>
            <a:ext cx="393192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36_1#0173a4914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F2BAF466-56FF-5534-1D75-763E01CFDA9F}"/>
              </a:ext>
            </a:extLst>
          </p:cNvPr>
          <p:cNvSpPr/>
          <p:nvPr/>
        </p:nvSpPr>
        <p:spPr>
          <a:xfrm>
            <a:off x="539496" y="24479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（1）巴西的咖啡种植区主要分布在(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36_2#0173a4914.choices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8EEDEEBD-FE50-FA0D-AE32-FC3A7C91EE54}"/>
              </a:ext>
            </a:extLst>
          </p:cNvPr>
          <p:cNvSpPr/>
          <p:nvPr/>
        </p:nvSpPr>
        <p:spPr>
          <a:xfrm>
            <a:off x="539496" y="30836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A.巴西高原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B.亚马孙平原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C.巴拉圭盆地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D.圭亚那高原</a:t>
            </a:r>
            <a:endParaRPr lang="en-US" altLang="zh-CN" sz="2800" dirty="0"/>
          </a:p>
        </p:txBody>
      </p:sp>
      <p:sp>
        <p:nvSpPr>
          <p:cNvPr id="7" name="QC_6_AN.1_1#0173a4914.bracket?vaa=1&amp;vcp=1&amp;vis=1&amp;pid=65d9da4d4&amp;color=0,0,0&amp;vpa=9&amp;vtp=1&amp;vaab=1">
            <a:extLst>
              <a:ext uri="{FF2B5EF4-FFF2-40B4-BE49-F238E27FC236}">
                <a16:creationId xmlns:a16="http://schemas.microsoft.com/office/drawing/2014/main" id="{8395E805-EFAA-6265-1CB9-6BA483ECFE28}"/>
              </a:ext>
            </a:extLst>
          </p:cNvPr>
          <p:cNvSpPr/>
          <p:nvPr/>
        </p:nvSpPr>
        <p:spPr>
          <a:xfrm>
            <a:off x="6328315" y="24346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6_BD.38_1#9d4755755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F07E25DF-95C4-4D20-1CFF-8A9515AC6DB6}"/>
              </a:ext>
            </a:extLst>
          </p:cNvPr>
          <p:cNvSpPr/>
          <p:nvPr/>
        </p:nvSpPr>
        <p:spPr>
          <a:xfrm>
            <a:off x="539496" y="714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下列叙述与巴西咖啡主要种植区不符的是(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38_2#9d4755755.choices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92F4A10E-8BBF-BE8D-3377-2114F06BFD84}"/>
              </a:ext>
            </a:extLst>
          </p:cNvPr>
          <p:cNvSpPr/>
          <p:nvPr/>
        </p:nvSpPr>
        <p:spPr>
          <a:xfrm>
            <a:off x="539496" y="13481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A.日照充足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B.水源充足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C.热量丰富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D.地势低平</a:t>
            </a:r>
            <a:endParaRPr lang="en-US" altLang="zh-CN" sz="2800" dirty="0"/>
          </a:p>
        </p:txBody>
      </p:sp>
      <p:sp>
        <p:nvSpPr>
          <p:cNvPr id="6" name="QC_6_AS.2_1#9d4755755?vaa=1&amp;vcp=1&amp;vis=1&amp;pid=65d9da4d4&amp;color=0,0,0&amp;vtp=1&amp;vaab=1&amp;bbb=1&amp;hb=1">
            <a:extLst>
              <a:ext uri="{FF2B5EF4-FFF2-40B4-BE49-F238E27FC236}">
                <a16:creationId xmlns:a16="http://schemas.microsoft.com/office/drawing/2014/main" id="{AF148ECE-C7DD-0EC9-E31F-7B5192D0FC71}"/>
              </a:ext>
            </a:extLst>
          </p:cNvPr>
          <p:cNvSpPr/>
          <p:nvPr/>
        </p:nvSpPr>
        <p:spPr>
          <a:xfrm>
            <a:off x="472821" y="4187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提示：巴西高原地势较高，地处低纬度地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区，热量丰富，日照充足，河流较多，水源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6_AN.40_1#9d4755755.bracket?vaa=1&amp;vcp=1&amp;vis=1&amp;pid=65d9da4d4&amp;color=0,0,0&amp;vpa=10&amp;vtp=1&amp;vaab=1">
            <a:extLst>
              <a:ext uri="{FF2B5EF4-FFF2-40B4-BE49-F238E27FC236}">
                <a16:creationId xmlns:a16="http://schemas.microsoft.com/office/drawing/2014/main" id="{58C242BA-C515-21EE-5BEE-3D34E5909ED8}"/>
              </a:ext>
            </a:extLst>
          </p:cNvPr>
          <p:cNvSpPr/>
          <p:nvPr/>
        </p:nvSpPr>
        <p:spPr>
          <a:xfrm>
            <a:off x="8106314" y="7009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7" name="QO_5_BD.35_2#65d9da4d4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668F2336-8C2C-C619-177C-15B530FB4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7259" y="1468665"/>
            <a:ext cx="393192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23203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776dd89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生态建设</a:t>
            </a:r>
            <a:endParaRPr lang="en-US" altLang="zh-CN" sz="3200" dirty="0"/>
          </a:p>
        </p:txBody>
      </p:sp>
      <p:sp>
        <p:nvSpPr>
          <p:cNvPr id="3" name="QO_5_BD.42_1#51e2d653e?sp=1&amp;vaa=1&amp;vcp=1&amp;vis=1&amp;pid=83776dd8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读某地区的地貌景观图，完成下列各题。</a:t>
            </a:r>
            <a:endParaRPr lang="en-US" altLang="zh-CN" sz="2800" dirty="0"/>
          </a:p>
        </p:txBody>
      </p:sp>
      <p:pic>
        <p:nvPicPr>
          <p:cNvPr id="4" name="QO_5_BD.42_2#51e2d653e?vaa=1&amp;vcp=1&amp;vis=1&amp;pid=83776dd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609" y="2244516"/>
            <a:ext cx="51206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4_1#6255714b6?htil=3&amp;vaa=1&amp;vcp=1&amp;vis=1&amp;pid=51e2d65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0" y="1174464"/>
            <a:ext cx="5084064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4_2#6255714b6?htil=3&amp;vaa=1&amp;vcp=1&amp;vis=1&amp;pid=51e2d653e&amp;color=0,0,0&amp;vtp=1&amp;vaab=1&amp;bt=1&amp;bbb=1&amp;hb=1&amp;hs=1"/>
          <p:cNvSpPr/>
          <p:nvPr/>
        </p:nvSpPr>
        <p:spPr>
          <a:xfrm>
            <a:off x="576068" y="1156176"/>
            <a:ext cx="5888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）形成图示地区地貌景观的主要原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6255714b6.bracket?vaa=1&amp;vcp=1&amp;vis=1&amp;pid=51e2d653e&amp;color=0,0,0&amp;vpa=11&amp;vtp=1&amp;vaab=1"/>
          <p:cNvSpPr/>
          <p:nvPr/>
        </p:nvSpPr>
        <p:spPr>
          <a:xfrm>
            <a:off x="1564286" y="17905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4_3#6255714b6.choices?htil=3&amp;vaa=1&amp;vcp=1&amp;vis=1&amp;pid=51e2d653e&amp;color=0,0,0&amp;vtp=1&amp;vaab=1&amp;bbb=1&amp;hs=1"/>
          <p:cNvSpPr/>
          <p:nvPr/>
        </p:nvSpPr>
        <p:spPr>
          <a:xfrm>
            <a:off x="576068" y="2439193"/>
            <a:ext cx="5888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A.农民长期修筑梯田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.长期的水土流失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.由大量废弃窑洞崩塌形成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.大规模开采露天煤矿所致</a:t>
            </a:r>
            <a:endParaRPr lang="en-US" altLang="zh-CN" sz="2800" dirty="0"/>
          </a:p>
        </p:txBody>
      </p:sp>
      <p:sp>
        <p:nvSpPr>
          <p:cNvPr id="6" name="QC_6_AS.1_1#6255714b6?vaa=1&amp;vcp=1&amp;vis=1&amp;pid=51e2d653e&amp;color=0,0,0&amp;vtp=1&amp;vaab=1&amp;bbb=1&amp;hb=1&amp;hs=1"/>
          <p:cNvSpPr/>
          <p:nvPr/>
        </p:nvSpPr>
        <p:spPr>
          <a:xfrm>
            <a:off x="576068" y="5004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图示景观地表支离破碎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千沟万壑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为黄土高原的典型地貌景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黄土高原地表千沟万壑是由长期的水土流失形成的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51e2d653e?vaa=1&amp;vcp=1&amp;vis=1&amp;pid=83776dd89&amp;color=0,0,0&amp;vtp=1&amp;vaab=1&amp;bbb=1"/>
          <p:cNvSpPr/>
          <p:nvPr/>
        </p:nvSpPr>
        <p:spPr>
          <a:xfrm>
            <a:off x="612640" y="5565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本题主要考查黄土高原地貌景观的成因及治理措施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8_1#8ac156039?htil=4&amp;vaa=1&amp;vcp=1&amp;vis=1&amp;pid=51e2d65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189" y="800419"/>
            <a:ext cx="3845423" cy="241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8_2#8ac156039?htil=4&amp;vaa=1&amp;vcp=1&amp;vis=1&amp;pid=51e2d653e&amp;color=0,0,0&amp;vtp=1&amp;vaab=1&amp;bt=1&amp;bbb=1&amp;hb=1&amp;hs=1"/>
          <p:cNvSpPr/>
          <p:nvPr/>
        </p:nvSpPr>
        <p:spPr>
          <a:xfrm>
            <a:off x="539496" y="782130"/>
            <a:ext cx="5888736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针对图示地区的生态环境问题，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可采取的治理措施是(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8ac156039.bracket?vaa=1&amp;vcp=1&amp;vis=1&amp;pid=51e2d653e&amp;color=0,0,0&amp;vpa=12&amp;vtp=1&amp;vaab=1"/>
          <p:cNvSpPr/>
          <p:nvPr/>
        </p:nvSpPr>
        <p:spPr>
          <a:xfrm>
            <a:off x="4016915" y="136594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8_3#8ac156039.choices?htil=4&amp;vaa=1&amp;vcp=1&amp;vis=1&amp;pid=51e2d653e&amp;color=0,0,0&amp;vtp=1&amp;vaab=1&amp;bbb=1&amp;hs=1"/>
          <p:cNvSpPr/>
          <p:nvPr/>
        </p:nvSpPr>
        <p:spPr>
          <a:xfrm>
            <a:off x="539496" y="1964055"/>
            <a:ext cx="5888736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A.在陡坡修筑梯田，种植果树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.在缓坡开垦荒地，种植粮食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.在坡脚修挡土坝、护坡等工程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.在陡坡种植牧草，大力发展畜牧业</a:t>
            </a:r>
            <a:endParaRPr lang="en-US" altLang="zh-CN" sz="2800" dirty="0"/>
          </a:p>
        </p:txBody>
      </p:sp>
      <p:sp>
        <p:nvSpPr>
          <p:cNvPr id="6" name="QC_6_AS.1_1#8ac156039?vaa=1&amp;vcp=1&amp;vis=1&amp;pid=51e2d653e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针对黄土高原的生态环境问题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可采取生物措施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工程措施等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如在陡坡植树种草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保持水土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在缓坡修筑梯田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种植果树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和优质牧草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在坡脚修挡土坝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护坡等工程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71ec9350?vcp=1&amp;pid=83776dd89&amp;color=0,0,0&amp;vtp=1&amp;vaab=1&amp;bt=1&amp;bbb=1"/>
          <p:cNvSpPr/>
          <p:nvPr/>
        </p:nvSpPr>
        <p:spPr>
          <a:xfrm>
            <a:off x="539496" y="9111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52_1#7cc9e39e2?vaa=1&amp;vcp=1&amp;vis=1&amp;pid=83776dd89&amp;color=0,0,0&amp;vtp=1&amp;vaab=1&amp;bbb=1&amp;hb=1"/>
          <p:cNvSpPr/>
          <p:nvPr/>
        </p:nvSpPr>
        <p:spPr>
          <a:xfrm>
            <a:off x="539496" y="15388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3.（2023·四川泸州·中考）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《中华人民共和国黄河保护法》于2023年4月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起正式施行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，该法律规定国家在黄河流域实行水资源刚性约束制度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以水定城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、以水定地、以水定人、以水定产。采取综合性措施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，最大限度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节约水资源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。同时，该法律还对黄河源区、黄土高原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、河口及三角洲等不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同区域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，有针对性地规定了不同的制度和措施。据此完成下列各题。</a:t>
            </a:r>
            <a:endParaRPr lang="en-US" altLang="zh-CN" sz="2800" spc="-100" dirty="0"/>
          </a:p>
        </p:txBody>
      </p:sp>
      <p:sp>
        <p:nvSpPr>
          <p:cNvPr id="4" name="QC_6_BD.53_1#11b07d9be?vaa=1&amp;vcp=1&amp;vis=1&amp;pid=7cc9e39e2&amp;color=0,0,0&amp;vtp=1&amp;vaab=1&amp;bbb=1"/>
          <p:cNvSpPr/>
          <p:nvPr/>
        </p:nvSpPr>
        <p:spPr>
          <a:xfrm>
            <a:off x="539496" y="4731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黄河流域最大的发展问题是(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4_1#11b07d9be.bracket?vaa=1&amp;vcp=1&amp;vis=1&amp;pid=7cc9e39e2&amp;color=0,0,0&amp;vpa=13&amp;vtp=1&amp;vaab=1"/>
          <p:cNvSpPr/>
          <p:nvPr/>
        </p:nvSpPr>
        <p:spPr>
          <a:xfrm>
            <a:off x="5972715" y="47181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53_2#11b07d9be.choices?vaa=1&amp;vcp=1&amp;vis=1&amp;pid=7cc9e39e2&amp;color=0,0,0&amp;vtp=1&amp;vaab=1&amp;bbb=1"/>
          <p:cNvSpPr/>
          <p:nvPr/>
        </p:nvSpPr>
        <p:spPr>
          <a:xfrm>
            <a:off x="539496" y="53531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B.水资源短缺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.人多地少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ad6713888?vaa=1&amp;vcp=1&amp;vis=1&amp;pid=7cc9e39e2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黄河源区应采取的针对性措施是防治(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7_1#ad6713888.bracket?vaa=1&amp;vcp=1&amp;vis=1&amp;pid=7cc9e39e2&amp;color=0,0,0&amp;vpa=14&amp;vtp=1&amp;vaab=1"/>
          <p:cNvSpPr/>
          <p:nvPr/>
        </p:nvSpPr>
        <p:spPr>
          <a:xfrm>
            <a:off x="7395114" y="21718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5_2#ad6713888.choices?vaa=1&amp;vcp=1&amp;vis=1&amp;pid=7cc9e39e2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.土地荒漠化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.洪涝灾害</a:t>
            </a:r>
            <a:endParaRPr lang="en-US" altLang="zh-CN" sz="2800" dirty="0"/>
          </a:p>
        </p:txBody>
      </p:sp>
      <p:sp>
        <p:nvSpPr>
          <p:cNvPr id="5" name="QC_6_AS.1_1#ad6713888?vaa=1&amp;vcp=1&amp;vis=1&amp;pid=7cc9e39e2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（提示：黄河源区地处半干旱区，生态环境脆弱，草地退化严重。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黄河源区应采取的针对性措施是防治土地荒漠化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f0bcc51e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聚落与环境</a:t>
            </a:r>
            <a:endParaRPr lang="en-US" altLang="zh-CN" sz="3200" dirty="0"/>
          </a:p>
        </p:txBody>
      </p:sp>
      <p:sp>
        <p:nvSpPr>
          <p:cNvPr id="3" name="QO_5_BD.59_1#738ef2220?sp=1&amp;vaa=1&amp;vcp=1&amp;vis=1&amp;pid=1f0bcc51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传统村落凝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结着悠久的农耕文明，拥有丰富的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自然和文化资源。读安徽省部分传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统村落分布示意图，完成下列各题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59_2#738ef2220?vaa=1&amp;vcp=1&amp;vis=1&amp;pid=1f0bcc51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1263495"/>
            <a:ext cx="5304971" cy="460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1_1#9772b06a1?htil=5&amp;vaa=1&amp;vcp=1&amp;vis=1&amp;pid=738ef22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5293" y="1091533"/>
            <a:ext cx="4501615" cy="392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1_2#9772b06a1?htil=5&amp;vaa=1&amp;vcp=1&amp;vis=1&amp;pid=738ef2220&amp;color=0,0,0&amp;vtp=1&amp;vaab=1&amp;bt=1&amp;bbb=1&amp;hb=1&amp;hs=1"/>
          <p:cNvSpPr/>
          <p:nvPr/>
        </p:nvSpPr>
        <p:spPr>
          <a:xfrm>
            <a:off x="539496" y="1073245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）图中安徽省传统村落分布的总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3_1#9772b06a1.bracket?vaa=1&amp;vcp=1&amp;vis=1&amp;pid=738ef2220&amp;color=0,0,0&amp;vpa=15&amp;vtp=1&amp;vaab=1"/>
          <p:cNvSpPr/>
          <p:nvPr/>
        </p:nvSpPr>
        <p:spPr>
          <a:xfrm>
            <a:off x="2238914" y="165706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61_3#9772b06a1.choices?htil=5&amp;vaa=1&amp;vcp=1&amp;vis=1&amp;pid=738ef2220&amp;color=0,0,0&amp;vtp=1&amp;vaab=1&amp;bbb=1&amp;hs=1"/>
          <p:cNvSpPr/>
          <p:nvPr/>
        </p:nvSpPr>
        <p:spPr>
          <a:xfrm>
            <a:off x="539496" y="2255170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A.淮河以北多，淮河以南少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.长江以北多，长江以南少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.东部多，西部少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.南部多，北部少</a:t>
            </a:r>
            <a:endParaRPr lang="en-US" altLang="zh-CN" sz="2800" dirty="0"/>
          </a:p>
        </p:txBody>
      </p:sp>
      <p:sp>
        <p:nvSpPr>
          <p:cNvPr id="6" name="QC_6_AS.1_1#9772b06a1?htil=5&amp;vaa=1&amp;vcp=1&amp;vis=1&amp;pid=738ef2220&amp;color=0,0,0&amp;vtp=1&amp;vaab=1&amp;bbb=1&amp;hb=1&amp;hs=1"/>
          <p:cNvSpPr/>
          <p:nvPr/>
        </p:nvSpPr>
        <p:spPr>
          <a:xfrm>
            <a:off x="539496" y="4617370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图中安徽省传统村落分布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的总体特点是淮河以北无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淮河以</a:t>
            </a:r>
            <a:endParaRPr lang="en-US" altLang="zh-CN" sz="2800" dirty="0"/>
          </a:p>
        </p:txBody>
      </p:sp>
      <p:sp>
        <p:nvSpPr>
          <p:cNvPr id="8" name="QC_6_AS.1_1#9772b06a1?htil=5&amp;vaa=1&amp;vcp=1&amp;vis=1&amp;pid=738ef2220&amp;color=0,0,0&amp;vtp=1&amp;vaab=1&amp;bbb=1&amp;hb=1&amp;hs=1">
            <a:extLst>
              <a:ext uri="{FF2B5EF4-FFF2-40B4-BE49-F238E27FC236}">
                <a16:creationId xmlns:a16="http://schemas.microsoft.com/office/drawing/2014/main" id="{43E9599A-9126-905B-8316-6A27157F3F17}"/>
              </a:ext>
            </a:extLst>
          </p:cNvPr>
          <p:cNvSpPr/>
          <p:nvPr/>
        </p:nvSpPr>
        <p:spPr>
          <a:xfrm>
            <a:off x="539995" y="5798407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长江以北和长江以南均较多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南部多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北部少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738ef2220?vaa=1&amp;vcp=1&amp;vis=1&amp;pid=1f0bcc51e&amp;color=0,0,0&amp;vtp=1&amp;vaab=1&amp;bbb=1"/>
          <p:cNvSpPr/>
          <p:nvPr/>
        </p:nvSpPr>
        <p:spPr>
          <a:xfrm>
            <a:off x="544068" y="4734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5_1#1fc8983d6?htil=6&amp;vaa=1&amp;vcp=1&amp;vis=1&amp;pid=738ef22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5636" y="1113219"/>
            <a:ext cx="4064463" cy="35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5_2#1fc8983d6?htil=6&amp;vaa=1&amp;vcp=1&amp;vis=1&amp;pid=738ef2220&amp;color=0,0,0&amp;vtp=1&amp;vaab=1&amp;bt=1&amp;bbb=1&amp;hb=1"/>
          <p:cNvSpPr/>
          <p:nvPr/>
        </p:nvSpPr>
        <p:spPr>
          <a:xfrm>
            <a:off x="539496" y="105613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）影响图中安徽省传统村落分布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的主要自然因素是(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7_1#1fc8983d6.bracket?vaa=1&amp;vcp=1&amp;vis=1&amp;pid=738ef2220&amp;color=0,0,0&amp;vpa=16&amp;vtp=1&amp;vaab=1"/>
          <p:cNvSpPr/>
          <p:nvPr/>
        </p:nvSpPr>
        <p:spPr>
          <a:xfrm>
            <a:off x="3661315" y="16904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65_3#1fc8983d6.choices?htil=6&amp;vaa=1&amp;vcp=1&amp;vis=1&amp;pid=738ef2220&amp;color=0,0,0&amp;vtp=1&amp;vaab=1&amp;bbb=1"/>
          <p:cNvSpPr/>
          <p:nvPr/>
        </p:nvSpPr>
        <p:spPr>
          <a:xfrm>
            <a:off x="539496" y="23313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C.植被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</a:t>
            </a:r>
            <a:endParaRPr lang="en-US" altLang="zh-CN" sz="2800" dirty="0"/>
          </a:p>
        </p:txBody>
      </p:sp>
      <p:sp>
        <p:nvSpPr>
          <p:cNvPr id="6" name="QC_6_AS.1_1#1fc8983d6?htil=6&amp;vaa=1&amp;vcp=1&amp;vis=1&amp;pid=738ef2220&amp;color=0,0,0&amp;vtp=1&amp;vaab=1&amp;bbb=1&amp;hb=1"/>
          <p:cNvSpPr/>
          <p:nvPr/>
        </p:nvSpPr>
        <p:spPr>
          <a:xfrm>
            <a:off x="539496" y="2960814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读图分析可知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地形是影响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安徽省传统村落分布的主要自然因素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809eedf7?vcp=1&amp;pid=1f0bcc51e&amp;color=0,0,0&amp;vtp=1&amp;vaab=1&amp;bt=1&amp;bbb=1"/>
          <p:cNvSpPr/>
          <p:nvPr/>
        </p:nvSpPr>
        <p:spPr>
          <a:xfrm>
            <a:off x="539496" y="659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69_1#c72e77e58?sp=1&amp;vaa=1&amp;vcp=1&amp;vis=1&amp;pid=1f0bcc51e&amp;color=0,0,0&amp;vtp=1&amp;vaab=1&amp;bbb=1&amp;hb=1"/>
          <p:cNvSpPr/>
          <p:nvPr/>
        </p:nvSpPr>
        <p:spPr>
          <a:xfrm>
            <a:off x="539496" y="1287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4.（2023·山东济宁·中考）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湖南省张家界市永定区的土家吊脚楼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山而建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，下层架空，建筑风格独特，民族风情浓郁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。结合土家吊脚楼景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15" name="QO_5_BD.69_2#c72e77e58?vaa=1&amp;vcp=1&amp;vis=1&amp;pid=1f0bcc51e&amp;color=0,0,0&amp;tib=255,255,255&amp;vtp=1&amp;vaab=1" descr="preencoded.png">
            <a:extLst>
              <a:ext uri="{FF2B5EF4-FFF2-40B4-BE49-F238E27FC236}">
                <a16:creationId xmlns:a16="http://schemas.microsoft.com/office/drawing/2014/main" id="{B8132168-947A-6D90-6F69-BDB318BC5C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1837" y="3271987"/>
            <a:ext cx="3914422" cy="29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46879a905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49F18C62-F416-233A-F220-BE14BAB9B906}"/>
              </a:ext>
            </a:extLst>
          </p:cNvPr>
          <p:cNvSpPr/>
          <p:nvPr/>
        </p:nvSpPr>
        <p:spPr>
          <a:xfrm>
            <a:off x="541020" y="9156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土家吊脚楼的建筑风格反映出当地的自然环境特征是(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0_2#46879a905.choices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F1C04A57-8786-FE30-8491-6F99E156F815}"/>
              </a:ext>
            </a:extLst>
          </p:cNvPr>
          <p:cNvSpPr/>
          <p:nvPr/>
        </p:nvSpPr>
        <p:spPr>
          <a:xfrm>
            <a:off x="541020" y="1551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A.地形平坦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B.气候潮湿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C.水源不足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D.木材匮乏</a:t>
            </a:r>
            <a:endParaRPr lang="en-US" altLang="zh-CN" sz="2800" dirty="0"/>
          </a:p>
        </p:txBody>
      </p:sp>
      <p:sp>
        <p:nvSpPr>
          <p:cNvPr id="4" name="QC_6_AS.1_1#46879a905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CC69C797-131B-041B-D16A-459AB761EE0F}"/>
              </a:ext>
            </a:extLst>
          </p:cNvPr>
          <p:cNvSpPr/>
          <p:nvPr/>
        </p:nvSpPr>
        <p:spPr>
          <a:xfrm>
            <a:off x="541020" y="49441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提示：由图文材料可知，土家吊脚楼的建筑风格反映出当地地形崎岖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气候潮湿、水源充足、木材丰富等自然环境特征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0" name="QC_6_AN.72_1#46879a905.bracket?vaa=1&amp;vcp=1&amp;vis=1&amp;pid=c72e77e58&amp;color=0,0,0&amp;vpa=17&amp;vtp=1&amp;vaab=1">
            <a:extLst>
              <a:ext uri="{FF2B5EF4-FFF2-40B4-BE49-F238E27FC236}">
                <a16:creationId xmlns:a16="http://schemas.microsoft.com/office/drawing/2014/main" id="{747ECA8D-971F-D785-336C-D81BEB423745}"/>
              </a:ext>
            </a:extLst>
          </p:cNvPr>
          <p:cNvSpPr/>
          <p:nvPr/>
        </p:nvSpPr>
        <p:spPr>
          <a:xfrm>
            <a:off x="9885838" y="9023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5_BD.69_2#c72e77e58?vaa=1&amp;vcp=1&amp;vis=1&amp;pid=1f0bcc51e&amp;color=0,0,0&amp;tib=255,255,255&amp;vtp=1&amp;vaab=1" descr="preencoded.png">
            <a:extLst>
              <a:ext uri="{FF2B5EF4-FFF2-40B4-BE49-F238E27FC236}">
                <a16:creationId xmlns:a16="http://schemas.microsoft.com/office/drawing/2014/main" id="{8AFC928C-4026-4395-3378-3B7EE8943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5862" y="1815637"/>
            <a:ext cx="3914422" cy="29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1278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4_1#3d40081f6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A335E3DD-54CE-E5D6-45DE-2ADEAE219046}"/>
              </a:ext>
            </a:extLst>
          </p:cNvPr>
          <p:cNvSpPr/>
          <p:nvPr/>
        </p:nvSpPr>
        <p:spPr>
          <a:xfrm>
            <a:off x="539496" y="8817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（2）在保护中发展，在发展中保护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。政府对部分年久失修的吊脚楼进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行合理保护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4_2#3d40081f6.choices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10827815-5D2E-67D1-03EB-2F3B45712E42}"/>
              </a:ext>
            </a:extLst>
          </p:cNvPr>
          <p:cNvSpPr/>
          <p:nvPr/>
        </p:nvSpPr>
        <p:spPr>
          <a:xfrm>
            <a:off x="539496" y="21599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A.合理修缮，修旧如旧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.放任自流，任其变化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.整体拆迁，异地重建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.全部拆除，原地重建</a:t>
            </a:r>
            <a:endParaRPr lang="en-US" altLang="zh-CN" sz="2800" dirty="0"/>
          </a:p>
        </p:txBody>
      </p:sp>
      <p:sp>
        <p:nvSpPr>
          <p:cNvPr id="4" name="QC_6_AS.1_1#3d40081f6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7638539C-E3DB-3846-86A6-A2F79A621619}"/>
              </a:ext>
            </a:extLst>
          </p:cNvPr>
          <p:cNvSpPr/>
          <p:nvPr/>
        </p:nvSpPr>
        <p:spPr>
          <a:xfrm>
            <a:off x="539496" y="4725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（提示：当地政府对年久失修的吊脚楼进行合理修缮，修旧如旧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对传统民居进行合理保护的措施之一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6_AN.76_1#3d40081f6.bracket?vaa=1&amp;vcp=1&amp;vis=1&amp;pid=c72e77e58&amp;color=0,0,0&amp;vpa=18&amp;vtp=1&amp;vaab=1">
            <a:extLst>
              <a:ext uri="{FF2B5EF4-FFF2-40B4-BE49-F238E27FC236}">
                <a16:creationId xmlns:a16="http://schemas.microsoft.com/office/drawing/2014/main" id="{67B87F95-6C99-0FE9-82A8-A03DEC1BA146}"/>
              </a:ext>
            </a:extLst>
          </p:cNvPr>
          <p:cNvSpPr/>
          <p:nvPr/>
        </p:nvSpPr>
        <p:spPr>
          <a:xfrm>
            <a:off x="5083715" y="15160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56128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3ed967b2.fixed?vcp=1&amp;pid=19cdafb5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3_BD#43ed967b2.fixed?vcp=1&amp;pid=19cdafb5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a0ec7972?vcp=1&amp;pid=43ed967b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5_BD#41686927e?sp=1&amp;vcp=1&amp;pid=5a0ec7972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6_BD.78_1#5efd28b0a?vaa=1&amp;vcp=1&amp;vis=1&amp;pid=41686927e&amp;color=0,0,0&amp;vtp=1&amp;vaab=1&amp;bbb=1&amp;hb=1"/>
          <p:cNvSpPr/>
          <p:nvPr/>
        </p:nvSpPr>
        <p:spPr>
          <a:xfrm>
            <a:off x="539496" y="1942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（2023·甘肃陇南·中考，有改动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云南红河哈尼梯田是以哈尼族为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主的各族人民利用山势地形变化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，因地制宜创造的农耕文明奇观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地和谐发展的典范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。2023年是云南红河哈尼梯田申遗成功十周年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哈尼梯田景观图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，完成1～3题。</a:t>
            </a:r>
            <a:endParaRPr lang="en-US" altLang="zh-CN" sz="2800" dirty="0"/>
          </a:p>
        </p:txBody>
      </p:sp>
      <p:pic>
        <p:nvPicPr>
          <p:cNvPr id="5" name="QM_6_BD.78_2#5efd28b0a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2A6FE42D-5376-C450-3AD1-589D69A779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2262" y="4501834"/>
            <a:ext cx="2564428" cy="169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7db097f4.fixed?vcp=1&amp;pid=19cdafb5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3_BD#c7db097f4.fixed?vcp=1&amp;pid=19cdafb5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9_1#26251121d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26D6C33E-C548-896C-0CDD-FE730E65F010}"/>
              </a:ext>
            </a:extLst>
          </p:cNvPr>
          <p:cNvSpPr/>
          <p:nvPr/>
        </p:nvSpPr>
        <p:spPr>
          <a:xfrm>
            <a:off x="539496" y="7594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与原来的山坡地相比，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修筑梯田可以有效减缓(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9_2#26251121d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13F40BCB-8866-D936-017F-B1CB890C9C09}"/>
              </a:ext>
            </a:extLst>
          </p:cNvPr>
          <p:cNvSpPr/>
          <p:nvPr/>
        </p:nvSpPr>
        <p:spPr>
          <a:xfrm>
            <a:off x="539496" y="13828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.气候变暖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B.能源短缺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.土地沙化</a:t>
            </a:r>
            <a:endParaRPr lang="en-US" altLang="zh-CN" sz="2800" dirty="0"/>
          </a:p>
        </p:txBody>
      </p:sp>
      <p:sp>
        <p:nvSpPr>
          <p:cNvPr id="9" name="QC_7_AN.80_1#26251121d.bracket?vaa=1&amp;vcp=1&amp;vis=1&amp;pid=5efd28b0a&amp;color=0,0,0&amp;vpa=19&amp;vtp=1&amp;vaab=1">
            <a:extLst>
              <a:ext uri="{FF2B5EF4-FFF2-40B4-BE49-F238E27FC236}">
                <a16:creationId xmlns:a16="http://schemas.microsoft.com/office/drawing/2014/main" id="{8DB9EE78-3A06-62C4-86D9-F50A3FC441FC}"/>
              </a:ext>
            </a:extLst>
          </p:cNvPr>
          <p:cNvSpPr/>
          <p:nvPr/>
        </p:nvSpPr>
        <p:spPr>
          <a:xfrm>
            <a:off x="8195214" y="746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1_1#b0f6ae090?vaa=1&amp;vcp=1&amp;vis=1&amp;pid=5efd28b0a&amp;color=0,0,0&amp;vtp=1&amp;vaab=1&amp;bbb=1&amp;hb=1">
            <a:extLst>
              <a:ext uri="{FF2B5EF4-FFF2-40B4-BE49-F238E27FC236}">
                <a16:creationId xmlns:a16="http://schemas.microsoft.com/office/drawing/2014/main" id="{199C1C9C-9067-05DF-1BA0-F9BDF0792BE6}"/>
              </a:ext>
            </a:extLst>
          </p:cNvPr>
          <p:cNvSpPr/>
          <p:nvPr/>
        </p:nvSpPr>
        <p:spPr>
          <a:xfrm>
            <a:off x="539496" y="19794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哈尼梯田多种植水稻，每一块梯田中的土地都要求平整，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据此推断，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梯田的田埂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（田间的埂子，用以分界并蓄水）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b0f6ae090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36626E10-CC79-51E8-FB63-5DEC03167A1F}"/>
              </a:ext>
            </a:extLst>
          </p:cNvPr>
          <p:cNvSpPr/>
          <p:nvPr/>
        </p:nvSpPr>
        <p:spPr>
          <a:xfrm>
            <a:off x="539496" y="32499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.山脊修筑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B.山谷修筑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C.陡坡修筑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.等高线修筑</a:t>
            </a:r>
            <a:endParaRPr lang="en-US" altLang="zh-CN" sz="2800" dirty="0"/>
          </a:p>
        </p:txBody>
      </p:sp>
      <p:sp>
        <p:nvSpPr>
          <p:cNvPr id="7" name="QC_7_BD.83_1#36ed3343a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39DD5FFC-4312-50F2-244D-9D9B8522DD23}"/>
              </a:ext>
            </a:extLst>
          </p:cNvPr>
          <p:cNvSpPr/>
          <p:nvPr/>
        </p:nvSpPr>
        <p:spPr>
          <a:xfrm>
            <a:off x="539496" y="38716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借助哈尼梯田申遗成功，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当地政府应大力发展(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83_2#36ed3343a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CF79CFB9-37D8-ACA9-C844-E9B9E5A4F81B}"/>
              </a:ext>
            </a:extLst>
          </p:cNvPr>
          <p:cNvSpPr/>
          <p:nvPr/>
        </p:nvSpPr>
        <p:spPr>
          <a:xfrm>
            <a:off x="539496" y="44945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.面粉加工业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B.旅游业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.建筑业</a:t>
            </a:r>
            <a:endParaRPr lang="en-US" altLang="zh-CN" sz="2800" dirty="0"/>
          </a:p>
        </p:txBody>
      </p:sp>
      <p:sp>
        <p:nvSpPr>
          <p:cNvPr id="10" name="QC_7_AN.1_1#b0f6ae090.bracket?vaa=1&amp;vcp=1&amp;vis=1&amp;pid=5efd28b0a&amp;color=0,0,0&amp;vpa=20&amp;vtp=1&amp;vaab=1">
            <a:extLst>
              <a:ext uri="{FF2B5EF4-FFF2-40B4-BE49-F238E27FC236}">
                <a16:creationId xmlns:a16="http://schemas.microsoft.com/office/drawing/2014/main" id="{57E88B46-4507-7F8E-C808-4C53D0F59AB7}"/>
              </a:ext>
            </a:extLst>
          </p:cNvPr>
          <p:cNvSpPr/>
          <p:nvPr/>
        </p:nvSpPr>
        <p:spPr>
          <a:xfrm>
            <a:off x="8639714" y="26138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AN.84_1#36ed3343a.bracket?vaa=1&amp;vcp=1&amp;vis=1&amp;pid=5efd28b0a&amp;color=0,0,0&amp;vpa=21&amp;vtp=1&amp;vaab=1">
            <a:extLst>
              <a:ext uri="{FF2B5EF4-FFF2-40B4-BE49-F238E27FC236}">
                <a16:creationId xmlns:a16="http://schemas.microsoft.com/office/drawing/2014/main" id="{D4185F83-2502-F26A-D2F1-E9BCC7CC4F36}"/>
              </a:ext>
            </a:extLst>
          </p:cNvPr>
          <p:cNvSpPr/>
          <p:nvPr/>
        </p:nvSpPr>
        <p:spPr>
          <a:xfrm>
            <a:off x="8195214" y="38582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915020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5_1#5eec0c352?vaa=1&amp;vcp=1&amp;vis=1&amp;pid=41686927e&amp;color=0,0,0&amp;vtp=1&amp;vaab=1&amp;bt=1&amp;bbb=1&amp;hb=1"/>
          <p:cNvSpPr/>
          <p:nvPr/>
        </p:nvSpPr>
        <p:spPr>
          <a:xfrm>
            <a:off x="539496" y="6481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（2023·四川宜宾·中考，有改动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习近平总书记在宜宾市考察时曾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殷殷嘱托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：“筑牢长江上游生态屏障，守护好这一江清水。”作为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“万里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长江第一城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”，宜宾市在因地制宜发展经济的同时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，更要重视生态环境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。读宜宾市海拔区域分布示意图，完成4～6题。</a:t>
            </a:r>
            <a:endParaRPr lang="en-US" altLang="zh-CN" sz="2800" dirty="0"/>
          </a:p>
        </p:txBody>
      </p:sp>
      <p:pic>
        <p:nvPicPr>
          <p:cNvPr id="3" name="QM_6_BD.85_2#5eec0c352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BEE75CE5-441E-51C0-6A35-8C3A82A72B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4784" y="3276925"/>
            <a:ext cx="3228529" cy="274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86_1#c75714477?vaa=1&amp;vcp=1&amp;vis=1&amp;pid=5eec0c352&amp;color=0,0,0&amp;vtp=1&amp;vaab=1&amp;bbb=1">
            <a:extLst>
              <a:ext uri="{FF2B5EF4-FFF2-40B4-BE49-F238E27FC236}">
                <a16:creationId xmlns:a16="http://schemas.microsoft.com/office/drawing/2014/main" id="{9FD091A9-0474-23EA-FD8C-0974F8D174C0}"/>
              </a:ext>
            </a:extLst>
          </p:cNvPr>
          <p:cNvSpPr/>
          <p:nvPr/>
        </p:nvSpPr>
        <p:spPr>
          <a:xfrm>
            <a:off x="539496" y="83740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宜宾市的地势特征是(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86_2#c75714477.choices?vaa=1&amp;vcp=1&amp;vis=1&amp;pid=5eec0c352&amp;color=0,0,0&amp;vtp=1&amp;vaab=1&amp;bbb=1">
            <a:extLst>
              <a:ext uri="{FF2B5EF4-FFF2-40B4-BE49-F238E27FC236}">
                <a16:creationId xmlns:a16="http://schemas.microsoft.com/office/drawing/2014/main" id="{9A7B0AB1-8F25-D3D9-0098-2757A3EA0BF8}"/>
              </a:ext>
            </a:extLst>
          </p:cNvPr>
          <p:cNvSpPr/>
          <p:nvPr/>
        </p:nvSpPr>
        <p:spPr>
          <a:xfrm>
            <a:off x="506635" y="157384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B.东南高，西北低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C.北高南低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D.西南高，东北低</a:t>
            </a:r>
            <a:endParaRPr lang="en-US" altLang="zh-CN" sz="2800" dirty="0"/>
          </a:p>
        </p:txBody>
      </p:sp>
      <p:sp>
        <p:nvSpPr>
          <p:cNvPr id="5" name="QC_7_AS.1_1#c75714477?vaa=1&amp;vcp=1&amp;vis=1&amp;pid=5eec0c352&amp;color=0,0,0&amp;vtp=1&amp;vaab=1&amp;bbb=1&amp;hb=1">
            <a:extLst>
              <a:ext uri="{FF2B5EF4-FFF2-40B4-BE49-F238E27FC236}">
                <a16:creationId xmlns:a16="http://schemas.microsoft.com/office/drawing/2014/main" id="{1DDA06B3-8E99-5399-0FEF-56BF29073E69}"/>
              </a:ext>
            </a:extLst>
          </p:cNvPr>
          <p:cNvSpPr/>
          <p:nvPr/>
        </p:nvSpPr>
        <p:spPr>
          <a:xfrm>
            <a:off x="539496" y="5069520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提示：结合图例可知，宜宾市西部和南部海拔较高，东部和北部海拔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7_AN.88_1#c75714477.bracket?vaa=1&amp;vcp=1&amp;vis=1&amp;pid=5eec0c352&amp;color=0,0,0&amp;vpa=22&amp;vtp=1&amp;vaab=1">
            <a:extLst>
              <a:ext uri="{FF2B5EF4-FFF2-40B4-BE49-F238E27FC236}">
                <a16:creationId xmlns:a16="http://schemas.microsoft.com/office/drawing/2014/main" id="{E230590D-5417-947D-824F-2E3A41C39B4E}"/>
              </a:ext>
            </a:extLst>
          </p:cNvPr>
          <p:cNvSpPr/>
          <p:nvPr/>
        </p:nvSpPr>
        <p:spPr>
          <a:xfrm>
            <a:off x="6061615" y="834355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M_6_BD.85_2#5eec0c352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80D0132A-F700-438E-6AEE-7A2E13360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575" y="699078"/>
            <a:ext cx="4680200" cy="397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14057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0_1#2a766e303?htil=7&amp;vaa=1&amp;vcp=1&amp;vis=1&amp;pid=5eec0c35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4172" y="944372"/>
            <a:ext cx="3584448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0_2#2a766e303?htil=7&amp;vaa=1&amp;vcp=1&amp;vis=1&amp;pid=5eec0c352&amp;color=0,0,0&amp;vtp=1&amp;vaab=1&amp;bt=1&amp;bbb=1&amp;hs=1"/>
          <p:cNvSpPr/>
          <p:nvPr/>
        </p:nvSpPr>
        <p:spPr>
          <a:xfrm>
            <a:off x="539496" y="807212"/>
            <a:ext cx="7397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宜宾市耕地的分布特点为(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2a766e303.bracket?vaa=1&amp;vcp=1&amp;vis=1&amp;pid=5eec0c352&amp;color=0,0,0&amp;vpa=23&amp;vtp=1&amp;vaab=1"/>
          <p:cNvSpPr/>
          <p:nvPr/>
        </p:nvSpPr>
        <p:spPr>
          <a:xfrm>
            <a:off x="6772814" y="7938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0_3#2a766e303.choices?htil=7&amp;vaa=1&amp;vcp=1&amp;vis=1&amp;pid=5eec0c352&amp;color=0,0,0&amp;vtp=1&amp;vaab=1&amp;bbb=1&amp;hs=1"/>
          <p:cNvSpPr/>
          <p:nvPr/>
        </p:nvSpPr>
        <p:spPr>
          <a:xfrm>
            <a:off x="539496" y="1439481"/>
            <a:ext cx="73974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A.北密南疏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.南密北疏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.西密东疏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.中密周疏</a:t>
            </a:r>
            <a:endParaRPr lang="en-US" altLang="zh-CN" sz="2800" dirty="0"/>
          </a:p>
        </p:txBody>
      </p:sp>
      <p:sp>
        <p:nvSpPr>
          <p:cNvPr id="6" name="QC_7_BD.92_1#97dfeea02?vaa=1&amp;vcp=1&amp;vis=1&amp;pid=5eec0c352&amp;color=0,0,0&amp;vtp=1&amp;vaab=1&amp;bbb=1&amp;hs=1"/>
          <p:cNvSpPr/>
          <p:nvPr/>
        </p:nvSpPr>
        <p:spPr>
          <a:xfrm>
            <a:off x="539496" y="41349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宜宾市因地制宜发展经济、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保护生态环境的合理措施是(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3_1#97dfeea02.bracket?vaa=1&amp;vcp=1&amp;vis=1&amp;pid=5eec0c352&amp;color=0,0,0&amp;vpa=24&amp;vtp=1&amp;vaab=1"/>
          <p:cNvSpPr/>
          <p:nvPr/>
        </p:nvSpPr>
        <p:spPr>
          <a:xfrm>
            <a:off x="9617614" y="4121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2_2#97dfeea02.choices?vaa=1&amp;vcp=1&amp;vis=1&amp;pid=5eec0c352&amp;color=0,0,0&amp;vtp=1&amp;vaab=1&amp;bbb=1&amp;hs=1"/>
          <p:cNvSpPr/>
          <p:nvPr/>
        </p:nvSpPr>
        <p:spPr>
          <a:xfrm>
            <a:off x="539496" y="47662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.东部地区大力植树造林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.西部地区发展多种经营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C.南部地区广泛种植棉花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.北部地区陡坡修筑梯田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4_1#da49b10f0?vaa=1&amp;vcp=1&amp;vis=1&amp;pid=41686927e&amp;color=0,0,0&amp;vtp=1&amp;vaab=1&amp;bt=1&amp;bbb=1&amp;hb=1"/>
          <p:cNvSpPr/>
          <p:nvPr/>
        </p:nvSpPr>
        <p:spPr>
          <a:xfrm>
            <a:off x="539496" y="6525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（2023·山东菏泽·中考）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耕地的数量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、质量和优良的生态环境是支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撑粮食安全的重要保障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。读某年我国粮食主产区耕地优势度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（耕地面积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占土地总面积的比重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）分布示意图，完成7～8题。</a:t>
            </a:r>
            <a:endParaRPr lang="en-US" altLang="zh-CN" sz="2800" dirty="0"/>
          </a:p>
        </p:txBody>
      </p:sp>
      <p:pic>
        <p:nvPicPr>
          <p:cNvPr id="3" name="QM_6_BD.94_2#da49b10f0?vaa=1&amp;vcp=1&amp;vis=1&amp;pid=4168692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464" y="2630170"/>
            <a:ext cx="4773168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5_1#5696ebb42?htil=8&amp;vaa=1&amp;vcp=1&amp;vis=1&amp;pid=da49b10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137" y="1018032"/>
            <a:ext cx="39410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5_2#5696ebb42?htil=8&amp;vaa=1&amp;vcp=1&amp;vis=1&amp;pid=da49b10f0&amp;color=0,0,0&amp;vtp=1&amp;vaab=1&amp;bt=1&amp;bbb=1&amp;hs=1"/>
          <p:cNvSpPr/>
          <p:nvPr/>
        </p:nvSpPr>
        <p:spPr>
          <a:xfrm>
            <a:off x="539496" y="880872"/>
            <a:ext cx="7031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我国粮食主产区(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7_1#5696ebb42.bracket?vaa=1&amp;vcp=1&amp;vis=1&amp;pid=da49b10f0&amp;color=0,0,0&amp;vpa=25&amp;vtp=1&amp;vaab=1"/>
          <p:cNvSpPr/>
          <p:nvPr/>
        </p:nvSpPr>
        <p:spPr>
          <a:xfrm>
            <a:off x="3572415" y="8675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5_3#5696ebb42.choices?htil=8&amp;vaa=1&amp;vcp=1&amp;vis=1&amp;pid=da49b10f0&amp;color=0,0,0&amp;vtp=1&amp;vaab=1&amp;bbb=1&amp;hs=1"/>
          <p:cNvSpPr/>
          <p:nvPr/>
        </p:nvSpPr>
        <p:spPr>
          <a:xfrm>
            <a:off x="539496" y="1513141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A.甲产区气候雨热同期，以种植冬小麦为主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.乙产区地形平坦，以种植水稻为主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.丙产区人口稠密，人均耕地面积少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.耕地优势度南高北低，东高西低</a:t>
            </a:r>
            <a:endParaRPr lang="en-US" altLang="zh-CN" sz="2800" dirty="0"/>
          </a:p>
        </p:txBody>
      </p:sp>
      <p:sp>
        <p:nvSpPr>
          <p:cNvPr id="6" name="QC_7_AS.1_1#5696ebb42?vaa=1&amp;vcp=1&amp;vis=1&amp;pid=da49b10f0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（提示：甲产区气候雨热同期，以种植春小麦为主；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乙产区地形平坦，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以种植冬小麦为主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；丙产区人口稠密，人均耕地面积少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；我国粮食主产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区耕地优势度北高南低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，东高西低）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9_1#d81a47876?htil=9&amp;vaa=1&amp;vcp=1&amp;vis=1&amp;pid=da49b10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1540256"/>
            <a:ext cx="39410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9_2#d81a47876?htil=9&amp;vaa=1&amp;vcp=1&amp;vis=1&amp;pid=da49b10f0&amp;color=0,0,0&amp;vtp=1&amp;vaab=1&amp;bt=1&amp;bbb=1&amp;hb=1"/>
          <p:cNvSpPr/>
          <p:nvPr/>
        </p:nvSpPr>
        <p:spPr>
          <a:xfrm>
            <a:off x="539496" y="1521968"/>
            <a:ext cx="7031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丁产区中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，珠江三角洲耕地优势度低的主要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0_1#d81a47876.bracket?vaa=1&amp;vcp=1&amp;vis=1&amp;pid=da49b10f0&amp;color=0,0,0&amp;vpa=26&amp;vtp=1&amp;vaab=1"/>
          <p:cNvSpPr/>
          <p:nvPr/>
        </p:nvSpPr>
        <p:spPr>
          <a:xfrm>
            <a:off x="18833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9_3#d81a47876.choices?htil=9&amp;vaa=1&amp;vcp=1&amp;vis=1&amp;pid=da49b10f0&amp;color=0,0,0&amp;vtp=1&amp;vaab=1&amp;bbb=1"/>
          <p:cNvSpPr/>
          <p:nvPr/>
        </p:nvSpPr>
        <p:spPr>
          <a:xfrm>
            <a:off x="539496" y="2804985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A.经济发展快，城镇和工业用地多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.平原面积狭小，地表崎岖不平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.耕作不合理，耕地质量下降较快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.位于南部沿海地区，台风灾害多发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c7d6913?sp=1&amp;vcp=1&amp;pid=5a0ec797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6_BD.101_1#8b127f697?htil=10&amp;vaa=1&amp;vcp=1&amp;vis=1&amp;pid=69c7d69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51757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1_2#8b127f697?htil=10&amp;sp=1&amp;vaa=1&amp;vcp=1&amp;vis=1&amp;pid=69c7d6913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2024年5月16日至17日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，俄罗斯总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统普京对我国进行了国事访问。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年6月7日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，我国国家主席习近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平会见了来华正式访问的巴西副总</a:t>
            </a:r>
            <a:endParaRPr lang="en-US" altLang="zh-CN" sz="2800" dirty="0"/>
          </a:p>
        </p:txBody>
      </p:sp>
      <p:sp>
        <p:nvSpPr>
          <p:cNvPr id="5" name="QB_7_BD.102_1#11834e197?vaa=1&amp;vcp=1&amp;vis=1&amp;pid=8b127f697&amp;color=0,0,0&amp;vtp=1&amp;vaab=1&amp;bbb=1&amp;hb=1&amp;hs=1"/>
          <p:cNvSpPr/>
          <p:nvPr/>
        </p:nvSpPr>
        <p:spPr>
          <a:xfrm>
            <a:off x="539496" y="50709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（1）俄罗斯和巴西两国境内均有大河流经，其中，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①河为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②河为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03_1#11834e197.blank?vaa=1&amp;vcp=1&amp;vis=1&amp;pid=8b127f697&amp;color=0,0,0&amp;vpa=27&amp;vtp=1&amp;vaab=1&amp;bbb=1"/>
          <p:cNvSpPr/>
          <p:nvPr/>
        </p:nvSpPr>
        <p:spPr>
          <a:xfrm>
            <a:off x="9617614" y="50404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叶尼塞河</a:t>
            </a:r>
            <a:endParaRPr lang="en-US" altLang="zh-CN" sz="2800" dirty="0"/>
          </a:p>
        </p:txBody>
      </p:sp>
      <p:sp>
        <p:nvSpPr>
          <p:cNvPr id="7" name="QB_7_AN.104_1#11834e197.blank?vaa=1&amp;vcp=1&amp;vis=1&amp;pid=8b127f697&amp;color=0,0,0&amp;vpa=28&amp;vtp=1&amp;vaab=1&amp;bbb=1"/>
          <p:cNvSpPr/>
          <p:nvPr/>
        </p:nvSpPr>
        <p:spPr>
          <a:xfrm>
            <a:off x="1616614" y="566722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亚马孙河</a:t>
            </a:r>
            <a:endParaRPr lang="en-US" altLang="zh-CN" sz="2800" dirty="0"/>
          </a:p>
        </p:txBody>
      </p:sp>
      <p:sp>
        <p:nvSpPr>
          <p:cNvPr id="8" name="QO_6_BD.101_2#8b127f697?htil=10&amp;sp=1&amp;vaa=1&amp;vcp=1&amp;vis=1&amp;pid=69c7d6913&amp;color=0,0,0&amp;vtp=1&amp;vaab=1&amp;bbb=1&amp;hb=1&amp;hs=1">
            <a:extLst>
              <a:ext uri="{FF2B5EF4-FFF2-40B4-BE49-F238E27FC236}">
                <a16:creationId xmlns:a16="http://schemas.microsoft.com/office/drawing/2014/main" id="{0381200C-29C9-AF71-03E3-F264F95F1B83}"/>
              </a:ext>
            </a:extLst>
          </p:cNvPr>
          <p:cNvSpPr/>
          <p:nvPr/>
        </p:nvSpPr>
        <p:spPr>
          <a:xfrm>
            <a:off x="539496" y="379397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统阿尔克明。俄罗斯和巴西同为金砖国家成员，地理特征具有许多相似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之处。读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面两幅图，完成下列各题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5_1#134780b32?htil=11&amp;vaa=1&amp;vcp=1&amp;vis=1&amp;pid=8b127f69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6886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5_2#134780b32?htil=11&amp;vaa=1&amp;vcp=1&amp;vis=1&amp;pid=8b127f697&amp;color=0,0,0&amp;vtp=1&amp;vaab=1&amp;bt=1&amp;bbb=1&amp;hb=1&amp;hs=1"/>
          <p:cNvSpPr/>
          <p:nvPr/>
        </p:nvSpPr>
        <p:spPr>
          <a:xfrm>
            <a:off x="539496" y="122859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，俄罗斯和巴西两国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工业发展的共同有利条件是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134780b32.blank?vaa=1&amp;vcp=1&amp;vis=1&amp;pid=8b127f697&amp;color=0,0,0&amp;vpa=29&amp;vtp=1&amp;vaab=1&amp;bbb=1&amp;hb=1"/>
          <p:cNvSpPr/>
          <p:nvPr/>
        </p:nvSpPr>
        <p:spPr>
          <a:xfrm>
            <a:off x="539496" y="1845818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矿产资源丰富</a:t>
            </a:r>
            <a:endParaRPr lang="en-US" altLang="zh-CN" sz="2800" dirty="0"/>
          </a:p>
        </p:txBody>
      </p:sp>
      <p:sp>
        <p:nvSpPr>
          <p:cNvPr id="5" name="QO_7_BD.107_1#98faeafa7?htil=11&amp;vaa=1&amp;vcp=1&amp;vis=1&amp;pid=8b127f697&amp;color=0,0,0&amp;vtp=1&amp;vaab=1&amp;bbb=1&amp;hb=1&amp;hs=1"/>
          <p:cNvSpPr/>
          <p:nvPr/>
        </p:nvSpPr>
        <p:spPr>
          <a:xfrm>
            <a:off x="539496" y="314452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）俄罗斯和巴西两国北部的人口</a:t>
            </a:r>
            <a:endParaRPr lang="en-US" altLang="zh-CN" sz="2800" dirty="0"/>
          </a:p>
        </p:txBody>
      </p:sp>
      <p:sp>
        <p:nvSpPr>
          <p:cNvPr id="6" name="QO_7_AN.2_1#98faeafa7?vaa=1&amp;vcp=1&amp;vis=1&amp;pid=8b127f697&amp;color=0,0,0&amp;vtp=1&amp;vaab=1&amp;bbb=1&amp;hb=1&amp;hs=1"/>
          <p:cNvSpPr/>
          <p:nvPr/>
        </p:nvSpPr>
        <p:spPr>
          <a:xfrm>
            <a:off x="539496" y="43956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俄罗斯北部纬度较高，气候寒冷，因而人口稀疏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。巴西北部属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，气候过于湿热，因而人口稀疏。</a:t>
            </a:r>
            <a:endParaRPr lang="en-US" altLang="zh-CN" sz="2800" dirty="0"/>
          </a:p>
        </p:txBody>
      </p:sp>
      <p:sp>
        <p:nvSpPr>
          <p:cNvPr id="9" name="QO_7_BD.107_1#98faeafa7?htil=11&amp;vaa=1&amp;vcp=1&amp;vis=1&amp;pid=8b127f697&amp;color=0,0,0&amp;vtp=1&amp;vaab=1&amp;bbb=1&amp;hb=1&amp;hs=1">
            <a:extLst>
              <a:ext uri="{FF2B5EF4-FFF2-40B4-BE49-F238E27FC236}">
                <a16:creationId xmlns:a16="http://schemas.microsoft.com/office/drawing/2014/main" id="{6F1459C2-0659-23C2-06DC-07A712957899}"/>
              </a:ext>
            </a:extLst>
          </p:cNvPr>
          <p:cNvSpPr/>
          <p:nvPr/>
        </p:nvSpPr>
        <p:spPr>
          <a:xfrm>
            <a:off x="539995" y="376618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均较稀疏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，从气候角度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，分别分析原因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9_1#4469dd0bc?vaa=1&amp;vcp=1&amp;vis=1&amp;pid=8b127f697&amp;color=0,0,0&amp;vtp=1&amp;vaab=1&amp;bbb=1&amp;hb=1">
            <a:extLst>
              <a:ext uri="{FF2B5EF4-FFF2-40B4-BE49-F238E27FC236}">
                <a16:creationId xmlns:a16="http://schemas.microsoft.com/office/drawing/2014/main" id="{8F3542D5-A1A8-CFE4-2F94-37C2CA285E93}"/>
              </a:ext>
            </a:extLst>
          </p:cNvPr>
          <p:cNvSpPr/>
          <p:nvPr/>
        </p:nvSpPr>
        <p:spPr>
          <a:xfrm>
            <a:off x="539496" y="15433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（4）巴西境内分布有世界上面积最大的热带雨林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。热带雨林应该开发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还是保护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？谈谈你的看法。</a:t>
            </a:r>
            <a:endParaRPr lang="en-US" altLang="zh-CN" sz="2800" dirty="0"/>
          </a:p>
        </p:txBody>
      </p:sp>
      <p:sp>
        <p:nvSpPr>
          <p:cNvPr id="3" name="QO_7_AN.1_1#4469dd0bc?vaa=1&amp;vcp=1&amp;vis=1&amp;pid=8b127f697&amp;color=0,0,0&amp;vtp=1&amp;vaab=1&amp;bbb=1&amp;hb=1">
            <a:extLst>
              <a:ext uri="{FF2B5EF4-FFF2-40B4-BE49-F238E27FC236}">
                <a16:creationId xmlns:a16="http://schemas.microsoft.com/office/drawing/2014/main" id="{148409E8-AEF0-FA05-83A7-1A092F8857A4}"/>
              </a:ext>
            </a:extLst>
          </p:cNvPr>
          <p:cNvSpPr/>
          <p:nvPr/>
        </p:nvSpPr>
        <p:spPr>
          <a:xfrm>
            <a:off x="539496" y="28216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应该保护。理由：热带雨林为全球提供新鲜空气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，具有调节全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、涵养水源等功能，也是巨大的生物资源库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，具有重要的生态环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。大规模开发热带雨林会破坏这里的生态环境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，虽然可以带来短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暂的经济效益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，但大规模开发的后果将得不偿失。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977618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67ed651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地理环境与人口、城市等的分布</a:t>
            </a:r>
            <a:endParaRPr lang="en-US" altLang="zh-CN" sz="3200" dirty="0"/>
          </a:p>
        </p:txBody>
      </p:sp>
      <p:sp>
        <p:nvSpPr>
          <p:cNvPr id="3" name="QO_5_BD.1_1#36233f96f?sp=1&amp;vaa=1&amp;vcp=1&amp;vis=1&amp;pid=9367ed65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气候影响人口和城市的分布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5_BD.1_2#36233f96f?vaa=1&amp;vcp=1&amp;vis=1&amp;pid=9367ed6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087036"/>
            <a:ext cx="4874872" cy="404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bcd8ee4?vcp=1&amp;pid=43ed967b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2f5a97dfa?sp=1&amp;vcp=1&amp;pid=d6bcd8ee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111_1#4397b5c54?htil=12&amp;vaa=1&amp;vcp=1&amp;vis=1&amp;pid=2f5a97df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593" y="1960417"/>
            <a:ext cx="542239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111_2#4397b5c54?htil=12&amp;vaa=1&amp;vcp=1&amp;vis=1&amp;pid=2f5a97dfa&amp;color=0,0,0&amp;vtp=1&amp;vaab=1&amp;bbb=1&amp;hb=1"/>
          <p:cNvSpPr/>
          <p:nvPr/>
        </p:nvSpPr>
        <p:spPr>
          <a:xfrm>
            <a:off x="539496" y="1942129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（2023·山东济南·中考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，有改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地球是人类共同的家园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，各国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在不同的环境中适应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、生存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界四个国家的分布示意图，完成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～11题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2_1#c70f85656?htil=13&amp;vaa=1&amp;vcp=1&amp;vis=1&amp;pid=4397b5c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8790" y="534680"/>
            <a:ext cx="5559552" cy="354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2_2#c70f85656?htil=13&amp;vaa=1&amp;vcp=1&amp;vis=1&amp;pid=4397b5c54&amp;color=0,0,0&amp;vtp=1&amp;vaab=1&amp;bt=1&amp;bbb=1&amp;hs=1"/>
          <p:cNvSpPr/>
          <p:nvPr/>
        </p:nvSpPr>
        <p:spPr>
          <a:xfrm>
            <a:off x="539496" y="88087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四个国家中(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12_3#c70f85656.choices?htil=13&amp;vaa=1&amp;vcp=1&amp;vis=1&amp;pid=4397b5c54&amp;color=0,0,0&amp;vtp=1&amp;vaab=1&amp;bbb=1&amp;hs=1"/>
          <p:cNvSpPr/>
          <p:nvPr/>
        </p:nvSpPr>
        <p:spPr>
          <a:xfrm>
            <a:off x="539496" y="151314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A.甲国地跨两大洲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.乙国位于西半球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.丙国独占整个大陆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.丁国南部7月平均气温最高</a:t>
            </a:r>
            <a:endParaRPr lang="en-US" altLang="zh-CN" sz="2800" dirty="0"/>
          </a:p>
        </p:txBody>
      </p:sp>
      <p:sp>
        <p:nvSpPr>
          <p:cNvPr id="5" name="QC_7_AN.114_1#c70f85656.bracket?vaa=1&amp;vcp=1&amp;vis=1&amp;pid=4397b5c54&amp;color=0,0,0&amp;vpa=30&amp;vtp=1&amp;vaab=1"/>
          <p:cNvSpPr/>
          <p:nvPr/>
        </p:nvSpPr>
        <p:spPr>
          <a:xfrm>
            <a:off x="3039014" y="867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c70f85656?vaa=1&amp;vcp=1&amp;vis=1&amp;pid=4397b5c54&amp;color=0,0,0&amp;vtp=1&amp;vaab=1&amp;bbb=1&amp;hb=1&amp;hs=1"/>
          <p:cNvSpPr/>
          <p:nvPr/>
        </p:nvSpPr>
        <p:spPr>
          <a:xfrm>
            <a:off x="539496" y="4078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（提示：读图可知，甲国是俄罗斯，地跨亚、欧两大洲；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乙国是印度，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位于东半球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；丙国是美国，并未独占整个大陆；丁国是澳大利亚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，1月平均气温最高，它是世界上唯一独占整个大陆的国家）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6_1#57e46662b?htil=14&amp;vaa=1&amp;vcp=1&amp;vis=1&amp;pid=4397b5c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4568" y="483615"/>
            <a:ext cx="5394899" cy="343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57e46662b?htil=14&amp;vaa=1&amp;vcp=1&amp;vis=1&amp;pid=4397b5c54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下列关于四个国家自然环境与农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业发展的叙述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8_1#57e46662b.bracket?vaa=1&amp;vcp=1&amp;vis=1&amp;pid=4397b5c54&amp;color=0,0,0&amp;vpa=31&amp;vtp=1&amp;vaab=1"/>
          <p:cNvSpPr/>
          <p:nvPr/>
        </p:nvSpPr>
        <p:spPr>
          <a:xfrm>
            <a:off x="4728115" y="1281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6_3#57e46662b.choices?htil=14&amp;vaa=1&amp;vcp=1&amp;vis=1&amp;pid=4397b5c54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A.甲国气候湿热，大量出口农产品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.乙国耕地广阔，常发生旱涝灾害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.丙国地形崎岖，不利于农业发展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.丁国热带雨林广布，畜牧业发达</a:t>
            </a:r>
            <a:endParaRPr lang="en-US" altLang="zh-CN" sz="2800" dirty="0"/>
          </a:p>
        </p:txBody>
      </p:sp>
      <p:sp>
        <p:nvSpPr>
          <p:cNvPr id="6" name="QC_7_AS.1_1#57e46662b?vaa=1&amp;vcp=1&amp;vis=1&amp;pid=4397b5c54&amp;color=0,0,0&amp;vtp=1&amp;vaab=1&amp;bbb=1&amp;hb=1&amp;hs=1"/>
          <p:cNvSpPr/>
          <p:nvPr/>
        </p:nvSpPr>
        <p:spPr>
          <a:xfrm>
            <a:off x="544068" y="4184840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提示：甲国是俄罗斯，纬度较高，气候寒冷，农业生产不发达；乙国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是印度，主要属热带季风气候，耕地广阔，常发生旱涝灾害；丙国是美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国，平原面积广大，利于农业发展；丁国是澳大利亚，热带草原气候和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热带沙漠气候分布广，畜牧业发达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61cdb90a0?vaa=1&amp;vcp=1&amp;vis=1&amp;pid=2f5a97dfa&amp;color=0,0,0&amp;vtp=1&amp;vaab=1&amp;bt=1&amp;bbb=1"/>
          <p:cNvSpPr/>
          <p:nvPr/>
        </p:nvSpPr>
        <p:spPr>
          <a:xfrm>
            <a:off x="533685" y="700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下列关于四个国家人口的叙述，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1_1#61cdb90a0.bracket?vaa=1&amp;vcp=1&amp;vis=1&amp;pid=2f5a97dfa&amp;color=0,0,0&amp;vpa=32&amp;vtp=1&amp;vaab=1"/>
          <p:cNvSpPr/>
          <p:nvPr/>
        </p:nvSpPr>
        <p:spPr>
          <a:xfrm>
            <a:off x="7656003" y="687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0_2#61cdb90a0.choices?vaa=1&amp;vcp=1&amp;vis=1&amp;pid=2f5a97dfa&amp;color=0,0,0&amp;vtp=1&amp;vaab=1&amp;bbb=1"/>
          <p:cNvSpPr/>
          <p:nvPr/>
        </p:nvSpPr>
        <p:spPr>
          <a:xfrm>
            <a:off x="533685" y="1332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A.甲国人口集中分布在其东部地区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.乙国目前人口增长十分缓慢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.移民是丙国人口增长的主要来源之一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.丁国人口集中分布在其内陆地区</a:t>
            </a:r>
            <a:endParaRPr lang="en-US" altLang="zh-CN" sz="2800" dirty="0"/>
          </a:p>
        </p:txBody>
      </p:sp>
      <p:pic>
        <p:nvPicPr>
          <p:cNvPr id="5" name="QM_6_BD.116_1#57e46662b?htil=14&amp;vaa=1&amp;vcp=1&amp;vis=1&amp;pid=4397b5c5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3E88B5F5-1848-14D3-5EC9-D3A6325E26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168" y="2581179"/>
            <a:ext cx="5394899" cy="343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3CCF69A-AB4F-7A48-0448-F994B20DF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783421"/>
            <a:ext cx="5890269" cy="3616121"/>
          </a:xfrm>
          <a:prstGeom prst="rect">
            <a:avLst/>
          </a:prstGeom>
        </p:spPr>
      </p:pic>
      <p:sp>
        <p:nvSpPr>
          <p:cNvPr id="2" name="C_5_BD#9c6ca4d52?sp=1&amp;vcp=1&amp;pid=d6bcd8ee4&amp;color=0,0,0&amp;vtp=1&amp;vaab=1&amp;bt=1&amp;bbb=1"/>
          <p:cNvSpPr/>
          <p:nvPr/>
        </p:nvSpPr>
        <p:spPr>
          <a:xfrm>
            <a:off x="539496" y="3829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122_1#bf74dc305?sp=1&amp;vaa=1&amp;vcp=1&amp;vis=1&amp;pid=9c6ca4d52&amp;color=0,0,0&amp;vtp=1&amp;vaab=1&amp;bbb=1&amp;hb=1"/>
          <p:cNvSpPr/>
          <p:nvPr/>
        </p:nvSpPr>
        <p:spPr>
          <a:xfrm>
            <a:off x="539496" y="9381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13.（2023·山东临沂·中考）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自然环境对人类的生产、生活产生重要影响。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图1中甲所示为临沂市某乡镇局部区域，该区域风光秀丽，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林果业独具特色，古村落保持原有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风貌，是人们休闲放松的好去处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近年来，该乡镇加强交通等基础设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施建设，积极寻找特色产业发展项目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努力推进乡村振兴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C846B7-B4BD-5FDB-3F4D-319430115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862" y="2431573"/>
            <a:ext cx="6461769" cy="3966973"/>
          </a:xfrm>
          <a:prstGeom prst="rect">
            <a:avLst/>
          </a:prstGeom>
        </p:spPr>
      </p:pic>
      <p:sp>
        <p:nvSpPr>
          <p:cNvPr id="2" name="QO_6_BD.122_2#bf74dc305?vaa=1&amp;vcp=1&amp;vis=1&amp;pid=9c6ca4d52&amp;color=0,0,0&amp;vtp=1&amp;vaab=1&amp;bt=1&amp;bbb=1&amp;hb=1"/>
          <p:cNvSpPr/>
          <p:nvPr/>
        </p:nvSpPr>
        <p:spPr>
          <a:xfrm>
            <a:off x="653796" y="4594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江西省万载县以低山丘陵为主，部分地区为平原。当地充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分利用自然条件，鼓励农民积极发展稻鱼、稻虾、芦笋、百合、药材等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产业，基本形成“一村一品”的产业发展新格局，助力乡村振兴。万载县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三兴镇闹坪村（如图1中乙所示），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充分发挥生态优势，将发展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优质有机富硒芦笋作为农民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增收的主要产业，芦笋主要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销往珠江三角洲、长江三角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洲地区，农民收入增加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123_1#51249dc04?vaa=1&amp;vcp=1&amp;vis=1&amp;pid=bf74dc305&amp;color=0,0,0&amp;vtp=1&amp;vaab=1&amp;bbb=1"/>
          <p:cNvSpPr/>
          <p:nvPr/>
        </p:nvSpPr>
        <p:spPr>
          <a:xfrm>
            <a:off x="539496" y="56682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（1）图1中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，甲所示区域的地形类型以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24_1#51249dc04.blank?vaa=1&amp;vcp=1&amp;vis=1&amp;pid=bf74dc305&amp;color=0,0,0&amp;vpa=33&amp;vtp=1&amp;vaab=1&amp;bbb=1"/>
          <p:cNvSpPr/>
          <p:nvPr/>
        </p:nvSpPr>
        <p:spPr>
          <a:xfrm>
            <a:off x="6595014" y="561679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低山、丘陵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30B1593-9F56-3978-CA11-9FA0A1A3C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114" y="762849"/>
            <a:ext cx="7347595" cy="451079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153F63E-0830-6BD8-DFFD-C356FD02E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1788817"/>
            <a:ext cx="7461894" cy="4580964"/>
          </a:xfrm>
          <a:prstGeom prst="rect">
            <a:avLst/>
          </a:prstGeom>
        </p:spPr>
      </p:pic>
      <p:sp>
        <p:nvSpPr>
          <p:cNvPr id="2" name="QO_7_BD.125_1#7434338d1?vaa=1&amp;vcp=1&amp;vis=1&amp;pid=bf74dc305&amp;color=0,0,0&amp;vtp=1&amp;vaab=1&amp;bt=1&amp;bbb=1&amp;hb=1"/>
          <p:cNvSpPr/>
          <p:nvPr/>
        </p:nvSpPr>
        <p:spPr>
          <a:xfrm>
            <a:off x="539496" y="4882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（2）在图1中甲所示区域，李村修建了一条连接古村落的公路，该公路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呈“之”字形分布，试说明原因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7_AN.1_1#7434338d1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27622AF3-269B-4B71-6851-DA53D680405E}"/>
              </a:ext>
            </a:extLst>
          </p:cNvPr>
          <p:cNvSpPr/>
          <p:nvPr/>
        </p:nvSpPr>
        <p:spPr>
          <a:xfrm>
            <a:off x="539496" y="18520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之”字形公路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可以降低道路坡度，使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道路路面趋于平缓，便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于行走，提高行车安全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性；可以降低道路施工难度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7_1#58383889e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618D70A9-C063-E247-6C56-6084F9FF38EB}"/>
              </a:ext>
            </a:extLst>
          </p:cNvPr>
          <p:cNvSpPr/>
          <p:nvPr/>
        </p:nvSpPr>
        <p:spPr>
          <a:xfrm>
            <a:off x="541020" y="4127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（3）图2为图1中甲所示区域的传统民居，图3为图1中甲所示区域的气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温年变化曲线和各月降水量柱状图。图2所示传统民居是利用石头砌墙，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到用小麦等作物秸秆或山地茅草覆顶建造而成，屋顶坡度较大。分析该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传统民居与自然环境的关系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A948B24-4700-57B2-A58C-AB461EB5B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" y="3057399"/>
            <a:ext cx="5459965" cy="33519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30373BA-1DE6-7F32-3513-E196ADEF3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387" y="3057399"/>
            <a:ext cx="2888467" cy="29830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D081BBB-4727-5DE6-E7DB-E611A2D4ED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173" y="3102273"/>
            <a:ext cx="2794298" cy="326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4148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BBA192-F239-3DDF-4C9F-A93DD712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AN.1_1#58383889e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8BB38AF0-721C-9480-A8B0-C066134066AB}"/>
              </a:ext>
            </a:extLst>
          </p:cNvPr>
          <p:cNvSpPr/>
          <p:nvPr/>
        </p:nvSpPr>
        <p:spPr>
          <a:xfrm>
            <a:off x="541020" y="32227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当地以温带季风气候为主，夏季高温多雨，冬季寒冷干燥。在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低山、丘陵地区，利用石头砌墙，便于就地取材，具有防水的作用。当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地广泛种植小麦，低山、丘陵地区生长有茅草，用小麦等作物秸秆或茅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草覆顶便于就地取材的同时，还能防水、排水。屋顶较坡度大有利于在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降水集中季节及时排水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07D62E-9A3D-3442-39D7-1DE6353D7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" y="445904"/>
            <a:ext cx="4688205" cy="28781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04AE11-F138-FFBF-CC97-C917DFB4B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387" y="445903"/>
            <a:ext cx="2688775" cy="27768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1946605-6221-C297-BA03-E9343406E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173" y="490777"/>
            <a:ext cx="2378573" cy="277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43523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_1#66bb39630?htil=1&amp;vaa=1&amp;vcp=1&amp;vis=1&amp;pid=36233f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150" y="1233232"/>
            <a:ext cx="5298493" cy="44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_2#66bb39630?htil=1&amp;vaa=1&amp;vcp=1&amp;vis=1&amp;pid=36233f96f&amp;color=0,0,0&amp;vtp=1&amp;vaab=1&amp;bt=1&amp;bbb=1&amp;hb=1&amp;hs=1"/>
          <p:cNvSpPr/>
          <p:nvPr/>
        </p:nvSpPr>
        <p:spPr>
          <a:xfrm>
            <a:off x="484791" y="1245932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）图中有助于判断澳大利亚位于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南半球的信息是(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_1#66bb39630.bracket?vaa=1&amp;vcp=1&amp;vis=1&amp;pid=36233f96f&amp;color=0,0,0&amp;vpa=1&amp;vtp=1&amp;vaab=1"/>
          <p:cNvSpPr/>
          <p:nvPr/>
        </p:nvSpPr>
        <p:spPr>
          <a:xfrm>
            <a:off x="3251010" y="18802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_3#66bb39630.choices?htil=1&amp;vaa=1&amp;vcp=1&amp;vis=1&amp;pid=36233f96f&amp;color=0,0,0&amp;vtp=1&amp;vaab=1&amp;bbb=1&amp;hs=1"/>
          <p:cNvSpPr/>
          <p:nvPr/>
        </p:nvSpPr>
        <p:spPr>
          <a:xfrm>
            <a:off x="484791" y="2528949"/>
            <a:ext cx="56418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A.澳大利亚大陆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.南回归线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.古老的动植物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.后起的发达国家</a:t>
            </a:r>
            <a:endParaRPr lang="en-US" altLang="zh-CN" sz="2800" dirty="0"/>
          </a:p>
        </p:txBody>
      </p:sp>
      <p:sp>
        <p:nvSpPr>
          <p:cNvPr id="6" name="QC_6_AS.1_1#66bb39630?htil=1&amp;vaa=1&amp;vcp=1&amp;vis=1&amp;pid=36233f96f&amp;color=0,0,0&amp;vtp=1&amp;vaab=1&amp;bbb=1&amp;hb=1&amp;hs=1"/>
          <p:cNvSpPr/>
          <p:nvPr/>
        </p:nvSpPr>
        <p:spPr>
          <a:xfrm>
            <a:off x="484791" y="5086540"/>
            <a:ext cx="56418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澳大利亚中部</a:t>
            </a:r>
            <a:endParaRPr lang="en-US" altLang="zh-CN" sz="2800" dirty="0"/>
          </a:p>
        </p:txBody>
      </p:sp>
      <p:sp>
        <p:nvSpPr>
          <p:cNvPr id="13" name="QC_6_AS.1_1#66bb39630?htil=1&amp;vaa=1&amp;vcp=1&amp;vis=1&amp;pid=36233f96f&amp;color=0,0,0&amp;vtp=1&amp;vaab=1&amp;bbb=1&amp;hb=1&amp;hs=1">
            <a:extLst>
              <a:ext uri="{FF2B5EF4-FFF2-40B4-BE49-F238E27FC236}">
                <a16:creationId xmlns:a16="http://schemas.microsoft.com/office/drawing/2014/main" id="{D1D3B296-5E36-41F7-05FB-522C2D36A510}"/>
              </a:ext>
            </a:extLst>
          </p:cNvPr>
          <p:cNvSpPr/>
          <p:nvPr/>
        </p:nvSpPr>
        <p:spPr>
          <a:xfrm>
            <a:off x="485290" y="570547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被南回归线穿过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该信息有助于判断该国位于南半球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36233f96f?vaa=1&amp;vcp=1&amp;vis=1&amp;pid=9367ed651&amp;color=0,0,0&amp;vtp=1&amp;vaab=1&amp;bbb=1"/>
          <p:cNvSpPr/>
          <p:nvPr/>
        </p:nvSpPr>
        <p:spPr>
          <a:xfrm>
            <a:off x="541020" y="597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3" grpId="0" build="p" animBg="1"/>
      <p:bldP spid="7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9_1#5dc071a5f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A550B94C-CFEE-5440-A2F4-BA76286964B2}"/>
              </a:ext>
            </a:extLst>
          </p:cNvPr>
          <p:cNvSpPr/>
          <p:nvPr/>
        </p:nvSpPr>
        <p:spPr>
          <a:xfrm>
            <a:off x="539496" y="5769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（4）分析江西省万载县发展稻鱼共生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、稻虾共生特色生态农业的自然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c071a5f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573128E7-D84D-506F-7AA0-94AF160DC84A}"/>
              </a:ext>
            </a:extLst>
          </p:cNvPr>
          <p:cNvSpPr/>
          <p:nvPr/>
        </p:nvSpPr>
        <p:spPr>
          <a:xfrm>
            <a:off x="539496" y="1855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江西省万载县属亚热带季风气候，气候湿热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，适宜喜热喜湿的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，多雨的环境又适合在稻田里养鱼、养虾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，稻田水域可为鱼虾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提供丰富的食物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，鱼虾的粪便又可以肥田。</a:t>
            </a:r>
            <a:endParaRPr lang="en-US" altLang="zh-CN" sz="2800" dirty="0"/>
          </a:p>
        </p:txBody>
      </p:sp>
      <p:sp>
        <p:nvSpPr>
          <p:cNvPr id="4" name="QO_7_BD.131_1#6946526c7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4DB68B02-E307-BD99-734C-F46D1A4A3ACB}"/>
              </a:ext>
            </a:extLst>
          </p:cNvPr>
          <p:cNvSpPr/>
          <p:nvPr/>
        </p:nvSpPr>
        <p:spPr>
          <a:xfrm>
            <a:off x="539496" y="3785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分析江西省万载县三兴镇闹坪村有机富硒芦笋销往珠江三角洲、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长江三角洲地区的有利条件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6946526c7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7362E809-4772-75A2-6B19-8F2EA1B417C8}"/>
              </a:ext>
            </a:extLst>
          </p:cNvPr>
          <p:cNvSpPr/>
          <p:nvPr/>
        </p:nvSpPr>
        <p:spPr>
          <a:xfrm>
            <a:off x="539496" y="50625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江西省万载县三兴镇闹坪村有机富硒芦笋产量高，质量好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离珠江三角洲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、长江三角洲地区较近，附近有高速公路，交通便利。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685337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5791B88-68FB-EF39-A5D1-717A8D37C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254" y="2098132"/>
            <a:ext cx="6232821" cy="3826418"/>
          </a:xfrm>
          <a:prstGeom prst="rect">
            <a:avLst/>
          </a:prstGeom>
        </p:spPr>
      </p:pic>
      <p:sp>
        <p:nvSpPr>
          <p:cNvPr id="2" name="QO_7_BD.133_1#94cd29283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3D00C5B6-1C81-AF89-1308-94BC25822466}"/>
              </a:ext>
            </a:extLst>
          </p:cNvPr>
          <p:cNvSpPr/>
          <p:nvPr/>
        </p:nvSpPr>
        <p:spPr>
          <a:xfrm>
            <a:off x="541020" y="6125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（6）借鉴江西省万载县“一村一品”发展经验，为图1中甲所示区域实施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乡村振兴战略、发展特色产业献计献策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4cd29283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4BF91064-1AD3-C57E-E42F-A3C824A3BF00}"/>
              </a:ext>
            </a:extLst>
          </p:cNvPr>
          <p:cNvSpPr/>
          <p:nvPr/>
        </p:nvSpPr>
        <p:spPr>
          <a:xfrm>
            <a:off x="541020" y="18908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加强交通等基础设施建设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依托当地自然环境，发展林果业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等特色产业；积极发展生态旅游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业，保护古村落，发展休闲观光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旅游；等等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40834813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dc4f98adf?vaa=1&amp;vcp=1&amp;vis=1&amp;pid=36233f96f&amp;color=0,0,0&amp;vtp=1&amp;vaab=1&amp;bbb=1">
            <a:extLst>
              <a:ext uri="{FF2B5EF4-FFF2-40B4-BE49-F238E27FC236}">
                <a16:creationId xmlns:a16="http://schemas.microsoft.com/office/drawing/2014/main" id="{7DA14C27-9ACC-DD4E-A647-19BEAF1440BD}"/>
              </a:ext>
            </a:extLst>
          </p:cNvPr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塔斯马尼亚岛的气候类型属于(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_2#dc4f98adf.choices?vaa=1&amp;vcp=1&amp;vis=1&amp;pid=36233f96f&amp;color=0,0,0&amp;vtp=1&amp;vaab=1&amp;bbb=1">
            <a:extLst>
              <a:ext uri="{FF2B5EF4-FFF2-40B4-BE49-F238E27FC236}">
                <a16:creationId xmlns:a16="http://schemas.microsoft.com/office/drawing/2014/main" id="{81D5EF48-1079-9CE4-A082-50481935BAFB}"/>
              </a:ext>
            </a:extLst>
          </p:cNvPr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A.热带雨林气候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.亚热带湿润气候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.地中海气候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.温带海洋性气候</a:t>
            </a:r>
            <a:endParaRPr lang="en-US" altLang="zh-CN" sz="2800" dirty="0"/>
          </a:p>
        </p:txBody>
      </p:sp>
      <p:sp>
        <p:nvSpPr>
          <p:cNvPr id="4" name="QC_6_AS.1_1#dc4f98adf?vaa=1&amp;vcp=1&amp;vis=1&amp;pid=36233f96f&amp;color=0,0,0&amp;vtp=1&amp;vaab=1&amp;bbb=1&amp;hb=1">
            <a:extLst>
              <a:ext uri="{FF2B5EF4-FFF2-40B4-BE49-F238E27FC236}">
                <a16:creationId xmlns:a16="http://schemas.microsoft.com/office/drawing/2014/main" id="{B5265596-3D15-8843-42AB-7463DDA129CA}"/>
              </a:ext>
            </a:extLst>
          </p:cNvPr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塔斯马尼亚岛位于澳大利亚大陆东南部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读图判断其气候类型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为温带海洋性气候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6_AN.9_1#dc4f98adf.bracket?vaa=1&amp;vcp=1&amp;vis=1&amp;pid=36233f96f&amp;color=0,0,0&amp;vpa=2&amp;vtp=1&amp;vaab=1">
            <a:extLst>
              <a:ext uri="{FF2B5EF4-FFF2-40B4-BE49-F238E27FC236}">
                <a16:creationId xmlns:a16="http://schemas.microsoft.com/office/drawing/2014/main" id="{3EB05A32-9F03-DCFE-0A1A-00E4311BA5F9}"/>
              </a:ext>
            </a:extLst>
          </p:cNvPr>
          <p:cNvSpPr/>
          <p:nvPr/>
        </p:nvSpPr>
        <p:spPr>
          <a:xfrm>
            <a:off x="6328315" y="11858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5_BD.3_1#66bb39630?htil=1&amp;vaa=1&amp;vcp=1&amp;vis=1&amp;pid=36233f96f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C77776F2-D365-5B41-A147-52DCEC83D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718" y="801530"/>
            <a:ext cx="4346893" cy="36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0380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_1#25ce06653?htil=2&amp;vaa=1&amp;vcp=1&amp;vis=1&amp;pid=36233f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904" y="890873"/>
            <a:ext cx="5274395" cy="440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1_2#25ce06653?htil=2&amp;vaa=1&amp;vcp=1&amp;vis=1&amp;pid=36233f96f&amp;color=0,0,0&amp;vtp=1&amp;vaab=1&amp;bt=1&amp;bbb=1&amp;hb=1&amp;hs=1"/>
          <p:cNvSpPr/>
          <p:nvPr/>
        </p:nvSpPr>
        <p:spPr>
          <a:xfrm>
            <a:off x="539496" y="903573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（3）据图推测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，澳大利亚人口分布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最稀疏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城市最少的地区是(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_1#25ce06653.bracket?vaa=1&amp;vcp=1&amp;vis=1&amp;pid=36233f96f&amp;color=0,0,0&amp;vpa=3&amp;vtp=1&amp;vaab=1"/>
          <p:cNvSpPr/>
          <p:nvPr/>
        </p:nvSpPr>
        <p:spPr>
          <a:xfrm>
            <a:off x="5083715" y="15379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_3#25ce06653.choices?htil=2&amp;vaa=1&amp;vcp=1&amp;vis=1&amp;pid=36233f96f&amp;color=0,0,0&amp;vtp=1&amp;vaab=1&amp;bbb=1&amp;hs=1"/>
          <p:cNvSpPr/>
          <p:nvPr/>
        </p:nvSpPr>
        <p:spPr>
          <a:xfrm>
            <a:off x="539496" y="2186590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288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9288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.西南部地区</a:t>
            </a:r>
            <a:endParaRPr lang="en-US" altLang="zh-CN" sz="2800" dirty="0"/>
          </a:p>
        </p:txBody>
      </p:sp>
      <p:sp>
        <p:nvSpPr>
          <p:cNvPr id="6" name="QC_6_AS.1_1#25ce06653?htil=2&amp;vaa=1&amp;vcp=1&amp;vis=1&amp;pid=36233f96f&amp;color=0,0,0&amp;vtp=1&amp;vaab=1&amp;bbb=1&amp;hb=1&amp;hs=1"/>
          <p:cNvSpPr/>
          <p:nvPr/>
        </p:nvSpPr>
        <p:spPr>
          <a:xfrm>
            <a:off x="539496" y="3463575"/>
            <a:ext cx="56418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澳大利亚中部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地区热带沙漠气候分布广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终年炎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不适合人类长期居住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endParaRPr lang="en-US" altLang="zh-CN" sz="2800" dirty="0"/>
          </a:p>
        </p:txBody>
      </p:sp>
      <p:sp>
        <p:nvSpPr>
          <p:cNvPr id="8" name="QC_6_AS.1_1#25ce06653?htil=2&amp;vaa=1&amp;vcp=1&amp;vis=1&amp;pid=36233f96f&amp;color=0,0,0&amp;vtp=1&amp;vaab=1&amp;bbb=1&amp;hb=1&amp;hs=1">
            <a:extLst>
              <a:ext uri="{FF2B5EF4-FFF2-40B4-BE49-F238E27FC236}">
                <a16:creationId xmlns:a16="http://schemas.microsoft.com/office/drawing/2014/main" id="{44B037DE-7200-157A-2919-87001949062A}"/>
              </a:ext>
            </a:extLst>
          </p:cNvPr>
          <p:cNvSpPr/>
          <p:nvPr/>
        </p:nvSpPr>
        <p:spPr>
          <a:xfrm>
            <a:off x="539995" y="537600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此可推断该地区是澳大利亚人口最稀疏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城市最少的地区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b78b0b20?vcp=1&amp;pid=9367ed651&amp;color=0,0,0&amp;vtp=1&amp;vaab=1&amp;bt=1&amp;bbb=1"/>
          <p:cNvSpPr/>
          <p:nvPr/>
        </p:nvSpPr>
        <p:spPr>
          <a:xfrm>
            <a:off x="539496" y="7472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5_1#e5561ee67?sp=1&amp;vaa=1&amp;vcp=1&amp;vis=1&amp;pid=9367ed651&amp;color=0,0,0&amp;vtp=1&amp;vaab=1&amp;bbb=1&amp;hb=1"/>
          <p:cNvSpPr/>
          <p:nvPr/>
        </p:nvSpPr>
        <p:spPr>
          <a:xfrm>
            <a:off x="539496" y="13749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四川乐山主城区附近区域多丘陵、山地，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但在主城区附近的青衣江畔，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（都）贵（阳）高铁、成（都）绵（阳）乐（山）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城际铁路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都）乐（山）高速公路等交通动脉纵横交错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，构成一幅立体交通图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见下图）。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据此完成下列各题。</a:t>
            </a:r>
            <a:endParaRPr lang="en-US" altLang="zh-CN" sz="2800" dirty="0"/>
          </a:p>
        </p:txBody>
      </p:sp>
      <p:pic>
        <p:nvPicPr>
          <p:cNvPr id="4" name="QO_5_BD.15_2#e5561ee67?vaa=1&amp;vcp=1&amp;vis=1&amp;pid=9367ed6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94277"/>
            <a:ext cx="54589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4647dca45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7FE6937F-8749-2B23-79DD-CF639590CC79}"/>
              </a:ext>
            </a:extLst>
          </p:cNvPr>
          <p:cNvSpPr/>
          <p:nvPr/>
        </p:nvSpPr>
        <p:spPr>
          <a:xfrm>
            <a:off x="539496" y="15205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（1）下列关于图示区域成贵高铁、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成绵乐城际铁路架设特点的描述，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6_2#4647dca45.choices?vaa=1&amp;vcp=1&amp;vis=1&amp;pid=e5561ee67&amp;color=0,0,0&amp;vtp=1&amp;vaab=1&amp;bbb=1">
            <a:extLst>
              <a:ext uri="{FF2B5EF4-FFF2-40B4-BE49-F238E27FC236}">
                <a16:creationId xmlns:a16="http://schemas.microsoft.com/office/drawing/2014/main" id="{5231DAC5-36B9-CCBD-E88D-B8EBD9055355}"/>
              </a:ext>
            </a:extLst>
          </p:cNvPr>
          <p:cNvSpPr/>
          <p:nvPr/>
        </p:nvSpPr>
        <p:spPr>
          <a:xfrm>
            <a:off x="539496" y="27988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A.依山而建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.沿河而建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.桥梁占比高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.与高速公路平行</a:t>
            </a:r>
            <a:endParaRPr lang="en-US" altLang="zh-CN" sz="2800" dirty="0"/>
          </a:p>
        </p:txBody>
      </p:sp>
      <p:sp>
        <p:nvSpPr>
          <p:cNvPr id="8" name="QC_6_AN.17_1#4647dca45.bracket?vaa=1&amp;vcp=1&amp;vis=1&amp;pid=e5561ee67&amp;color=0,0,0&amp;vpa=4&amp;vtp=1&amp;vaab=1">
            <a:extLst>
              <a:ext uri="{FF2B5EF4-FFF2-40B4-BE49-F238E27FC236}">
                <a16:creationId xmlns:a16="http://schemas.microsoft.com/office/drawing/2014/main" id="{A3413516-74F4-C396-F15D-359301C3A9A7}"/>
              </a:ext>
            </a:extLst>
          </p:cNvPr>
          <p:cNvSpPr/>
          <p:nvPr/>
        </p:nvSpPr>
        <p:spPr>
          <a:xfrm>
            <a:off x="2238914" y="21548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5_BD.15_2#e5561ee67?vaa=1&amp;vcp=1&amp;vis=1&amp;pid=9367ed651&amp;color=0,0,0&amp;tib=255,255,255&amp;vtp=1&amp;vaab=1" descr="preencoded.png">
            <a:extLst>
              <a:ext uri="{FF2B5EF4-FFF2-40B4-BE49-F238E27FC236}">
                <a16:creationId xmlns:a16="http://schemas.microsoft.com/office/drawing/2014/main" id="{E6B18300-0BC7-BCFB-7BE8-6FE5F44FB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9235" y="2721887"/>
            <a:ext cx="54589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650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1883</Words>
  <Application>Microsoft Office PowerPoint</Application>
  <PresentationFormat>宽屏</PresentationFormat>
  <Paragraphs>388</Paragraphs>
  <Slides>51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10</cp:revision>
  <dcterms:created xsi:type="dcterms:W3CDTF">2024-11-11T11:07:34Z</dcterms:created>
  <dcterms:modified xsi:type="dcterms:W3CDTF">2025-07-28T00:59:25Z</dcterms:modified>
  <cp:category/>
  <cp:contentStatus/>
</cp:coreProperties>
</file>