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4564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7f4e72d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9BE7022-C636-4DF7-8190-1BCC69AF6C1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要点速记1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中外历史上的重要人物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7f4e72d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2CCD7C2-DEDE-4D01-8C67-C5DD8868E59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要点速记1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中外历史上的重要人物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7f4e72d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DAEB38C-8D1C-4EF8-8296-30E123503EC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要点速记1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中外历史上的重要人物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f2bdb6800099b629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3145AAE-BCE4-F08B-7114-A80530C7D81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916A5FB-B030-4CAE-92E2-D9D0CB52C87D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0DC0DDB-9C71-4720-9F6C-5F81EA3CAD3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105A841-526E-478C-89A0-688356D1777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5F03AD6-E273-4D0A-9230-DB654D69CC9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4_BD#6439ddd43?colgroup=3,26&amp;vcp=1&amp;pid=d8cfd95f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2644623"/>
              </p:ext>
            </p:extLst>
          </p:nvPr>
        </p:nvGraphicFramePr>
        <p:xfrm>
          <a:off x="539496" y="1652628"/>
          <a:ext cx="11082528" cy="4441000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周恩来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中华人民共和国的主要领导人之一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解放军的主要创建人和领导人之一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中华人民共和国的开国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曾任黄埔军校政治部主任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领导南昌起义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促成西安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事变的和平解决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1949年9月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被任命为政务院总理兼外交部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新中国成立后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提出和平共处五项原则和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求同存异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的方针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与尼克松会谈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签署中美《联合公报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为新中国的外交事业作出重要贡献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vtp=1&amp;vaab=1&amp;bt=1&amp;bbb=1">
            <a:extLst>
              <a:ext uri="{FF2B5EF4-FFF2-40B4-BE49-F238E27FC236}">
                <a16:creationId xmlns:a16="http://schemas.microsoft.com/office/drawing/2014/main" id="{0C5E07D2-4909-A325-9C98-3C4C80207413}"/>
              </a:ext>
            </a:extLst>
          </p:cNvPr>
          <p:cNvSpPr txBox="1"/>
          <p:nvPr/>
        </p:nvSpPr>
        <p:spPr>
          <a:xfrm>
            <a:off x="10903879" y="94422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4_BD#6439ddd43?colgroup=3,26&amp;vcp=1&amp;pid=d8cfd95f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044134"/>
              </p:ext>
            </p:extLst>
          </p:nvPr>
        </p:nvGraphicFramePr>
        <p:xfrm>
          <a:off x="539496" y="1266190"/>
          <a:ext cx="11082528" cy="4995736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邓小平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中国人民解放军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中华人民共和国的主要领导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中国社会主义改革开放和现代化建设的总设计师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特色社会主义道路的开创者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邓小平理论的主要创立者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参与领导百色起义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创建右江革命根据地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1947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刘邓大军千里跃进大别山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领导淮海战役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中共十一届三中全会上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提出改革开放的历史性决策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中国人民走有中国特色的社会主义道路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一国两制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发表南方谈话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vtp=1&amp;vaab=1&amp;bt=1&amp;bbb=1">
            <a:extLst>
              <a:ext uri="{FF2B5EF4-FFF2-40B4-BE49-F238E27FC236}">
                <a16:creationId xmlns:a16="http://schemas.microsoft.com/office/drawing/2014/main" id="{9D7C825D-4CE8-BE40-FA0F-45F15C01D213}"/>
              </a:ext>
            </a:extLst>
          </p:cNvPr>
          <p:cNvSpPr txBox="1"/>
          <p:nvPr/>
        </p:nvSpPr>
        <p:spPr>
          <a:xfrm>
            <a:off x="10903879" y="557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4_BD#6439ddd43?colgroup=3,26&amp;vcp=1&amp;pid=d8cfd95f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534836"/>
              </p:ext>
            </p:extLst>
          </p:nvPr>
        </p:nvGraphicFramePr>
        <p:xfrm>
          <a:off x="539496" y="1924122"/>
          <a:ext cx="11082528" cy="3898012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华盛顿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领导美国独立战争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打败英国殖民者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赢得国家独立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国走上资本主义道路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是美国历史上的首任总统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开创了美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国民主制度的先河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拿破仑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法国政治家和军事家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1799年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发动政变夺取政权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1804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建立法兰西第一帝国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主持制定《拿破仑法典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了法国大革命的成果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mp=1&amp;vtp=1&amp;vaab=1&amp;bt=1&amp;bbb=1">
            <a:extLst>
              <a:ext uri="{FF2B5EF4-FFF2-40B4-BE49-F238E27FC236}">
                <a16:creationId xmlns:a16="http://schemas.microsoft.com/office/drawing/2014/main" id="{4A9ED5CE-D023-9BA1-F161-9021775F9E72}"/>
              </a:ext>
            </a:extLst>
          </p:cNvPr>
          <p:cNvSpPr txBox="1"/>
          <p:nvPr/>
        </p:nvSpPr>
        <p:spPr>
          <a:xfrm>
            <a:off x="10903879" y="12157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4_BD#6439ddd43?colgroup=3,26&amp;vcp=1&amp;pid=d8cfd95f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095906"/>
              </p:ext>
            </p:extLst>
          </p:nvPr>
        </p:nvGraphicFramePr>
        <p:xfrm>
          <a:off x="539496" y="2201490"/>
          <a:ext cx="11082528" cy="3343276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美国历史上的著名总统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颁布《宅地法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》《解放黑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人奴隶宣言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平息南方各州的叛乱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维护了美国统一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除黑人奴隶制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为美国资本主义的发展扫清了障碍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亚历山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大二世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俄国沙皇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进行1861年农奴制改革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废除俄国的农奴制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进了俄国资本主义的发展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mp=1&amp;vtp=1&amp;vaab=1&amp;bt=1&amp;bbb=1">
            <a:extLst>
              <a:ext uri="{FF2B5EF4-FFF2-40B4-BE49-F238E27FC236}">
                <a16:creationId xmlns:a16="http://schemas.microsoft.com/office/drawing/2014/main" id="{30F7B417-4D30-B651-0083-10882F04D992}"/>
              </a:ext>
            </a:extLst>
          </p:cNvPr>
          <p:cNvSpPr txBox="1"/>
          <p:nvPr/>
        </p:nvSpPr>
        <p:spPr>
          <a:xfrm>
            <a:off x="10903879" y="14930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4_BD#6439ddd43?colgroup=3,26&amp;vcp=1&amp;pid=d8cfd95f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317500"/>
              </p:ext>
            </p:extLst>
          </p:nvPr>
        </p:nvGraphicFramePr>
        <p:xfrm>
          <a:off x="539496" y="1266190"/>
          <a:ext cx="11082528" cy="5007484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无产阶级革命导师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列宁主义的创始人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苏联共产党和苏联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的主要缔造者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领导十月革命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使俄国走上社会主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进行社会主义道路的探索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1921年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实施新经济政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斯大林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苏联共产党和苏联的主要领导人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领导人民进行经济建设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形成苏联模式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领导人民参加世界反法西斯战争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取得莫斯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科保卫战和斯大林格勒保卫战的胜利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参与组建世界反法西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斯同盟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参加雅尔塔会议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mp=1&amp;vtp=1&amp;vaab=1&amp;bt=1&amp;bbb=1">
            <a:extLst>
              <a:ext uri="{FF2B5EF4-FFF2-40B4-BE49-F238E27FC236}">
                <a16:creationId xmlns:a16="http://schemas.microsoft.com/office/drawing/2014/main" id="{8FBB8DB5-D533-823A-0F90-9DDAFE7B20B4}"/>
              </a:ext>
            </a:extLst>
          </p:cNvPr>
          <p:cNvSpPr txBox="1"/>
          <p:nvPr/>
        </p:nvSpPr>
        <p:spPr>
          <a:xfrm>
            <a:off x="10903879" y="557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4_BD#6439ddd43?colgroup=3,26&amp;vcp=1&amp;pid=d8cfd95f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767557"/>
              </p:ext>
            </p:extLst>
          </p:nvPr>
        </p:nvGraphicFramePr>
        <p:xfrm>
          <a:off x="539496" y="1918248"/>
          <a:ext cx="11082528" cy="3909760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罗斯福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美国总统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1933年实施新政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开创国家干预经济的新模式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缓解了经济危机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领导人民参加世界反法西斯战争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参与组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建世界反法西斯同盟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参加雅尔塔会议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丘吉尔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英国首相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领导人民参加世界反法西斯战争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参加雅尔塔会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铁幕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演说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揭开冷战的序幕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杜鲁门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美国总统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出台杜鲁门主义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标志着美苏冷战开始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mp=1&amp;vtp=1&amp;vaab=1&amp;bt=1&amp;bbb=1">
            <a:extLst>
              <a:ext uri="{FF2B5EF4-FFF2-40B4-BE49-F238E27FC236}">
                <a16:creationId xmlns:a16="http://schemas.microsoft.com/office/drawing/2014/main" id="{891B3F4D-28E4-7D0A-2035-3D634DA23D35}"/>
              </a:ext>
            </a:extLst>
          </p:cNvPr>
          <p:cNvSpPr txBox="1"/>
          <p:nvPr/>
        </p:nvSpPr>
        <p:spPr>
          <a:xfrm>
            <a:off x="10903879" y="12098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b5fff336?vcp=1&amp;pid=67f4e72d0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二、中外历史上反抗外来侵略的英雄人物</a:t>
            </a:r>
            <a:endParaRPr lang="en-US" altLang="zh-CN" sz="3200" dirty="0"/>
          </a:p>
        </p:txBody>
      </p:sp>
      <p:graphicFrame>
        <p:nvGraphicFramePr>
          <p:cNvPr id="17" name="P_4_BD#892e6d86b?colgroup=4,25&amp;vcp=1&amp;pid=7b5fff33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224342"/>
              </p:ext>
            </p:extLst>
          </p:nvPr>
        </p:nvGraphicFramePr>
        <p:xfrm>
          <a:off x="539496" y="1330960"/>
          <a:ext cx="11082528" cy="390976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戚继光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明朝将领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基本肃清东南沿海的倭寇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巩固了东南海防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卫了国家安全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是伟大的民族英雄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郑成功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1662年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迫使荷兰殖民者投降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收复台湾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维护了祖国的领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土完整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是我国历史上的民族英雄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林则徐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1839年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领导虎门销烟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鸦片战争中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率领中国军民抗击英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军的侵略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4_BD#892e6d86b?colgroup=4,25&amp;vcp=1&amp;pid=7b5fff3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531835"/>
              </p:ext>
            </p:extLst>
          </p:nvPr>
        </p:nvGraphicFramePr>
        <p:xfrm>
          <a:off x="539496" y="1266190"/>
          <a:ext cx="11082528" cy="503098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左宗棠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收复除伊犁以外的新疆地区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维护了国家主权和领土完整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邓世昌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致远舰管带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参加黄海海战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英勇打击敌舰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誓与战舰共存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最后壮烈牺牲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显示了中国人民崇高的民族气节和大无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畏的英雄主义精神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李宗仁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第五战区司令长官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指挥台儿庄战役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——抗战以来中国正面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战场取得的最大的一场胜仗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彭德怀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指挥百团大战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有力打击了日军的侵略气焰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指挥抗美援朝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捍卫了新中国安全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4_BD#892e6d86b?colgroup=4,25&amp;vcp=1&amp;pid=7b5fff336&amp;color=0,0,0&amp;mp=1&amp;vtp=1&amp;vaab=1&amp;bt=1&amp;bbb=1">
            <a:extLst>
              <a:ext uri="{FF2B5EF4-FFF2-40B4-BE49-F238E27FC236}">
                <a16:creationId xmlns:a16="http://schemas.microsoft.com/office/drawing/2014/main" id="{03EA274A-C90A-0078-3B73-AB1E58317C6B}"/>
              </a:ext>
            </a:extLst>
          </p:cNvPr>
          <p:cNvSpPr txBox="1"/>
          <p:nvPr/>
        </p:nvSpPr>
        <p:spPr>
          <a:xfrm>
            <a:off x="10903879" y="557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4_BD#892e6d86b?colgroup=4,25&amp;vcp=1&amp;pid=7b5fff3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452177"/>
              </p:ext>
            </p:extLst>
          </p:nvPr>
        </p:nvGraphicFramePr>
        <p:xfrm>
          <a:off x="539496" y="1266190"/>
          <a:ext cx="11082528" cy="503098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黄继光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在上甘岭战役中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用胸膛堵住敌人的机枪射口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为战友开辟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了前进道路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邱少云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在抗美援朝战争中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敌人的炮火燃起烈火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烧到邱少云身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他严守潜伏纪律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壮烈牺牲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玻利瓦尔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率领起义军英勇作战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解放西班牙在南美洲的许多殖民地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和圣马丁被誉为南美的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解放者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圣马丁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领导南美洲南部地区的独立运动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和玻利瓦尔被誉为南美的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解放者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4_BD#892e6d86b?colgroup=4,25&amp;vcp=1&amp;pid=7b5fff336&amp;color=0,0,0&amp;mp=1&amp;vtp=1&amp;vaab=1&amp;bt=1&amp;bbb=1">
            <a:extLst>
              <a:ext uri="{FF2B5EF4-FFF2-40B4-BE49-F238E27FC236}">
                <a16:creationId xmlns:a16="http://schemas.microsoft.com/office/drawing/2014/main" id="{AA77760C-1AE6-BA3B-2A75-15B8ED05D07E}"/>
              </a:ext>
            </a:extLst>
          </p:cNvPr>
          <p:cNvSpPr txBox="1"/>
          <p:nvPr/>
        </p:nvSpPr>
        <p:spPr>
          <a:xfrm>
            <a:off x="10903879" y="557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4_BD#892e6d86b?colgroup=4,25&amp;vcp=1&amp;pid=7b5fff3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8559230"/>
              </p:ext>
            </p:extLst>
          </p:nvPr>
        </p:nvGraphicFramePr>
        <p:xfrm>
          <a:off x="539496" y="1918248"/>
          <a:ext cx="11082528" cy="390976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章西女王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在印度民族大起义中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领导军民与进攻章西的英军展开激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身先士卒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直到壮烈牺牲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甘地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领导印度的非暴力不合作运动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打击了英国的殖民统治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誉为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圣雄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扎格鲁尔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领导埃及的华夫脱运动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与英国殖民者抗争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使英国政府被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迫有条件地承认埃及独立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4_BD#892e6d86b?colgroup=4,25&amp;vcp=1&amp;pid=7b5fff336&amp;color=0,0,0&amp;mp=1&amp;vtp=1&amp;vaab=1&amp;bt=1&amp;bbb=1">
            <a:extLst>
              <a:ext uri="{FF2B5EF4-FFF2-40B4-BE49-F238E27FC236}">
                <a16:creationId xmlns:a16="http://schemas.microsoft.com/office/drawing/2014/main" id="{3B92E263-3F60-3425-7A52-D90B3093F043}"/>
              </a:ext>
            </a:extLst>
          </p:cNvPr>
          <p:cNvSpPr txBox="1"/>
          <p:nvPr/>
        </p:nvSpPr>
        <p:spPr>
          <a:xfrm>
            <a:off x="10903879" y="12098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67f4e72d0.fixed?vcp=1&amp;pid=bc8fbd73b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67f4e72d0.fixed?vcp=1&amp;pid=bc8fbd73b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_BD#67f4e72d0.fixed?vcp=1&amp;pid=bc8fbd73b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要点速记1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中外历史上的重要人物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ca48e11aa?vcp=1&amp;pid=67f4e72d0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三、中外历史上重要的科学家</a:t>
            </a:r>
            <a:endParaRPr lang="en-US" altLang="zh-CN" sz="3200" dirty="0"/>
          </a:p>
        </p:txBody>
      </p:sp>
      <p:graphicFrame>
        <p:nvGraphicFramePr>
          <p:cNvPr id="21" name="P_4_BD#ceab9284a?colgroup=3,25&amp;vcp=1&amp;pid=ca48e11a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833345"/>
              </p:ext>
            </p:extLst>
          </p:nvPr>
        </p:nvGraphicFramePr>
        <p:xfrm>
          <a:off x="539496" y="1330960"/>
          <a:ext cx="11091672" cy="4476244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祖冲之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南北朝杰出的科学家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把圆周率精确到小数点以后的第七位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数字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领先世界近千年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毕昇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北宋匠人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发明活字印刷术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沈括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北宋科学家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撰写《梦溪笔谈》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内容涉及天文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生理学以及科技诸多方面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李时珍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明代医药学家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编写出《本草纲目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》这部规模空前的药物学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4_BD#ceab9284a?colgroup=3,25&amp;vcp=1&amp;pid=ca48e11a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523726"/>
              </p:ext>
            </p:extLst>
          </p:nvPr>
        </p:nvGraphicFramePr>
        <p:xfrm>
          <a:off x="539496" y="1266190"/>
          <a:ext cx="11091672" cy="5030980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宋应星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明末科学家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著有《天工开物》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它被誉为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中国17世纪的工艺百科全书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徐光启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明代科学家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编写出我国重要的农业科学巨著《农政全书》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詹天佑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中国近代铁路之父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1905—1909年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主持设计修建中国人自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行设计和施工修建的第一条铁路干线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京张铁路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设计出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“人”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字形轨道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钱学森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火箭专家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参与组织领导我国运载火箭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卫星的研制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和试验工作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被誉为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“两弹元勋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4_BD#ceab9284a?colgroup=3,25&amp;vcp=1&amp;pid=ca48e11aa&amp;color=0,0,0&amp;mp=1&amp;vtp=1&amp;vaab=1&amp;bt=1&amp;bbb=1">
            <a:extLst>
              <a:ext uri="{FF2B5EF4-FFF2-40B4-BE49-F238E27FC236}">
                <a16:creationId xmlns:a16="http://schemas.microsoft.com/office/drawing/2014/main" id="{5330D87C-3D6A-B14E-500C-B64EFDB0D564}"/>
              </a:ext>
            </a:extLst>
          </p:cNvPr>
          <p:cNvSpPr txBox="1"/>
          <p:nvPr/>
        </p:nvSpPr>
        <p:spPr>
          <a:xfrm>
            <a:off x="10913023" y="557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4_BD#ceab9284a?colgroup=3,25&amp;vcp=1&amp;pid=ca48e11a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177553"/>
              </p:ext>
            </p:extLst>
          </p:nvPr>
        </p:nvGraphicFramePr>
        <p:xfrm>
          <a:off x="539496" y="1918248"/>
          <a:ext cx="11091672" cy="3909760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邓稼先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物理学家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为我国原子弹的研制作出了突出贡献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被誉为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两弹元勋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袁隆平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农业科学家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20世纪70年代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成功培育出籼型杂交水稻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誉为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杂交水稻之父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屠呦呦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药学家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20世纪70年代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带领团队发现能够有效抵抗疟疾的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青蒿素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获得2015年诺贝尔生理学或医学奖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4_BD#ceab9284a?colgroup=3,25&amp;vcp=1&amp;pid=ca48e11aa&amp;color=0,0,0&amp;mp=1&amp;vtp=1&amp;vaab=1&amp;bt=1&amp;bbb=1">
            <a:extLst>
              <a:ext uri="{FF2B5EF4-FFF2-40B4-BE49-F238E27FC236}">
                <a16:creationId xmlns:a16="http://schemas.microsoft.com/office/drawing/2014/main" id="{FBE85129-D3DF-229A-C0D9-D243ADC61872}"/>
              </a:ext>
            </a:extLst>
          </p:cNvPr>
          <p:cNvSpPr txBox="1"/>
          <p:nvPr/>
        </p:nvSpPr>
        <p:spPr>
          <a:xfrm>
            <a:off x="10913023" y="12098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4_BD#ceab9284a?colgroup=3,25&amp;vcp=1&amp;pid=ca48e11a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763352"/>
              </p:ext>
            </p:extLst>
          </p:nvPr>
        </p:nvGraphicFramePr>
        <p:xfrm>
          <a:off x="539496" y="2201490"/>
          <a:ext cx="11091672" cy="3343276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牛顿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英国科学家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近代自然科学的奠基人之一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1687年出版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然哲学的数学原理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使物理学成为一门独立的学科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光学分析和微积分学是他的三大成就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瓦特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1785年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其改进的蒸汽机投入使用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极大地提高了生产力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使人类进入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蒸汽时代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ceab9284a?colgroup=3,25&amp;vcp=1&amp;pid=ca48e11aa&amp;color=0,0,0&amp;mp=1&amp;vtp=1&amp;vaab=1&amp;bt=1&amp;bbb=1">
            <a:extLst>
              <a:ext uri="{FF2B5EF4-FFF2-40B4-BE49-F238E27FC236}">
                <a16:creationId xmlns:a16="http://schemas.microsoft.com/office/drawing/2014/main" id="{282AA148-7556-256E-C1DC-416A35A13DE9}"/>
              </a:ext>
            </a:extLst>
          </p:cNvPr>
          <p:cNvSpPr txBox="1"/>
          <p:nvPr/>
        </p:nvSpPr>
        <p:spPr>
          <a:xfrm>
            <a:off x="10913023" y="14930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4_BD#ceab9284a?colgroup=3,25&amp;vcp=1&amp;pid=ca48e11a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852705"/>
              </p:ext>
            </p:extLst>
          </p:nvPr>
        </p:nvGraphicFramePr>
        <p:xfrm>
          <a:off x="539496" y="1918248"/>
          <a:ext cx="11091672" cy="3909760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斯蒂芬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1825年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他设计的蒸汽机车正式试车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标志着铁路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时代的开始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达尔文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英国生物学家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1859年出版《物种起源》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提出进化论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破了神创论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爱迪生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美国发明家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第二次工业革命时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发明耐用的白炽灯泡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性蓄电池等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4_BD#ceab9284a?colgroup=3,25&amp;vcp=1&amp;pid=ca48e11aa&amp;color=0,0,0&amp;mp=1&amp;vtp=1&amp;vaab=1&amp;bt=1&amp;bbb=1">
            <a:extLst>
              <a:ext uri="{FF2B5EF4-FFF2-40B4-BE49-F238E27FC236}">
                <a16:creationId xmlns:a16="http://schemas.microsoft.com/office/drawing/2014/main" id="{E89CA9B7-C807-69A6-B41D-8119A5E82AA0}"/>
              </a:ext>
            </a:extLst>
          </p:cNvPr>
          <p:cNvSpPr txBox="1"/>
          <p:nvPr/>
        </p:nvSpPr>
        <p:spPr>
          <a:xfrm>
            <a:off x="10913023" y="12098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c5a969e24?vcp=1&amp;pid=67f4e72d0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四、中外历史上重要的思想家和英雄模范人物</a:t>
            </a:r>
            <a:endParaRPr lang="en-US" altLang="zh-CN" sz="3200" dirty="0"/>
          </a:p>
        </p:txBody>
      </p:sp>
      <p:graphicFrame>
        <p:nvGraphicFramePr>
          <p:cNvPr id="26" name="P_4_BD#0d181ee3d?colgroup=4,25&amp;vcp=1&amp;pid=c5a969e2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178523"/>
              </p:ext>
            </p:extLst>
          </p:nvPr>
        </p:nvGraphicFramePr>
        <p:xfrm>
          <a:off x="201478" y="1330960"/>
          <a:ext cx="11763214" cy="4464940"/>
        </p:xfrm>
        <a:graphic>
          <a:graphicData uri="http://schemas.openxmlformats.org/drawingml/2006/table">
            <a:tbl>
              <a:tblPr/>
              <a:tblGrid>
                <a:gridCol w="1979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32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老子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春秋后期楚国人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道家学派的创始人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认为万物运行有其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自然的法则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人们应该顺应自然等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学说集中在《老子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（又称《道德经》）一书中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孔子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春秋后期鲁国人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儒家学派的创始人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我国古代的大思想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大教育家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核心思想是“仁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主张“仁者爱人”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创办私学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主张“有教无类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思想由弟子整理成《论语》一书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墨家的创始人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主张“兼爱”“非攻”“尚贤”等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提倡节俭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4_BD#0d181ee3d?colgroup=4,25&amp;vcp=1&amp;pid=c5a969e2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466294"/>
              </p:ext>
            </p:extLst>
          </p:nvPr>
        </p:nvGraphicFramePr>
        <p:xfrm>
          <a:off x="539496" y="1918248"/>
          <a:ext cx="11082528" cy="3909760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译著《天演论》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宣传“物竞天择”“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适者生存”的生物进化理论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在当时思想界产生重大影响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清末状元实业家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提出“实业救国”的口号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1895年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在南通创办大生纱厂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焦裕禄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河南兰考县委书记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全心全意为人民服务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被人民称颂为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“党的好干部”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4_BD#0d181ee3d?colgroup=4,25&amp;vcp=1&amp;pid=c5a969e24&amp;color=0,0,0&amp;mp=1&amp;vtp=1&amp;vaab=1&amp;bt=1&amp;bbb=1">
            <a:extLst>
              <a:ext uri="{FF2B5EF4-FFF2-40B4-BE49-F238E27FC236}">
                <a16:creationId xmlns:a16="http://schemas.microsoft.com/office/drawing/2014/main" id="{3EFCD47D-CDB3-5EE5-F3A1-6652ACAD9E70}"/>
              </a:ext>
            </a:extLst>
          </p:cNvPr>
          <p:cNvSpPr txBox="1"/>
          <p:nvPr/>
        </p:nvSpPr>
        <p:spPr>
          <a:xfrm>
            <a:off x="10903879" y="12098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4_BD#0d181ee3d?colgroup=4,25&amp;vcp=1&amp;pid=c5a969e2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847363"/>
              </p:ext>
            </p:extLst>
          </p:nvPr>
        </p:nvGraphicFramePr>
        <p:xfrm>
          <a:off x="539496" y="1266190"/>
          <a:ext cx="11082528" cy="5030980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王进喜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大庆油田工人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为我国石油工业作出突出贡献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被誉为“铁人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雷锋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公而忘私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助人为乐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雷锋精神教育和影响了几代中国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他被誉为“解放军好战士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德谟克利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古希腊哲学家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提出“原子论”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认为宇宙万物是由微小的“原子”组成的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苏格拉底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古希腊哲学家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终生探讨人的灵魂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美德和幸福等问题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主张人应该“认识你自己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4_BD#0d181ee3d?colgroup=4,25&amp;vcp=1&amp;pid=c5a969e24&amp;color=0,0,0&amp;mp=1&amp;vtp=1&amp;vaab=1&amp;bt=1&amp;bbb=1">
            <a:extLst>
              <a:ext uri="{FF2B5EF4-FFF2-40B4-BE49-F238E27FC236}">
                <a16:creationId xmlns:a16="http://schemas.microsoft.com/office/drawing/2014/main" id="{E7E65982-53B3-5BE1-57F1-5A35A579DB0A}"/>
              </a:ext>
            </a:extLst>
          </p:cNvPr>
          <p:cNvSpPr txBox="1"/>
          <p:nvPr/>
        </p:nvSpPr>
        <p:spPr>
          <a:xfrm>
            <a:off x="10903879" y="557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4_BD#0d181ee3d?colgroup=4,25&amp;vcp=1&amp;pid=c5a969e2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452058"/>
              </p:ext>
            </p:extLst>
          </p:nvPr>
        </p:nvGraphicFramePr>
        <p:xfrm>
          <a:off x="539496" y="1918248"/>
          <a:ext cx="11082528" cy="3909760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亚里士多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古希腊哲学家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是一位百科全书式的学者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创立逻辑学等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新的学科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伏尔泰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法国启蒙思想家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被视为启蒙运动的旗手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推崇英国的政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主张由开明的君主执政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卢梭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法国启蒙思想家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“社会契约论”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主张最大限度地让公民直接参与国家管理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4_BD#0d181ee3d?colgroup=4,25&amp;vcp=1&amp;pid=c5a969e24&amp;color=0,0,0&amp;mp=1&amp;vtp=1&amp;vaab=1&amp;bt=1&amp;bbb=1">
            <a:extLst>
              <a:ext uri="{FF2B5EF4-FFF2-40B4-BE49-F238E27FC236}">
                <a16:creationId xmlns:a16="http://schemas.microsoft.com/office/drawing/2014/main" id="{4D5B8FB3-3AEC-83B7-A8A6-BACC447B86C0}"/>
              </a:ext>
            </a:extLst>
          </p:cNvPr>
          <p:cNvSpPr txBox="1"/>
          <p:nvPr/>
        </p:nvSpPr>
        <p:spPr>
          <a:xfrm>
            <a:off x="10903879" y="12098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4_BD#0d181ee3d?colgroup=4,25&amp;vcp=1&amp;pid=c5a969e2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959325"/>
              </p:ext>
            </p:extLst>
          </p:nvPr>
        </p:nvGraphicFramePr>
        <p:xfrm>
          <a:off x="539496" y="1924122"/>
          <a:ext cx="11082528" cy="3898012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孟德斯鸠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法国启蒙思想家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明确提出立法权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司法权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行政权三权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分立的原则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以权力的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“制约和平衡”为思想核心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还倡导“天赋人权”学说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恩格斯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无产阶级革命导师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马克思主义创始人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共同起草《共产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党宣言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创立马克思主义理论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指导了国际共产主义运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0d181ee3d?colgroup=4,25&amp;vcp=1&amp;pid=c5a969e24&amp;color=0,0,0&amp;mp=1&amp;vtp=1&amp;vaab=1&amp;bt=1&amp;bbb=1">
            <a:extLst>
              <a:ext uri="{FF2B5EF4-FFF2-40B4-BE49-F238E27FC236}">
                <a16:creationId xmlns:a16="http://schemas.microsoft.com/office/drawing/2014/main" id="{B3E6302B-30AE-ECE6-6E69-B3CC8B21B761}"/>
              </a:ext>
            </a:extLst>
          </p:cNvPr>
          <p:cNvSpPr txBox="1"/>
          <p:nvPr/>
        </p:nvSpPr>
        <p:spPr>
          <a:xfrm>
            <a:off x="10903879" y="12157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d8cfd95f1?sp=1&amp;vcp=1&amp;pid=67f4e72d0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一、中外历史上的政治家</a:t>
            </a:r>
            <a:endParaRPr lang="en-US" altLang="zh-CN" sz="3200" dirty="0"/>
          </a:p>
        </p:txBody>
      </p:sp>
      <p:graphicFrame>
        <p:nvGraphicFramePr>
          <p:cNvPr id="4" name="P_4_BD#6439ddd43?colgroup=3,26&amp;vcp=1&amp;pid=d8cfd95f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685203"/>
              </p:ext>
            </p:extLst>
          </p:nvPr>
        </p:nvGraphicFramePr>
        <p:xfrm>
          <a:off x="539496" y="1330960"/>
          <a:ext cx="11082528" cy="4464496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黄帝和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炎帝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黄河流域部落联盟的首领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被尊崇为中华民族的人文初祖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相传炎帝教民开垦耕种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制作生产工具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制作陶器等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黄帝已能建造宫室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制作衣裳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挖掘水井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制造船只等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秦始皇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灭六国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统一全国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建立我国历史上第一个统一的多民族的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封建国家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——秦朝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汉武帝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采取措施加强中央集权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接受董仲舒的建议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罢黜百家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崇儒术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把儒家学说立为正统思想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1dd9ede7?vcp=1&amp;pid=67f4e72d0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五、中外历史上促进民族交往和中外交流的人物</a:t>
            </a:r>
            <a:endParaRPr lang="en-US" altLang="zh-CN" sz="3200" dirty="0"/>
          </a:p>
        </p:txBody>
      </p:sp>
      <p:graphicFrame>
        <p:nvGraphicFramePr>
          <p:cNvPr id="31" name="P_4_BD#11a1f1ee3?colgroup=4,25&amp;vcp=1&amp;pid=01dd9ede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420885"/>
              </p:ext>
            </p:extLst>
          </p:nvPr>
        </p:nvGraphicFramePr>
        <p:xfrm>
          <a:off x="539496" y="1330960"/>
          <a:ext cx="11091672" cy="3909760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汉武帝时两次出使西域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开辟通往西域的道路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为丝绸之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路的开通作出重要贡献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玄奘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唐朝僧人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从长安出发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到达天竺研习佛法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根据他的口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由弟子记录成《大唐西域记》一书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鉴真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唐朝僧人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六次东渡日本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在日本传播佛法和唐朝文化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为中日文化交流作出卓越的贡献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4_BD#11a1f1ee3?colgroup=4,25&amp;vcp=1&amp;pid=01dd9ede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073423"/>
              </p:ext>
            </p:extLst>
          </p:nvPr>
        </p:nvGraphicFramePr>
        <p:xfrm>
          <a:off x="539496" y="1640880"/>
          <a:ext cx="11091672" cy="4464496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文成公主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与吐蕃首领松赞干布和亲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加强了唐与吐蕃的经济文化联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促进了吐蕃的经济文化发展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1405—1433年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率领船队七下西洋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最远到达非洲东海岸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和红海沿岸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马可·波罗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意大利旅行家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通过丝绸之路来到中国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在元朝生活多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回国后讲述他在中国的经历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形成《马可·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波罗行纪》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激起欧洲人对东方世界的极大向往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4_BD#11a1f1ee3?colgroup=4,25&amp;vcp=1&amp;pid=01dd9ede7&amp;color=0,0,0&amp;mp=1&amp;vtp=1&amp;vaab=1&amp;bt=1&amp;bbb=1">
            <a:extLst>
              <a:ext uri="{FF2B5EF4-FFF2-40B4-BE49-F238E27FC236}">
                <a16:creationId xmlns:a16="http://schemas.microsoft.com/office/drawing/2014/main" id="{B2B6E320-EA44-662D-EE88-F302F53703A9}"/>
              </a:ext>
            </a:extLst>
          </p:cNvPr>
          <p:cNvSpPr txBox="1"/>
          <p:nvPr/>
        </p:nvSpPr>
        <p:spPr>
          <a:xfrm>
            <a:off x="10913023" y="9324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4_BD#11a1f1ee3?colgroup=4,25&amp;vcp=1&amp;pid=01dd9ede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11804"/>
              </p:ext>
            </p:extLst>
          </p:nvPr>
        </p:nvGraphicFramePr>
        <p:xfrm>
          <a:off x="539496" y="2189742"/>
          <a:ext cx="11091672" cy="3366772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迪亚士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葡萄牙航海家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1488年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率船队到达非洲的好望角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哥伦布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意大利航海家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1492年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通过远洋航行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“发现”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了美洲新大陆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达·迦马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葡萄牙航海家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1497—1498年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绕过好望角到达印度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麦哲伦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葡萄牙航海家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1519—1522年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其船队完成了环球航行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4_BD#11a1f1ee3?colgroup=4,25&amp;vcp=1&amp;pid=01dd9ede7&amp;color=0,0,0&amp;mp=1&amp;vtp=1&amp;vaab=1&amp;bt=1&amp;bbb=1">
            <a:extLst>
              <a:ext uri="{FF2B5EF4-FFF2-40B4-BE49-F238E27FC236}">
                <a16:creationId xmlns:a16="http://schemas.microsoft.com/office/drawing/2014/main" id="{CCD1FA47-55D1-A5CA-9B16-01075636EABC}"/>
              </a:ext>
            </a:extLst>
          </p:cNvPr>
          <p:cNvSpPr txBox="1"/>
          <p:nvPr/>
        </p:nvSpPr>
        <p:spPr>
          <a:xfrm>
            <a:off x="10913023" y="14813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df3a13642?vcp=1&amp;pid=67f4e72d0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六、中外历史上重要的文学家、艺术家</a:t>
            </a:r>
            <a:endParaRPr lang="en-US" altLang="zh-CN" sz="3200" dirty="0"/>
          </a:p>
        </p:txBody>
      </p:sp>
      <p:graphicFrame>
        <p:nvGraphicFramePr>
          <p:cNvPr id="34" name="P_4_BD#a52e87a03?colgroup=4,25&amp;vcp=1&amp;pid=df3a1364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061771"/>
              </p:ext>
            </p:extLst>
          </p:nvPr>
        </p:nvGraphicFramePr>
        <p:xfrm>
          <a:off x="539496" y="1330960"/>
          <a:ext cx="11091672" cy="3921508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屈原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战国时期楚国人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创造楚辞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是中国最早的浪漫主义诗人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唐朝诗人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被誉为“诗仙”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他的诗具有浓郁的浪漫情怀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代表作有《静夜思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》《蜀道难》等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杜甫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唐朝诗人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被誉为“诗圣”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其诗反映了历史的真情实况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有“诗史”之称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白居易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唐朝诗人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诗歌平易近人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通俗易懂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4_BD#a52e87a03?colgroup=4,25&amp;vcp=1&amp;pid=df3a1364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179542"/>
              </p:ext>
            </p:extLst>
          </p:nvPr>
        </p:nvGraphicFramePr>
        <p:xfrm>
          <a:off x="539496" y="1635006"/>
          <a:ext cx="11091672" cy="4476244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北宋词人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宋词豪放派的代表人物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代表作有《念奴娇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壁怀古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》《赤壁赋》等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李清照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南宋女词人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词风委婉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细腻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是宋词婉约派的代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辛弃疾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南宋词人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继承了苏轼以来的豪放词风和报国情怀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关汉卿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元代最优秀的杂剧作家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代表作是《窦娥冤》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与马致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郑光祖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白朴被誉为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元曲四大家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4_BD#a52e87a03?colgroup=4,25&amp;vcp=1&amp;pid=df3a13642&amp;color=0,0,0&amp;mp=1&amp;vtp=1&amp;vaab=1&amp;bt=1&amp;bbb=1">
            <a:extLst>
              <a:ext uri="{FF2B5EF4-FFF2-40B4-BE49-F238E27FC236}">
                <a16:creationId xmlns:a16="http://schemas.microsoft.com/office/drawing/2014/main" id="{CA67F346-C459-D05A-9976-77AC1962D4B8}"/>
              </a:ext>
            </a:extLst>
          </p:cNvPr>
          <p:cNvSpPr txBox="1"/>
          <p:nvPr/>
        </p:nvSpPr>
        <p:spPr>
          <a:xfrm>
            <a:off x="10913023" y="9266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4_BD#a52e87a03?colgroup=4,25&amp;vcp=1&amp;pid=df3a1364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577924"/>
              </p:ext>
            </p:extLst>
          </p:nvPr>
        </p:nvGraphicFramePr>
        <p:xfrm>
          <a:off x="539496" y="1918248"/>
          <a:ext cx="11091672" cy="3909760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曹雪芹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清代文学家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创作了清代小说中成就最高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影响最深远的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红楼梦》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鲁迅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中国现代文学的奠基人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代表作有《狂人日记》《阿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聂耳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近代音乐家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代表作有《义勇军进行曲》《前进歌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》《铁蹄下的歌女》等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4_BD#a52e87a03?colgroup=4,25&amp;vcp=1&amp;pid=df3a13642&amp;color=0,0,0&amp;mp=1&amp;vtp=1&amp;vaab=1&amp;bt=1&amp;bbb=1">
            <a:extLst>
              <a:ext uri="{FF2B5EF4-FFF2-40B4-BE49-F238E27FC236}">
                <a16:creationId xmlns:a16="http://schemas.microsoft.com/office/drawing/2014/main" id="{06AF260B-183B-A9DC-55E1-EC2090A9EA97}"/>
              </a:ext>
            </a:extLst>
          </p:cNvPr>
          <p:cNvSpPr txBox="1"/>
          <p:nvPr/>
        </p:nvSpPr>
        <p:spPr>
          <a:xfrm>
            <a:off x="10913023" y="12098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4_BD#a52e87a03?colgroup=4,25&amp;vcp=1&amp;pid=df3a1364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667819"/>
              </p:ext>
            </p:extLst>
          </p:nvPr>
        </p:nvGraphicFramePr>
        <p:xfrm>
          <a:off x="539496" y="1640880"/>
          <a:ext cx="11091672" cy="4464496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文艺复兴的先驱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他的长篇诗作是《神曲》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与彼特拉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薄伽丘并称为文艺复兴“文学三杰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达·芬奇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文艺复兴时期的艺术大师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科学巨匠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文艺理论家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《蒙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娜丽莎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最后的晚餐》是他的绘画代表作品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与拉斐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米开朗琪罗并称为文艺复兴“艺术三杰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莎士比亚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英国文艺复兴时期的文学巨匠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《罗密欧与朱丽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》《哈姆雷特》等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4_BD#a52e87a03?colgroup=4,25&amp;vcp=1&amp;pid=df3a13642&amp;color=0,0,0&amp;vtp=1&amp;vaab=1&amp;bt=1&amp;bbb=1">
            <a:extLst>
              <a:ext uri="{FF2B5EF4-FFF2-40B4-BE49-F238E27FC236}">
                <a16:creationId xmlns:a16="http://schemas.microsoft.com/office/drawing/2014/main" id="{C4DA9467-0266-8F0E-94C2-5F39BD80EA8C}"/>
              </a:ext>
            </a:extLst>
          </p:cNvPr>
          <p:cNvSpPr txBox="1"/>
          <p:nvPr/>
        </p:nvSpPr>
        <p:spPr>
          <a:xfrm>
            <a:off x="10913023" y="9324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P_4_BD#a52e87a03?colgroup=4,25&amp;vcp=1&amp;pid=df3a1364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665979"/>
              </p:ext>
            </p:extLst>
          </p:nvPr>
        </p:nvGraphicFramePr>
        <p:xfrm>
          <a:off x="539496" y="1635006"/>
          <a:ext cx="11091672" cy="4469704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贝多芬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18世纪德国天才的作曲家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他创作的音乐充满想象力和激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《英雄交响曲》是他的代表作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巴尔扎克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19世纪法国作家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代表作是小说集“人间喜剧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《欧也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·葛朗台》《高老头》等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列夫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·托尔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俄国作家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代表作有《战争与和平》《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安娜·卡列尼娜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他被列宁称为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“俄国革命的镜子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梵高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荷兰画家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代表作有《向日葵》《夜间的咖啡馆》等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4_BD#a52e87a03?colgroup=4,25&amp;vcp=1&amp;pid=df3a13642&amp;color=0,0,0&amp;mp=1&amp;vtp=1&amp;vaab=1&amp;bt=1&amp;bbb=1">
            <a:extLst>
              <a:ext uri="{FF2B5EF4-FFF2-40B4-BE49-F238E27FC236}">
                <a16:creationId xmlns:a16="http://schemas.microsoft.com/office/drawing/2014/main" id="{4B94C5C1-B2DE-1DB2-C010-E4595D90D870}"/>
              </a:ext>
            </a:extLst>
          </p:cNvPr>
          <p:cNvSpPr txBox="1"/>
          <p:nvPr/>
        </p:nvSpPr>
        <p:spPr>
          <a:xfrm>
            <a:off x="10913023" y="9266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4_BD#6439ddd43?colgroup=3,26&amp;vcp=1&amp;pid=d8cfd95f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0655666"/>
              </p:ext>
            </p:extLst>
          </p:nvPr>
        </p:nvGraphicFramePr>
        <p:xfrm>
          <a:off x="539496" y="1640880"/>
          <a:ext cx="11082528" cy="4464496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北魏孝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在位时进行改革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迁都洛阳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采取改穿汉服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使用汉语等措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促进了民族交融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唐太宗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推行一系列革新措施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统治期间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政治较清明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经济发展较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国力逐步加强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贞观之治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武则天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中国历史上唯一的女皇帝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她统治时期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大力发展科举制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创立殿试制度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不拘一格选拔人才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重视发展生产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为后来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开元盛世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局面的出现奠定了基础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vtp=1&amp;vaab=1&amp;bt=1&amp;bbb=1">
            <a:extLst>
              <a:ext uri="{FF2B5EF4-FFF2-40B4-BE49-F238E27FC236}">
                <a16:creationId xmlns:a16="http://schemas.microsoft.com/office/drawing/2014/main" id="{863E41F7-5306-D627-D0B2-69752920BA46}"/>
              </a:ext>
            </a:extLst>
          </p:cNvPr>
          <p:cNvSpPr txBox="1"/>
          <p:nvPr/>
        </p:nvSpPr>
        <p:spPr>
          <a:xfrm>
            <a:off x="10903879" y="9324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4_BD#6439ddd43?colgroup=3,26&amp;vcp=1&amp;pid=d8cfd95f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952437"/>
              </p:ext>
            </p:extLst>
          </p:nvPr>
        </p:nvGraphicFramePr>
        <p:xfrm>
          <a:off x="539496" y="1924122"/>
          <a:ext cx="11082528" cy="3898012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忽必烈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于1271年改国号为大元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次年定都于大都（今北京）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央设中书省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枢密院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御史台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在地方设立行中书省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行省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是我国省级行政区划设置的开端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康熙皇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对内加强专制主义中央集权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巩固国家的统一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对外反击俄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国侵略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组织两次雅克萨之战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签订《尼布楚条约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划定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中俄两国边界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mp=1&amp;vtp=1&amp;vaab=1&amp;bt=1&amp;bbb=1">
            <a:extLst>
              <a:ext uri="{FF2B5EF4-FFF2-40B4-BE49-F238E27FC236}">
                <a16:creationId xmlns:a16="http://schemas.microsoft.com/office/drawing/2014/main" id="{23A9DC30-973F-965C-FEFC-99022D97031D}"/>
              </a:ext>
            </a:extLst>
          </p:cNvPr>
          <p:cNvSpPr txBox="1"/>
          <p:nvPr/>
        </p:nvSpPr>
        <p:spPr>
          <a:xfrm>
            <a:off x="10903879" y="12157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4_BD#6439ddd43?colgroup=3,26&amp;vcp=1&amp;pid=d8cfd95f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760469"/>
              </p:ext>
            </p:extLst>
          </p:nvPr>
        </p:nvGraphicFramePr>
        <p:xfrm>
          <a:off x="539496" y="1640880"/>
          <a:ext cx="11082528" cy="4464496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康有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宣传维新变法思想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领导戊戌变法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起到了思想启蒙的作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促进了资本主义思想的传播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推动了中国近代化的进程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曾国藩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湘军的创立者和统帅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与李鸿章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左宗棠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张之洞并称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晚清四大名臣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是洋务运动的发起者之一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李鸿章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洋务派的代表人物之一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创立江南机器制造总局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轮船招商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mp=1&amp;vtp=1&amp;vaab=1&amp;bt=1&amp;bbb=1">
            <a:extLst>
              <a:ext uri="{FF2B5EF4-FFF2-40B4-BE49-F238E27FC236}">
                <a16:creationId xmlns:a16="http://schemas.microsoft.com/office/drawing/2014/main" id="{9B17F8BD-1102-11BE-FA2B-E4E1D87A5F80}"/>
              </a:ext>
            </a:extLst>
          </p:cNvPr>
          <p:cNvSpPr txBox="1"/>
          <p:nvPr/>
        </p:nvSpPr>
        <p:spPr>
          <a:xfrm>
            <a:off x="10903879" y="9324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4_BD#6439ddd43?colgroup=3,26&amp;vcp=1&amp;pid=d8cfd95f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910242"/>
              </p:ext>
            </p:extLst>
          </p:nvPr>
        </p:nvGraphicFramePr>
        <p:xfrm>
          <a:off x="539496" y="2201490"/>
          <a:ext cx="11082528" cy="3343276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张之洞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洋务派的代表人物之一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创办汉阳铁厂和湖北织布局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新式教育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伟大的民主革命先行者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成立兴中会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1905年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立中国同盟会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提出三民主义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领导辛亥革命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束了中国两千多年的君主专制制度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创办黄埔军校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vtp=1&amp;vaab=1&amp;bt=1&amp;bbb=1">
            <a:extLst>
              <a:ext uri="{FF2B5EF4-FFF2-40B4-BE49-F238E27FC236}">
                <a16:creationId xmlns:a16="http://schemas.microsoft.com/office/drawing/2014/main" id="{FD18BE32-7A78-81C9-BCAF-3C6008D2E466}"/>
              </a:ext>
            </a:extLst>
          </p:cNvPr>
          <p:cNvSpPr txBox="1"/>
          <p:nvPr/>
        </p:nvSpPr>
        <p:spPr>
          <a:xfrm>
            <a:off x="10903879" y="14930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4_BD#6439ddd43?colgroup=3,26&amp;vcp=1&amp;pid=d8cfd95f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793706"/>
              </p:ext>
            </p:extLst>
          </p:nvPr>
        </p:nvGraphicFramePr>
        <p:xfrm>
          <a:off x="539496" y="2478858"/>
          <a:ext cx="11082528" cy="2788540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陈独秀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新文化运动的发起人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中国共产主义运动的先行者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产党的主要创始人和早期领导人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李大钊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中国马克思主义思想传播的先驱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新文化运动后期的主要代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表人物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中国共产党的主要创始人和早期领导人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mp=1&amp;vtp=1&amp;vaab=1&amp;bt=1&amp;bbb=1">
            <a:extLst>
              <a:ext uri="{FF2B5EF4-FFF2-40B4-BE49-F238E27FC236}">
                <a16:creationId xmlns:a16="http://schemas.microsoft.com/office/drawing/2014/main" id="{D751A216-E44B-8692-34AE-7E80D9EF45B1}"/>
              </a:ext>
            </a:extLst>
          </p:cNvPr>
          <p:cNvSpPr txBox="1"/>
          <p:nvPr/>
        </p:nvSpPr>
        <p:spPr>
          <a:xfrm>
            <a:off x="10903879" y="17704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4_BD#6439ddd43?colgroup=3,26&amp;vcp=1&amp;pid=d8cfd95f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171393"/>
              </p:ext>
            </p:extLst>
          </p:nvPr>
        </p:nvGraphicFramePr>
        <p:xfrm>
          <a:off x="539496" y="1652628"/>
          <a:ext cx="11082528" cy="4441000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中国人民解放军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中华人民共和国的主要缔造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者和领袖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毛泽东思想的主要创立者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1921年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参加中共一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领导秋收起义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创建井冈山革命根据地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1935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遵义会议确立了以毛泽东为主要代表的马克思主义正确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路线在中共中央的领导地位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抗战胜利后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赴重庆谈判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挥三大战役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1949年9月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被选为中央人民政府主席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新中国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领导人民探索社会主义建设道路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vtp=1&amp;vaab=1&amp;bt=1&amp;bbb=1">
            <a:extLst>
              <a:ext uri="{FF2B5EF4-FFF2-40B4-BE49-F238E27FC236}">
                <a16:creationId xmlns:a16="http://schemas.microsoft.com/office/drawing/2014/main" id="{6EE1FCE8-4A56-1243-9454-87D8BE7BF031}"/>
              </a:ext>
            </a:extLst>
          </p:cNvPr>
          <p:cNvSpPr txBox="1"/>
          <p:nvPr/>
        </p:nvSpPr>
        <p:spPr>
          <a:xfrm>
            <a:off x="10903879" y="94422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1642</Words>
  <Application>Microsoft Office PowerPoint</Application>
  <PresentationFormat>宽屏</PresentationFormat>
  <Paragraphs>466</Paragraphs>
  <Slides>37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7" baseType="lpstr">
      <vt:lpstr>Arial (正文)</vt:lpstr>
      <vt:lpstr>等线</vt:lpstr>
      <vt:lpstr>华文隶书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7</cp:revision>
  <dcterms:created xsi:type="dcterms:W3CDTF">2024-11-29T08:34:23Z</dcterms:created>
  <dcterms:modified xsi:type="dcterms:W3CDTF">2025-07-28T01:02:06Z</dcterms:modified>
  <cp:category/>
  <cp:contentStatus/>
</cp:coreProperties>
</file>