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49624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de7a440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51247FC-BD26-419F-8072-BAE070A1A74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第25讲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代词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de7a440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97A93F6-881F-4FFF-8D2B-C092CFCFB4D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5c34de25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06371b7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550279c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bb378fc3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c34de250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e06371b7e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5550279c8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3bb378fc3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第25讲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代词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de7a440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1F9DE7F-88B8-40F6-AED8-24C3CA9B4C3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5c34de25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06371b7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550279c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bb378fc3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c34de250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e06371b7e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5550279c8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3bb378fc3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第25讲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代词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662550100098fdc85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41ECC50-4550-C21E-2EF4-FECBFA567EB7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D445460-49CD-48EC-A5D6-984F3D1FC9E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8A29DB5-E3A2-481A-BA45-70428265F9F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5c34de25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06371b7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550279c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bb378fc3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c34de250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e06371b7e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5550279c8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3bb378fc3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086083E-891A-45DA-9284-1A6D3438581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5c34de25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06371b7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550279c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bb378fc3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c34de250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e06371b7e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5550279c8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3bb378fc3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c752b48c?sp=1&amp;vcp=1&amp;pid=adb296072&amp;color=0,0,0&amp;mp=1&amp;vtp=1&amp;vaab=1&amp;bt=1&amp;bbb=1&amp;hb=1"/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2.人称代词用在引导比较状语从句的than/as之后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，用主格和宾格形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式都可以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faster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he/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3.人称代词作并列主语时的排列顺序：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（1）单数的排列：you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I放在最后。但在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承认错误时，I放在其他人称代词的前面。例如：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window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yesterday.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（2）复数的排列：we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you;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they;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17837600?sp=1&amp;vcp=1&amp;pid=e06371b7e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二、物主代词</a:t>
            </a:r>
            <a:endParaRPr lang="en-US" altLang="zh-CN" sz="3200" dirty="0"/>
          </a:p>
        </p:txBody>
      </p:sp>
      <p:sp>
        <p:nvSpPr>
          <p:cNvPr id="3" name="P_6_BD#15add9d84?vcp=1&amp;pid=f17837600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物主代词可分为形容词性物主代词和名词性物主代词。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1.形容词性物主代词作定语，修饰名词。形容词性物主代词还可以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和own连用。例如：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white.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white,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kumimoji="0" lang="en-US" altLang="zh-CN" sz="2800" b="0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5add9d84?sp=1&amp;vcp=1&amp;pid=f17837600&amp;color=0,0,0&amp;vtp=1&amp;vaab=1&amp;bt=1&amp;bbb=1&amp;hb=1"/>
          <p:cNvSpPr/>
          <p:nvPr/>
        </p:nvSpPr>
        <p:spPr>
          <a:xfrm>
            <a:off x="539496" y="18462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2.名词性物主代词在句中作主语、表语或宾语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，相当于在对应的形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容词性物主代词后加上名词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yellow.（作主语，hers=her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pen）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（作表语，mine=my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books）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broken.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（作宾语，yours=your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f041c68a?sp=1&amp;vcp=1&amp;pid=e06371b7e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三、反身代词</a:t>
            </a:r>
            <a:endParaRPr lang="en-US" altLang="zh-CN" sz="3200" dirty="0"/>
          </a:p>
        </p:txBody>
      </p:sp>
      <p:sp>
        <p:nvSpPr>
          <p:cNvPr id="3" name="P_6_BD#1608e0783?sp=1&amp;vcp=1&amp;pid=6f041c68a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1.作动词或介词的宾语。例如：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myself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herself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mirror.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2.作主语或宾语的同位语，位于名词或代词之后，或位于句末。例如：</a:t>
            </a:r>
            <a:endParaRPr kumimoji="0" lang="en-US" altLang="zh-CN" sz="2800" b="0" i="0" u="none" strike="noStrike" kern="1200" cap="none" spc="-5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myself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repaired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car.=I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repaired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myself.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608e0783?sp=1&amp;vcp=1&amp;pid=6f041c68a&amp;color=0,0,0&amp;mp=1&amp;vtp=1&amp;vaab=1&amp;bt=1&amp;bbb=1"/>
          <p:cNvSpPr/>
          <p:nvPr/>
        </p:nvSpPr>
        <p:spPr>
          <a:xfrm>
            <a:off x="539496" y="15262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3.用于某些惯用词组。例如：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ourselves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yourself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cake.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4.“by+反身代词”意为“独立地，单独地”，相当于without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help或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alone。例如：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myself.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c8382c63?sp=1&amp;vcp=1&amp;pid=e06371b7e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四、指示代词</a:t>
            </a:r>
            <a:endParaRPr lang="en-US" altLang="zh-CN" sz="3200" dirty="0"/>
          </a:p>
        </p:txBody>
      </p:sp>
      <p:sp>
        <p:nvSpPr>
          <p:cNvPr id="3" name="P_6_BD#8e8f0fc9e?vcp=1&amp;pid=ac8382c63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指示代词包括this,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those。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119bc607?sp=1&amp;vcp=1&amp;pid=e06371b7e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五、疑问代词</a:t>
            </a:r>
            <a:endParaRPr lang="en-US" altLang="zh-CN" sz="3200" dirty="0"/>
          </a:p>
        </p:txBody>
      </p:sp>
      <p:sp>
        <p:nvSpPr>
          <p:cNvPr id="3" name="P_6_BD#b69524acb?vcp=1&amp;pid=8119bc607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疑问代词包括who,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whose,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88f270f5?sp=1&amp;vcp=1&amp;pid=e06371b7e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六、关系代词</a:t>
            </a:r>
            <a:endParaRPr lang="en-US" altLang="zh-CN" sz="3200" dirty="0"/>
          </a:p>
        </p:txBody>
      </p:sp>
      <p:sp>
        <p:nvSpPr>
          <p:cNvPr id="3" name="P_6_BD#1a4d3d0bb?vcp=1&amp;pid=b88f270f5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关系代词包括whom,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whose,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。关系代词可用来引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导定语从句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57127b74?sp=1&amp;vcp=1&amp;pid=e06371b7e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七、不定代词</a:t>
            </a:r>
            <a:endParaRPr lang="en-US" altLang="zh-CN" sz="3200" dirty="0"/>
          </a:p>
        </p:txBody>
      </p:sp>
      <p:sp>
        <p:nvSpPr>
          <p:cNvPr id="3" name="P_6_BD#86eb6ad21?vcp=1&amp;pid=457127b74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不定代词是代词中较难掌握的一种，主要有all,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both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either,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neither,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another,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none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little以及复合不定代词something,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anything,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everything,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nothing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somebody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anybody,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everybody,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nobody等。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86eb6ad21?sp=1&amp;vcp=1&amp;pid=457127b74&amp;color=0,0,0&amp;vtp=1&amp;vaab=1&amp;bt=1&amp;bb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一些常见的不定代词的用法如下：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1.由every,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no与one,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body,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thing构成的复合代词通常只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有单数形式，谓语动词用单数形式，修饰这类词的形容词要后置。例如：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else?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你还想要些别的什么吗？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nothing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没有什么重要的事。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c16045495.fixed?vcp=1&amp;pid=681e9c325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c16045495.fixed?vcp=1&amp;pid=681e9c325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  <p:sp>
        <p:nvSpPr>
          <p:cNvPr id="4" name="C_2_BD#c16045495.fixed?vcp=1&amp;pid=681e9c325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词法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6eb6ad21?sp=1&amp;vcp=1&amp;pid=457127b74&amp;color=0,0,0&amp;vtp=1&amp;vaab=1&amp;bt=1&amp;bbb=1"/>
          <p:cNvSpPr/>
          <p:nvPr/>
        </p:nvSpPr>
        <p:spPr>
          <a:xfrm>
            <a:off x="539496" y="8861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2.one与it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的区别和用法。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（1）one常代替前面出现过的可数名词，表示泛指，相当于“a/an+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单数名词”。例如：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broken.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one.（one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=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（2）it常代替前面出现过的不可数名词或单数名词，表示特指，相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当于“限定词+单数名词”。例如：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pen?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—Yes,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6eb6ad21?sp=1&amp;vcp=1&amp;pid=457127b74&amp;color=0,0,0&amp;mp=1&amp;vtp=1&amp;vaab=1&amp;bt=1&amp;bbb=1&amp;h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3.another,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的区别及用法。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详见第15讲考点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4）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4.none，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nobody，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nothing，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no的区别和用法。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（1）none用于指人或物，表示“（三者或三者以上）都不”，相当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于all的否定，在句中可作主语、宾语、表语，常与of连用。作主语时，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谓语动词既可用单数形式，也可用复数形式。例如：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tired,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rest.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6eb6ad21?sp=1&amp;vcp=1&amp;pid=457127b74&amp;color=0,0,0&amp;mp=1&amp;vtp=1&amp;vaab=1&amp;bt=1&amp;bbb=1&amp;h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与nobody只能指人，不能与of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连用。作主语时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，谓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语动词只能用单数形式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manners.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Nobody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possible.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6eb6ad21?sp=1&amp;vcp=1&amp;pid=457127b74&amp;color=0,0,0&amp;vtp=1&amp;vaab=1&amp;bt=1&amp;bbb=1&amp;h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（3）nothing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指“没有东西”或“没有什么”，相当于not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anything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。作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主语时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，谓语动词用单数形式。例如：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Nothing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（4）no为形容词，表示“没有”，等于not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any/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（an）。例如：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=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6eb6ad21?sp=1&amp;vcp=1&amp;pid=457127b74&amp;color=0,0,0&amp;vtp=1&amp;vaab=1&amp;bt=1&amp;bbb=1&amp;hb=1"/>
          <p:cNvSpPr/>
          <p:nvPr/>
        </p:nvSpPr>
        <p:spPr>
          <a:xfrm>
            <a:off x="539496" y="56613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5.both，neither，either，all的区别及用法。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这些词都可用作代词或形容词。其位置都在be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动词之后，行为动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词之前或第一助动词之后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（1）both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意为“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两者都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与复数连用，所接谓语动词用复数形式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只用于肯定句，使用范围为两个人或物。例如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both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street.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街道两边有许多树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（2）either意为“两者中的任何一个”，所接谓语动词一般用单数形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式，使用范围为两个人或物。例如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Either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clever.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两个女孩都很聪明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6eb6ad21?sp=1&amp;vcp=1&amp;pid=457127b74&amp;color=0,0,0&amp;vtp=1&amp;vaab=1&amp;bt=1&amp;bbb=1&amp;hb=1"/>
          <p:cNvSpPr/>
          <p:nvPr/>
        </p:nvSpPr>
        <p:spPr>
          <a:xfrm>
            <a:off x="539496" y="8861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（3）neither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意为“两者都不”，所接谓语动词一般用单数形式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，只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用于否定句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，使用范围为两个人或物。例如：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Neither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answer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correct.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两个答案都不对。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（4）all意为“三者或三者以上都”。后面跟单数名词时，动词用单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数形式；跟复数名词时，动词用复数形式，使用范围为三者或三者以上。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所有的学生都在努力学习。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但并非所有消息都是坏消息。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ef7255a0?sp=1&amp;vcp=1&amp;pid=e06371b7e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八、it的用法</a:t>
            </a:r>
            <a:endParaRPr lang="en-US" altLang="zh-CN" sz="3200" dirty="0"/>
          </a:p>
        </p:txBody>
      </p:sp>
      <p:sp>
        <p:nvSpPr>
          <p:cNvPr id="3" name="P_6_BD#d128b07b8?sp=1&amp;vcp=1&amp;pid=6ef7255a0&amp;color=0,0,0&amp;vtp=1&amp;vaab=1&amp;bbb=1&amp;h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1.动物和无生命的事物一般用it来表示，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但如果要强调动物的性别，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也可以用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she（her）,he（him）来表示。例如：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2.it作主语，表示时间、距离和自然现象。例如：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six.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100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metres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128b07b8?vcp=1&amp;pid=6ef7255a0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但要注意，rain,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snow作名词时，不能用it作主语。例如：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昨天没有下雪。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上个月降雨量很大。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3.代替刚提到的事物。例如：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—What’s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cat.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4.作形式主语或宾语。例如：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yesterday.（作形式主语）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useful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English.（作形式宾语）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550279c8.fixed?vcp=1&amp;pid=de7a4407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代词</a:t>
            </a:r>
            <a:endParaRPr lang="en-US" altLang="zh-CN" sz="4000" dirty="0"/>
          </a:p>
        </p:txBody>
      </p:sp>
      <p:sp>
        <p:nvSpPr>
          <p:cNvPr id="3" name="C_4_BD#5550279c8.fixed?vcp=1&amp;pid=de7a4407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014abd9b2?vaa=1&amp;vcp=1&amp;pid=5550279c8&amp;color=0,0,0&amp;vtp=1&amp;vaab=1&amp;bt=1&amp;bbb=1&amp;hb=1"/>
          <p:cNvSpPr/>
          <p:nvPr/>
        </p:nvSpPr>
        <p:spPr>
          <a:xfrm>
            <a:off x="539496" y="90119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（2024·天津·中考题）When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business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3_1#014abd9b2.bracket?vaa=1&amp;vcp=1&amp;pid=5550279c8&amp;color=0,0,0&amp;vpa=1&amp;vtp=1&amp;vaab=1"/>
          <p:cNvSpPr/>
          <p:nvPr/>
        </p:nvSpPr>
        <p:spPr>
          <a:xfrm>
            <a:off x="6067965" y="153555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_2#014abd9b2.choices?vaa=1&amp;vcp=1&amp;pid=5550279c8&amp;color=0,0,0&amp;vtp=1&amp;vaab=1&amp;bbb=1"/>
          <p:cNvSpPr/>
          <p:nvPr/>
        </p:nvSpPr>
        <p:spPr>
          <a:xfrm>
            <a:off x="539496" y="216827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980690" algn="l"/>
                <a:tab pos="5681980" algn="l"/>
                <a:tab pos="861187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A.my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myself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myself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.me;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mine</a:t>
            </a:r>
            <a:endParaRPr lang="en-US" altLang="zh-CN" sz="2800" dirty="0"/>
          </a:p>
        </p:txBody>
      </p:sp>
      <p:sp>
        <p:nvSpPr>
          <p:cNvPr id="5" name="QC_5_AS.1_1#014abd9b2?vaa=1&amp;vcp=1&amp;pid=5550279c8&amp;color=0,0,0&amp;vtp=1&amp;vaab=1&amp;bbb=1&amp;hb=1"/>
          <p:cNvSpPr/>
          <p:nvPr/>
        </p:nvSpPr>
        <p:spPr>
          <a:xfrm>
            <a:off x="539496" y="2797746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句意：我父母出差时，我自己照顾自己。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考查代词辨析。my“我的”，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形容词性物主代词；myself“我自己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反身代词；mine“我的”，名词性物主代词；me“我”，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宾格。第一空作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定语修饰parents，用形容词性物主代词；第二空主语和宾语是同一人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所以是“照顾自己”，用反身代词，故选A。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c34de250.fixed?vcp=1&amp;pid=de7a4407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代词</a:t>
            </a:r>
            <a:endParaRPr lang="en-US" altLang="zh-CN" sz="4000" dirty="0"/>
          </a:p>
        </p:txBody>
      </p:sp>
      <p:sp>
        <p:nvSpPr>
          <p:cNvPr id="3" name="C_4_BD#5c34de250.fixed?vcp=1&amp;pid=de7a4407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_1#4649b1ba6?sp=1&amp;vaa=1&amp;vcp=1&amp;pid=5550279c8&amp;color=0,0,0&amp;vtp=1&amp;vaab=1&amp;bt=1&amp;bbb=1"/>
          <p:cNvSpPr/>
          <p:nvPr/>
        </p:nvSpPr>
        <p:spPr>
          <a:xfrm>
            <a:off x="539496" y="89077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（2024·广西·中考题）—Andy,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sisters,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Lucy.</a:t>
            </a:r>
            <a:endParaRPr lang="en-US" altLang="zh-CN" sz="2800" dirty="0"/>
          </a:p>
        </p:txBody>
      </p:sp>
      <p:sp>
        <p:nvSpPr>
          <p:cNvPr id="3" name="QC_5_AN.7_1#4649b1ba6.blank?vaa=1&amp;vcp=1&amp;pid=5550279c8&amp;color=0,0,0&amp;vpa=2&amp;vtp=1&amp;vaab=1"/>
          <p:cNvSpPr/>
          <p:nvPr/>
        </p:nvSpPr>
        <p:spPr>
          <a:xfrm>
            <a:off x="1578514" y="148704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5_2#4649b1ba6.choices?vaa=1&amp;vcp=1&amp;pid=5550279c8&amp;color=0,0,0&amp;vtp=1&amp;vaab=1&amp;bbb=1"/>
          <p:cNvSpPr/>
          <p:nvPr/>
        </p:nvSpPr>
        <p:spPr>
          <a:xfrm>
            <a:off x="539496" y="216598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927687" algn="l"/>
                <a:tab pos="75632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.You</a:t>
            </a:r>
            <a:endParaRPr lang="en-US" altLang="zh-CN" sz="2800" dirty="0"/>
          </a:p>
        </p:txBody>
      </p:sp>
      <p:sp>
        <p:nvSpPr>
          <p:cNvPr id="5" name="QC_5_AS.1_1#4649b1ba6?vaa=1&amp;vcp=1&amp;pid=5550279c8&amp;color=0,0,0&amp;vtp=1&amp;vaab=1&amp;bbb=1&amp;hb=1"/>
          <p:cNvSpPr/>
          <p:nvPr/>
        </p:nvSpPr>
        <p:spPr>
          <a:xfrm>
            <a:off x="539496" y="279546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句意：——安迪，那边的女孩们是谁？——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她们是我的姐妹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莉莉和露西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考查代词辨析。they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“她们”；we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“我们”；you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“你们”。根据“Andy,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there?”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可知，询问那边的女孩们是谁，答语应该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说“她们是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”，故选A。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_1#d043ed504?sp=1&amp;vaa=1&amp;vcp=1&amp;pid=5550279c8&amp;color=0,0,0&amp;vtp=1&amp;vaab=1&amp;bt=1&amp;bbb=1&amp;hb=1"/>
          <p:cNvSpPr/>
          <p:nvPr/>
        </p:nvSpPr>
        <p:spPr>
          <a:xfrm>
            <a:off x="539496" y="218119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（2024·湖北武汉·中考题）—More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teenagers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Xiangsheng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Xiaopin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nowadays.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laugh.</a:t>
            </a:r>
            <a:endParaRPr lang="en-US" altLang="zh-CN" sz="2800" dirty="0"/>
          </a:p>
        </p:txBody>
      </p:sp>
      <p:sp>
        <p:nvSpPr>
          <p:cNvPr id="4" name="QC_5_BD.9_2#d043ed504.choices?vaa=1&amp;vcp=1&amp;pid=5550279c8&amp;color=0,0,0&amp;vtp=1&amp;vaab=1&amp;bbb=1"/>
          <p:cNvSpPr/>
          <p:nvPr/>
        </p:nvSpPr>
        <p:spPr>
          <a:xfrm>
            <a:off x="539496" y="40971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539365" algn="l"/>
                <a:tab pos="5383530" algn="l"/>
                <a:tab pos="81641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.all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B.none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C.both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.neither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d043ed504?vaa=1&amp;vcp=1&amp;pid=5550279c8&amp;color=0,0,0&amp;mp=1&amp;vtp=1&amp;vaab=1&amp;bt=1&amp;bbb=1&amp;hb=1"/>
          <p:cNvSpPr/>
          <p:nvPr/>
        </p:nvSpPr>
        <p:spPr>
          <a:xfrm>
            <a:off x="539496" y="1539843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句意：——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现在越来越多的青少年对相声和小品产生了兴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趣。——是的，那是因为两者都能让人开怀大笑。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考查代词辨析。all“三者或三者以上全都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”；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none“三者或三者以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上都不（是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）”；both“两者都”；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neither“两者都不（是）”。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根据句意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可知，相声和小品都可以让人大笑，用both表示“两者都”，故选C。</a:t>
            </a:r>
            <a:endParaRPr lang="en-US" altLang="zh-CN" sz="2800" dirty="0"/>
          </a:p>
        </p:txBody>
      </p:sp>
      <p:sp>
        <p:nvSpPr>
          <p:cNvPr id="3" name="QC_5_AN.2_1#d043ed504?vaa=1&amp;vcp=1&amp;pid=5550279c8&amp;color=0,0,0&amp;vtp=1&amp;vaab=1&amp;bbb=1"/>
          <p:cNvSpPr/>
          <p:nvPr/>
        </p:nvSpPr>
        <p:spPr>
          <a:xfrm>
            <a:off x="539496" y="47384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3_1#fb3ab5219?vaa=1&amp;vcp=1&amp;pid=5550279c8&amp;color=0,0,0&amp;vtp=1&amp;vaab=1&amp;bt=1&amp;bbb=1&amp;hb=1"/>
          <p:cNvSpPr/>
          <p:nvPr/>
        </p:nvSpPr>
        <p:spPr>
          <a:xfrm>
            <a:off x="539496" y="124028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（2024·黑龙江龙东地区·中考题）He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Harbin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winter.</a:t>
            </a:r>
            <a:endParaRPr lang="en-US" altLang="zh-CN" sz="2800" dirty="0"/>
          </a:p>
        </p:txBody>
      </p:sp>
      <p:sp>
        <p:nvSpPr>
          <p:cNvPr id="3" name="QC_5_AN.15_1#fb3ab5219.blank?vaa=1&amp;vcp=1&amp;pid=5550279c8&amp;color=0,0,0&amp;vpa=4&amp;vtp=1&amp;vaab=1"/>
          <p:cNvSpPr/>
          <p:nvPr/>
        </p:nvSpPr>
        <p:spPr>
          <a:xfrm>
            <a:off x="8055514" y="120980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3_2#fb3ab5219.choices?vaa=1&amp;vcp=1&amp;pid=5550279c8&amp;color=0,0,0&amp;vtp=1&amp;vaab=1&amp;bbb=1"/>
          <p:cNvSpPr/>
          <p:nvPr/>
        </p:nvSpPr>
        <p:spPr>
          <a:xfrm>
            <a:off x="539496" y="25073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89587" algn="l"/>
                <a:tab pos="77664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.this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.it</a:t>
            </a:r>
            <a:endParaRPr lang="en-US" altLang="zh-CN" sz="2800" dirty="0"/>
          </a:p>
        </p:txBody>
      </p:sp>
      <p:sp>
        <p:nvSpPr>
          <p:cNvPr id="5" name="QC_5_AS.1_1#fb3ab5219?vaa=1&amp;vcp=1&amp;pid=5550279c8&amp;color=0,0,0&amp;vtp=1&amp;vaab=1&amp;bbb=1&amp;hb=1"/>
          <p:cNvSpPr/>
          <p:nvPr/>
        </p:nvSpPr>
        <p:spPr>
          <a:xfrm>
            <a:off x="539496" y="313683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句意：他发现冬天去哈尔滨旅游很有趣。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考查it作形式宾语。this“这（个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）”；that“那（个）”；it“它”。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分析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句子可知，此处是“find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/found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句式，it作形式宾语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动词不定式作真正的宾语，故选C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7_1#d4d31211e?sp=1&amp;vaa=1&amp;vcp=1&amp;pid=5550279c8&amp;color=0,0,0&amp;vtp=1&amp;vaab=1&amp;bt=1&amp;bbb=1&amp;hb=1"/>
          <p:cNvSpPr/>
          <p:nvPr/>
        </p:nvSpPr>
        <p:spPr>
          <a:xfrm>
            <a:off x="539496" y="755078"/>
            <a:ext cx="11109960" cy="1569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（2024·四川达州·中考题）—Tina,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Dazhou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month?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course.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bought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Dengying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parents.</a:t>
            </a:r>
            <a:endParaRPr lang="en-US" altLang="zh-CN" sz="2800" dirty="0"/>
          </a:p>
        </p:txBody>
      </p:sp>
      <p:sp>
        <p:nvSpPr>
          <p:cNvPr id="3" name="QC_5_AN.19_1#d4d31211e.blank?vaa=1&amp;vcp=1&amp;pid=5550279c8&amp;color=0,0,0&amp;vpa=5&amp;vtp=1&amp;vaab=1"/>
          <p:cNvSpPr/>
          <p:nvPr/>
        </p:nvSpPr>
        <p:spPr>
          <a:xfrm>
            <a:off x="8690706" y="725423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7_2#d4d31211e.choices?vaa=1&amp;vcp=1&amp;pid=5550279c8&amp;color=0,0,0&amp;vtp=1&amp;vaab=1&amp;bbb=1"/>
          <p:cNvSpPr/>
          <p:nvPr/>
        </p:nvSpPr>
        <p:spPr>
          <a:xfrm>
            <a:off x="539496" y="2396172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11787" algn="l"/>
                <a:tab pos="73981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anything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special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special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anything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special</a:t>
            </a:r>
            <a:endParaRPr lang="en-US" altLang="zh-CN" sz="2800" dirty="0"/>
          </a:p>
        </p:txBody>
      </p:sp>
      <p:sp>
        <p:nvSpPr>
          <p:cNvPr id="5" name="QC_5_AS.1_1#d4d31211e?vaa=1&amp;vcp=1&amp;pid=5550279c8&amp;color=0,0,0&amp;vtp=1&amp;vaab=1&amp;bbb=1&amp;hb=1"/>
          <p:cNvSpPr/>
          <p:nvPr/>
        </p:nvSpPr>
        <p:spPr>
          <a:xfrm>
            <a:off x="539496" y="2924366"/>
            <a:ext cx="11109960" cy="32079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句意：——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蒂娜，你上个月去达州的时候买了什么特别的东西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吗？——当然。我给父母买了一些灯影牛肉。</a:t>
            </a:r>
            <a:endParaRPr lang="en-US" altLang="zh-CN" sz="2800" dirty="0"/>
          </a:p>
          <a:p>
            <a:pPr indent="715963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考查复合不定代词。anything“任何事情”，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用于否定句或疑问句中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something“某事”，用于肯定句中。“did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是一般疑问句，应用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anything。形容词修饰复合不定代词时应后置，即anything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special，故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选A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1_1#3c22f2e32?sp=1&amp;vaa=1&amp;vcp=1&amp;pid=5550279c8&amp;color=0,0,0&amp;vtp=1&amp;vaab=1&amp;bt=1&amp;bbb=1&amp;hb=1"/>
          <p:cNvSpPr/>
          <p:nvPr/>
        </p:nvSpPr>
        <p:spPr>
          <a:xfrm>
            <a:off x="539496" y="186369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例6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（2021·四川广元·中考题）—How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here!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Guangyuan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town.</a:t>
            </a:r>
            <a:endParaRPr lang="en-US" altLang="zh-CN" sz="2800" dirty="0"/>
          </a:p>
        </p:txBody>
      </p:sp>
      <p:sp>
        <p:nvSpPr>
          <p:cNvPr id="4" name="QC_5_BD.21_2#3c22f2e32.choices?vaa=1&amp;vcp=1&amp;pid=5550279c8&amp;color=0,0,0&amp;vtp=1&amp;vaab=1&amp;bbb=1"/>
          <p:cNvSpPr/>
          <p:nvPr/>
        </p:nvSpPr>
        <p:spPr>
          <a:xfrm>
            <a:off x="539496" y="37796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882265" algn="l"/>
                <a:tab pos="5396230" algn="l"/>
                <a:tab pos="82276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B.it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C.this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.those</a:t>
            </a:r>
            <a:endParaRPr lang="en-US" altLang="zh-CN" sz="2800" dirty="0"/>
          </a:p>
        </p:txBody>
      </p:sp>
      <p:sp>
        <p:nvSpPr>
          <p:cNvPr id="5" name="QC_5_AS.1_1#3c22f2e32?vaa=1&amp;vcp=1&amp;pid=5550279c8&amp;color=0,0,0&amp;vtp=1&amp;vaab=1&amp;bbb=1"/>
          <p:cNvSpPr/>
          <p:nvPr/>
        </p:nvSpPr>
        <p:spPr>
          <a:xfrm>
            <a:off x="539496" y="44012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句意：——这里多冷啊！——是的。广元的天气比你家乡冷得多。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3c22f2e32?vaa=1&amp;vcp=1&amp;pid=5550279c8&amp;color=0,0,0&amp;mp=1&amp;vtp=1&amp;vaab=1&amp;bt=1&amp;bbb=1&amp;hb=1"/>
          <p:cNvSpPr/>
          <p:nvPr/>
        </p:nvSpPr>
        <p:spPr>
          <a:xfrm>
            <a:off x="539496" y="1226407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5963" algn="l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考查指示代词的用法。that可代替前面出现过的不可数名词或单数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名词，表示同类事物；it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可代替刚提到过的一个具体的东西或同一种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情况，指代上文提及的同一物品或情况；those可代替前面出现过的复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数名词，表示同类事物；this指代近处的某一事物。为了避免重复，比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较级句中常用that或those指代前文出现过的名词，此处用that指代前面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出现的不可数名词weather，故选A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5_AN.1_1#3c22f2e32?vaa=1&amp;vcp=1&amp;pid=5550279c8&amp;color=0,0,0&amp;vtp=1&amp;vaab=1&amp;bbb=1"/>
          <p:cNvSpPr/>
          <p:nvPr/>
        </p:nvSpPr>
        <p:spPr>
          <a:xfrm>
            <a:off x="539496" y="50646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6_1#1fe6292ab?vaa=1&amp;vcp=1&amp;pid=5550279c8&amp;color=0,0,0&amp;vtp=1&amp;vaab=1&amp;bt=1&amp;bbb=1&amp;hb=1"/>
          <p:cNvSpPr/>
          <p:nvPr/>
        </p:nvSpPr>
        <p:spPr>
          <a:xfrm>
            <a:off x="539496" y="154127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例7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（2024·福建·中考题）Using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better.</a:t>
            </a:r>
            <a:endParaRPr lang="en-US" altLang="zh-CN" sz="2800" dirty="0"/>
          </a:p>
        </p:txBody>
      </p:sp>
      <p:sp>
        <p:nvSpPr>
          <p:cNvPr id="3" name="QC_5_AN.28_1#1fe6292ab.blank?vaa=1&amp;vcp=1&amp;pid=5550279c8&amp;color=0,0,0&amp;vpa=7&amp;vtp=1&amp;vaab=1"/>
          <p:cNvSpPr/>
          <p:nvPr/>
        </p:nvSpPr>
        <p:spPr>
          <a:xfrm>
            <a:off x="524415" y="213753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26_2#1fe6292ab.choices?vaa=1&amp;vcp=1&amp;pid=5550279c8&amp;color=0,0,0&amp;vtp=1&amp;vaab=1&amp;bbb=1"/>
          <p:cNvSpPr/>
          <p:nvPr/>
        </p:nvSpPr>
        <p:spPr>
          <a:xfrm>
            <a:off x="539496" y="28083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00687" algn="l"/>
                <a:tab pos="74743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B.us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.our</a:t>
            </a:r>
            <a:endParaRPr lang="en-US" altLang="zh-CN" sz="2800" dirty="0"/>
          </a:p>
        </p:txBody>
      </p:sp>
      <p:sp>
        <p:nvSpPr>
          <p:cNvPr id="5" name="QC_5_AS.1_1#1fe6292ab?vaa=1&amp;vcp=1&amp;pid=5550279c8&amp;color=0,0,0&amp;vtp=1&amp;vaab=1&amp;bbb=1&amp;hb=1"/>
          <p:cNvSpPr/>
          <p:nvPr/>
        </p:nvSpPr>
        <p:spPr>
          <a:xfrm>
            <a:off x="539496" y="343782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句意：用正确的方式使用AI工具可以帮助我们更好地工作。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考查代词辨析。we是主格；us是宾格；our是形容词性物主代词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help为动词，后接宾格，故选B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0_1#4450686da?sp=1&amp;vaa=1&amp;vcp=1&amp;pid=5550279c8&amp;color=0,0,0&amp;vtp=1&amp;vaab=1&amp;bt=1&amp;bbb=1&amp;hb=1"/>
          <p:cNvSpPr/>
          <p:nvPr/>
        </p:nvSpPr>
        <p:spPr>
          <a:xfrm>
            <a:off x="539496" y="807276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例8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（2023·湖北武汉·中考题）—There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celebrations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Dragon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Festival.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3" name="QC_5_AN.32_1#4450686da.blank?vaa=1&amp;vcp=1&amp;pid=5550279c8&amp;color=0,0,0&amp;vpa=8&amp;vtp=1&amp;vaab=1"/>
          <p:cNvSpPr/>
          <p:nvPr/>
        </p:nvSpPr>
        <p:spPr>
          <a:xfrm>
            <a:off x="8761888" y="1953134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30_2#4450686da.choices?vaa=1&amp;vcp=1&amp;pid=5550279c8&amp;color=0,0,0&amp;vtp=1&amp;vaab=1&amp;bbb=1"/>
          <p:cNvSpPr/>
          <p:nvPr/>
        </p:nvSpPr>
        <p:spPr>
          <a:xfrm>
            <a:off x="539496" y="2570798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2561590" algn="l"/>
                <a:tab pos="5415280" algn="l"/>
                <a:tab pos="844677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B.any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C.none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.one</a:t>
            </a:r>
            <a:endParaRPr lang="en-US" altLang="zh-CN" sz="2800" dirty="0"/>
          </a:p>
        </p:txBody>
      </p:sp>
      <p:sp>
        <p:nvSpPr>
          <p:cNvPr id="5" name="QC_5_AS.1_1#4450686da?vaa=1&amp;vcp=1&amp;pid=5550279c8&amp;color=0,0,0&amp;vtp=1&amp;vaab=1&amp;bbb=1&amp;hb=1"/>
          <p:cNvSpPr/>
          <p:nvPr/>
        </p:nvSpPr>
        <p:spPr>
          <a:xfrm>
            <a:off x="539496" y="3151760"/>
            <a:ext cx="11109960" cy="2903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句意：——在即将到来的端午节有许多庆祝活动。——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听起来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很有趣。我不想错过任何一个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indent="715963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考查代词辨析。it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“它”；any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“任何,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任一”；none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没有一个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”；</a:t>
            </a:r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一个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”。根据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“Sounds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”可</a:t>
            </a:r>
          </a:p>
          <a:p>
            <a:pPr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知，不想错过任何一个活动，用any，故选B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095c60d71?vcp=1&amp;pid=5550279c8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学习至此，请完成“第25讲备考练习（代词）”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d11cf26bb?vcp=1&amp;pid=5c34de250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943100"/>
            <a:ext cx="1106424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bb378fc3.fixed?vcp=1&amp;pid=de7a4407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代词</a:t>
            </a:r>
            <a:endParaRPr lang="en-US" altLang="zh-CN" sz="4000" dirty="0"/>
          </a:p>
        </p:txBody>
      </p:sp>
      <p:sp>
        <p:nvSpPr>
          <p:cNvPr id="3" name="C_4_BD#3bb378fc3.fixed?vcp=1&amp;pid=de7a44079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第25讲备考练习（代词）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87f40e45?vcp=1&amp;pid=3bb378fc3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 err="1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中考演练</a:t>
            </a:r>
            <a:endParaRPr lang="en-US" altLang="zh-CN" sz="3200" dirty="0"/>
          </a:p>
        </p:txBody>
      </p:sp>
      <p:sp>
        <p:nvSpPr>
          <p:cNvPr id="3" name="P_6#ac8791f69?sp=1&amp;vcp=1&amp;pid=e87f40e45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单项选择。</a:t>
            </a:r>
            <a:endParaRPr lang="en-US" altLang="zh-CN" sz="2800" dirty="0"/>
          </a:p>
        </p:txBody>
      </p:sp>
      <p:sp>
        <p:nvSpPr>
          <p:cNvPr id="4" name="QC_6_BD.34_1#7d95d4e22?vaa=1&amp;vcp=1&amp;pid=e87f40e45&amp;color=0,0,0&amp;vtp=1&amp;vaab=1&amp;bbb=1&amp;hb=1"/>
          <p:cNvSpPr/>
          <p:nvPr/>
        </p:nvSpPr>
        <p:spPr>
          <a:xfrm>
            <a:off x="539496" y="19048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（2024·北京·中考题改编）My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together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6_AN.1_1#7d95d4e22.bracket?vaa=1&amp;vcp=1&amp;pid=e87f40e45&amp;color=0,0,0&amp;vpa=9&amp;vtp=1&amp;vaab=1"/>
          <p:cNvSpPr/>
          <p:nvPr/>
        </p:nvSpPr>
        <p:spPr>
          <a:xfrm>
            <a:off x="7315739" y="253921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6_BD.34_2#7d95d4e22.choices?vaa=1&amp;vcp=1&amp;pid=e87f40e45&amp;color=0,0,0&amp;vtp=1&amp;vaab=1&amp;bbb=1"/>
          <p:cNvSpPr/>
          <p:nvPr/>
        </p:nvSpPr>
        <p:spPr>
          <a:xfrm>
            <a:off x="539496" y="31740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B.I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.They</a:t>
            </a:r>
            <a:endParaRPr lang="en-US" altLang="zh-CN" sz="2800" dirty="0"/>
          </a:p>
        </p:txBody>
      </p:sp>
      <p:sp>
        <p:nvSpPr>
          <p:cNvPr id="7" name="QC_6_BD.36_1#0dde70bd1?vaa=1&amp;vcp=1&amp;pid=e87f40e45&amp;color=0,0,0&amp;vtp=1&amp;vaab=1&amp;bbb=1&amp;hb=1"/>
          <p:cNvSpPr/>
          <p:nvPr/>
        </p:nvSpPr>
        <p:spPr>
          <a:xfrm>
            <a:off x="539496" y="380350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（2024·四川成都·中考题）Miss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piano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progress.(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6_AN.37_1#0dde70bd1.bracket?vaa=1&amp;vcp=1&amp;pid=e87f40e45&amp;color=0,0,0&amp;vpa=10&amp;vtp=1&amp;vaab=1"/>
          <p:cNvSpPr/>
          <p:nvPr/>
        </p:nvSpPr>
        <p:spPr>
          <a:xfrm>
            <a:off x="7172864" y="443786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9" name="QC_6_BD.36_2#0dde70bd1.choices?vaa=1&amp;vcp=1&amp;pid=e87f40e45&amp;color=0,0,0&amp;vtp=1&amp;vaab=1&amp;bbb=1"/>
          <p:cNvSpPr/>
          <p:nvPr/>
        </p:nvSpPr>
        <p:spPr>
          <a:xfrm>
            <a:off x="539496" y="50726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.his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B.her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.their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8_1#3b1e4d64c?sp=1&amp;vaa=1&amp;vcp=1&amp;pid=e87f40e45&amp;color=0,0,0&amp;vtp=1&amp;vaab=1&amp;bt=1&amp;bbb=1&amp;hb=1"/>
          <p:cNvSpPr/>
          <p:nvPr/>
        </p:nvSpPr>
        <p:spPr>
          <a:xfrm>
            <a:off x="539496" y="88985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（2024·云南·中考题改编）—Maria,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secret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success.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OK,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3b1e4d64c.bracket?vaa=1&amp;vcp=1&amp;pid=e87f40e45&amp;color=0,0,0&amp;vpa=11&amp;vtp=1&amp;vaab=1"/>
          <p:cNvSpPr/>
          <p:nvPr/>
        </p:nvSpPr>
        <p:spPr>
          <a:xfrm>
            <a:off x="2891378" y="21719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38_2#3b1e4d64c.choices?vaa=1&amp;vcp=1&amp;pid=e87f40e45&amp;color=0,0,0&amp;vtp=1&amp;vaab=1&amp;bbb=1"/>
          <p:cNvSpPr/>
          <p:nvPr/>
        </p:nvSpPr>
        <p:spPr>
          <a:xfrm>
            <a:off x="539496" y="28103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.myself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B.yourself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.herself</a:t>
            </a:r>
            <a:endParaRPr lang="en-US" altLang="zh-CN" sz="2800" dirty="0"/>
          </a:p>
        </p:txBody>
      </p:sp>
      <p:sp>
        <p:nvSpPr>
          <p:cNvPr id="5" name="QC_6_BD.40_1#8cacc2210?sp=1&amp;vaa=1&amp;vcp=1&amp;pid=e87f40e45&amp;color=0,0,0&amp;vtp=1&amp;vaab=1&amp;bbb=1&amp;hb=1"/>
          <p:cNvSpPr/>
          <p:nvPr/>
        </p:nvSpPr>
        <p:spPr>
          <a:xfrm>
            <a:off x="539496" y="343982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（2024·四川遂宁·中考题改编）—Do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magazines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learning?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41_1#8cacc2210.bracket?vaa=1&amp;vcp=1&amp;pid=e87f40e45&amp;color=0,0,0&amp;vpa=12&amp;vtp=1&amp;vaab=1"/>
          <p:cNvSpPr/>
          <p:nvPr/>
        </p:nvSpPr>
        <p:spPr>
          <a:xfrm>
            <a:off x="5283042" y="472189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40_2#8cacc2210.choices?vaa=1&amp;vcp=1&amp;pid=e87f40e45&amp;color=0,0,0&amp;vtp=1&amp;vaab=1&amp;bbb=1"/>
          <p:cNvSpPr/>
          <p:nvPr/>
        </p:nvSpPr>
        <p:spPr>
          <a:xfrm>
            <a:off x="539496" y="53624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.this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2_1#849749a6d?sp=1&amp;vaa=1&amp;vcp=1&amp;pid=e87f40e45&amp;color=0,0,0&amp;mp=1&amp;vtp=1&amp;vaab=1&amp;bt=1&amp;bbb=1&amp;hb=1"/>
          <p:cNvSpPr/>
          <p:nvPr/>
        </p:nvSpPr>
        <p:spPr>
          <a:xfrm>
            <a:off x="539496" y="8921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（2024·四川泸州·中考题改编）—The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costs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without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849749a6d.bracket?vaa=1&amp;vcp=1&amp;pid=e87f40e45&amp;color=0,0,0&amp;mp=1&amp;vpa=13&amp;vtp=1&amp;vaab=1"/>
          <p:cNvSpPr/>
          <p:nvPr/>
        </p:nvSpPr>
        <p:spPr>
          <a:xfrm>
            <a:off x="1102265" y="21742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42_2#849749a6d.choices?vaa=1&amp;vcp=1&amp;pid=e87f40e45&amp;color=0,0,0&amp;vtp=1&amp;vaab=1&amp;bbb=1"/>
          <p:cNvSpPr/>
          <p:nvPr/>
        </p:nvSpPr>
        <p:spPr>
          <a:xfrm>
            <a:off x="539496" y="28080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.something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B.nothing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.anything</a:t>
            </a:r>
            <a:endParaRPr lang="en-US" altLang="zh-CN" sz="2800" dirty="0"/>
          </a:p>
        </p:txBody>
      </p:sp>
      <p:sp>
        <p:nvSpPr>
          <p:cNvPr id="5" name="QC_6_BD.44_1#2e037a672?sp=1&amp;vaa=1&amp;vcp=1&amp;pid=e87f40e45&amp;color=0,0,0&amp;vtp=1&amp;vaab=1&amp;bbb=1&amp;hb=1"/>
          <p:cNvSpPr/>
          <p:nvPr/>
        </p:nvSpPr>
        <p:spPr>
          <a:xfrm>
            <a:off x="539496" y="34375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（2024·黑龙江齐齐哈尔·中考题）—Hi,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Linda.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bicycle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newest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style.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Mary’s?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bought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45_1#2e037a672.bracket?vaa=1&amp;vcp=1&amp;pid=e87f40e45&amp;color=0,0,0&amp;vpa=14&amp;vtp=1&amp;vaab=1"/>
          <p:cNvSpPr/>
          <p:nvPr/>
        </p:nvSpPr>
        <p:spPr>
          <a:xfrm>
            <a:off x="8016145" y="47196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44_2#2e037a672.choices?vaa=1&amp;vcp=1&amp;pid=e87f40e45&amp;color=0,0,0&amp;vtp=1&amp;vaab=1&amp;bbb=1"/>
          <p:cNvSpPr/>
          <p:nvPr/>
        </p:nvSpPr>
        <p:spPr>
          <a:xfrm>
            <a:off x="539496" y="53601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.mine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B.yours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.hers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6_1#a80c3dd5e?sp=1&amp;vaa=1&amp;vcp=1&amp;pid=e87f40e45&amp;color=0,0,0&amp;mp=1&amp;vtp=1&amp;vaab=1&amp;bt=1&amp;bbb=1&amp;hb=1"/>
          <p:cNvSpPr/>
          <p:nvPr/>
        </p:nvSpPr>
        <p:spPr>
          <a:xfrm>
            <a:off x="539496" y="8921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（2024·黑龙江牡丹江·中考题）—Who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noodles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They’re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delicious.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myself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Internet.(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a80c3dd5e.bracket?vaa=1&amp;vcp=1&amp;pid=e87f40e45&amp;color=0,0,0&amp;mp=1&amp;vpa=15&amp;vtp=1&amp;vaab=1"/>
          <p:cNvSpPr/>
          <p:nvPr/>
        </p:nvSpPr>
        <p:spPr>
          <a:xfrm>
            <a:off x="10606628" y="21742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46_2#a80c3dd5e.choices?vaa=1&amp;vcp=1&amp;pid=e87f40e45&amp;color=0,0,0&amp;vtp=1&amp;vaab=1&amp;bbb=1"/>
          <p:cNvSpPr/>
          <p:nvPr/>
        </p:nvSpPr>
        <p:spPr>
          <a:xfrm>
            <a:off x="539496" y="28080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.Everybody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B.Somebody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.Nobody</a:t>
            </a:r>
            <a:endParaRPr lang="en-US" altLang="zh-CN" sz="2800" dirty="0"/>
          </a:p>
        </p:txBody>
      </p:sp>
      <p:sp>
        <p:nvSpPr>
          <p:cNvPr id="5" name="QC_6_BD.48_1#759fe7e84?sp=1&amp;vaa=1&amp;vcp=1&amp;pid=e87f40e45&amp;color=0,0,0&amp;vtp=1&amp;vaab=1&amp;bbb=1&amp;hb=1"/>
          <p:cNvSpPr/>
          <p:nvPr/>
        </p:nvSpPr>
        <p:spPr>
          <a:xfrm>
            <a:off x="539496" y="34375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（2024·四川雅安·中考题改编）—Amy,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floor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desk.(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49_1#759fe7e84.bracket?vaa=1&amp;vcp=1&amp;pid=e87f40e45&amp;color=0,0,0&amp;vpa=16&amp;vtp=1&amp;vaab=1"/>
          <p:cNvSpPr/>
          <p:nvPr/>
        </p:nvSpPr>
        <p:spPr>
          <a:xfrm>
            <a:off x="7953344" y="47196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48_2#759fe7e84.choices?vaa=1&amp;vcp=1&amp;pid=e87f40e45&amp;color=0,0,0&amp;vtp=1&amp;vaab=1&amp;bbb=1"/>
          <p:cNvSpPr/>
          <p:nvPr/>
        </p:nvSpPr>
        <p:spPr>
          <a:xfrm>
            <a:off x="539496" y="53601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.you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B.yours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.your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0_1#63ae92aac?vaa=1&amp;vcp=1&amp;pid=e87f40e45&amp;color=0,0,0&amp;mp=1&amp;vtp=1&amp;vaab=1&amp;bt=1&amp;bbb=1&amp;hb=1"/>
          <p:cNvSpPr/>
          <p:nvPr/>
        </p:nvSpPr>
        <p:spPr>
          <a:xfrm>
            <a:off x="539496" y="15502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（2024·西藏·中考题改编）It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library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subway.(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63ae92aac.bracket?vaa=1&amp;vcp=1&amp;pid=e87f40e45&amp;color=0,0,0&amp;mp=1&amp;vpa=17&amp;vtp=1&amp;vaab=1"/>
          <p:cNvSpPr/>
          <p:nvPr/>
        </p:nvSpPr>
        <p:spPr>
          <a:xfrm>
            <a:off x="3627088" y="21846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50_2#63ae92aac.choices?vaa=1&amp;vcp=1&amp;pid=e87f40e45&amp;color=0,0,0&amp;vtp=1&amp;vaab=1&amp;bbb=1"/>
          <p:cNvSpPr/>
          <p:nvPr/>
        </p:nvSpPr>
        <p:spPr>
          <a:xfrm>
            <a:off x="539496" y="28173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.she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B.he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.her</a:t>
            </a:r>
            <a:endParaRPr lang="en-US" altLang="zh-CN" sz="2800" dirty="0"/>
          </a:p>
        </p:txBody>
      </p:sp>
      <p:sp>
        <p:nvSpPr>
          <p:cNvPr id="5" name="QC_6_BD.52_1#d7de3a4ad?vaa=1&amp;vcp=1&amp;pid=e87f40e45&amp;color=0,0,0&amp;vtp=1&amp;vaab=1&amp;bbb=1&amp;hb=1"/>
          <p:cNvSpPr/>
          <p:nvPr/>
        </p:nvSpPr>
        <p:spPr>
          <a:xfrm>
            <a:off x="539496" y="34468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（2024·西藏·中考题改编）He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GPT-4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without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53_1#d7de3a4ad.bracket?vaa=1&amp;vcp=1&amp;pid=e87f40e45&amp;color=0,0,0&amp;vpa=18&amp;vtp=1&amp;vaab=1"/>
          <p:cNvSpPr/>
          <p:nvPr/>
        </p:nvSpPr>
        <p:spPr>
          <a:xfrm>
            <a:off x="3412077" y="40811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52_2#d7de3a4ad.choices?vaa=1&amp;vcp=1&amp;pid=e87f40e45&amp;color=0,0,0&amp;vtp=1&amp;vaab=1&amp;bbb=1"/>
          <p:cNvSpPr/>
          <p:nvPr/>
        </p:nvSpPr>
        <p:spPr>
          <a:xfrm>
            <a:off x="539496" y="47159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.herself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B.her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.himself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4_1#d9d011bb7?vaa=1&amp;vcp=1&amp;pid=e87f40e45&amp;color=0,0,0&amp;vtp=1&amp;vaab=1&amp;bt=1&amp;bbb=1&amp;hb=1"/>
          <p:cNvSpPr/>
          <p:nvPr/>
        </p:nvSpPr>
        <p:spPr>
          <a:xfrm>
            <a:off x="539496" y="5914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（2024·江苏无锡·中考题改编）We’re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virus.(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d9d011bb7.bracket?vaa=1&amp;vcp=1&amp;pid=e87f40e45&amp;color=0,0,0&amp;vpa=19&amp;vtp=1&amp;vaab=1"/>
          <p:cNvSpPr/>
          <p:nvPr/>
        </p:nvSpPr>
        <p:spPr>
          <a:xfrm>
            <a:off x="6094952" y="122577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54_2#d9d011bb7.choices?vaa=1&amp;vcp=1&amp;pid=e87f40e45&amp;color=0,0,0&amp;vtp=1&amp;vaab=1&amp;bbb=1"/>
          <p:cNvSpPr/>
          <p:nvPr/>
        </p:nvSpPr>
        <p:spPr>
          <a:xfrm>
            <a:off x="539496" y="18584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.someone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B.everyone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.something</a:t>
            </a:r>
            <a:endParaRPr lang="en-US" altLang="zh-CN" sz="2800" dirty="0"/>
          </a:p>
        </p:txBody>
      </p:sp>
      <p:sp>
        <p:nvSpPr>
          <p:cNvPr id="5" name="QC_6_BD.56_1#b77a73a3d?vaa=1&amp;vcp=1&amp;pid=e87f40e45&amp;color=0,0,0&amp;vtp=1&amp;vaab=1&amp;bbb=1&amp;hb=1"/>
          <p:cNvSpPr/>
          <p:nvPr/>
        </p:nvSpPr>
        <p:spPr>
          <a:xfrm>
            <a:off x="539496" y="248796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（2024·江苏无锡·中考题改编）Oh,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business.(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2_1#b77a73a3d.bracket?vaa=1&amp;vcp=1&amp;pid=e87f40e45&amp;color=0,0,0&amp;vpa=20&amp;vtp=1&amp;vaab=1"/>
          <p:cNvSpPr/>
          <p:nvPr/>
        </p:nvSpPr>
        <p:spPr>
          <a:xfrm>
            <a:off x="6523578" y="312232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56_2#b77a73a3d.choices?vaa=1&amp;vcp=1&amp;pid=e87f40e45&amp;color=0,0,0&amp;vtp=1&amp;vaab=1&amp;bbb=1"/>
          <p:cNvSpPr/>
          <p:nvPr/>
        </p:nvSpPr>
        <p:spPr>
          <a:xfrm>
            <a:off x="539496" y="37571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.you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B.your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.our</a:t>
            </a:r>
            <a:endParaRPr lang="en-US" altLang="zh-CN" sz="2800" dirty="0"/>
          </a:p>
        </p:txBody>
      </p:sp>
      <p:sp>
        <p:nvSpPr>
          <p:cNvPr id="8" name="QC_6_BD.58_1#8c441964e?vaa=1&amp;vcp=1&amp;pid=e87f40e45&amp;color=0,0,0&amp;vtp=1&amp;vaab=1&amp;bbb=1&amp;hb=1"/>
          <p:cNvSpPr/>
          <p:nvPr/>
        </p:nvSpPr>
        <p:spPr>
          <a:xfrm>
            <a:off x="539496" y="43866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（2024·甘肃武威·中考题改编）Mark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he’d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left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behind.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6_AN.59_1#8c441964e.bracket?vaa=1&amp;vcp=1&amp;pid=e87f40e45&amp;color=0,0,0&amp;vpa=21&amp;vtp=1&amp;vaab=1"/>
          <p:cNvSpPr/>
          <p:nvPr/>
        </p:nvSpPr>
        <p:spPr>
          <a:xfrm>
            <a:off x="8782589" y="50209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6_BD.58_2#8c441964e.choices?vaa=1&amp;vcp=1&amp;pid=e87f40e45&amp;color=0,0,0&amp;vtp=1&amp;vaab=1&amp;bbb=1"/>
          <p:cNvSpPr/>
          <p:nvPr/>
        </p:nvSpPr>
        <p:spPr>
          <a:xfrm>
            <a:off x="539496" y="56557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.mine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B.hers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.his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0_1#524c94b45?vaa=1&amp;vcp=1&amp;pid=e87f40e45&amp;color=0,0,0&amp;vtp=1&amp;vaab=1&amp;bt=1&amp;bbb=1&amp;hb=1"/>
          <p:cNvSpPr/>
          <p:nvPr/>
        </p:nvSpPr>
        <p:spPr>
          <a:xfrm>
            <a:off x="539496" y="15502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（2024·江苏扬州·中考题改编）“What’s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that?”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524c94b45.bracket?vaa=1&amp;vcp=1&amp;pid=e87f40e45&amp;color=0,0,0&amp;vpa=22&amp;vtp=1&amp;vaab=1"/>
          <p:cNvSpPr/>
          <p:nvPr/>
        </p:nvSpPr>
        <p:spPr>
          <a:xfrm>
            <a:off x="5203475" y="21846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60_2#524c94b45.choices?vaa=1&amp;vcp=1&amp;pid=e87f40e45&amp;color=0,0,0&amp;vtp=1&amp;vaab=1&amp;bbb=1"/>
          <p:cNvSpPr/>
          <p:nvPr/>
        </p:nvSpPr>
        <p:spPr>
          <a:xfrm>
            <a:off x="539496" y="28173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.some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B.each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.one</a:t>
            </a:r>
            <a:endParaRPr lang="en-US" altLang="zh-CN" sz="2800" dirty="0"/>
          </a:p>
        </p:txBody>
      </p:sp>
      <p:sp>
        <p:nvSpPr>
          <p:cNvPr id="5" name="QC_6_BD.62_1#1821d22ff?vaa=1&amp;vcp=1&amp;pid=e87f40e45&amp;color=0,0,0&amp;vtp=1&amp;vaab=1&amp;bbb=1&amp;hb=1"/>
          <p:cNvSpPr/>
          <p:nvPr/>
        </p:nvSpPr>
        <p:spPr>
          <a:xfrm>
            <a:off x="539496" y="34468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（2024·上海·模拟题改编）The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twins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exactly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63_1#1821d22ff.bracket?vaa=1&amp;vcp=1&amp;pid=e87f40e45&amp;color=0,0,0&amp;vpa=23&amp;vtp=1&amp;vaab=1"/>
          <p:cNvSpPr/>
          <p:nvPr/>
        </p:nvSpPr>
        <p:spPr>
          <a:xfrm>
            <a:off x="6253702" y="40811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62_2#1821d22ff.choices?vaa=1&amp;vcp=1&amp;pid=e87f40e45&amp;color=0,0,0&amp;vtp=1&amp;vaab=1&amp;bbb=1"/>
          <p:cNvSpPr/>
          <p:nvPr/>
        </p:nvSpPr>
        <p:spPr>
          <a:xfrm>
            <a:off x="539496" y="47159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.Each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B.Both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.Either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4_1#a30021854?sp=1&amp;vaa=1&amp;vcp=1&amp;pid=e87f40e45&amp;color=0,0,0&amp;mp=1&amp;vtp=1&amp;vaab=1&amp;bt=1&amp;bbb=1&amp;hb=1"/>
          <p:cNvSpPr/>
          <p:nvPr/>
        </p:nvSpPr>
        <p:spPr>
          <a:xfrm>
            <a:off x="539496" y="121370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（2024·上海·模拟题改编）—This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small.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Sorry.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tonight.(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a30021854.bracket?vaa=1&amp;vcp=1&amp;pid=e87f40e45&amp;color=0,0,0&amp;mp=1&amp;vpa=24&amp;vtp=1&amp;vaab=1"/>
          <p:cNvSpPr/>
          <p:nvPr/>
        </p:nvSpPr>
        <p:spPr>
          <a:xfrm>
            <a:off x="8278464" y="249577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64_2#a30021854.choices?vaa=1&amp;vcp=1&amp;pid=e87f40e45&amp;color=0,0,0&amp;vtp=1&amp;vaab=1&amp;bbb=1"/>
          <p:cNvSpPr/>
          <p:nvPr/>
        </p:nvSpPr>
        <p:spPr>
          <a:xfrm>
            <a:off x="539496" y="31342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.another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.other</a:t>
            </a:r>
            <a:endParaRPr lang="en-US" altLang="zh-CN" sz="2800" dirty="0"/>
          </a:p>
        </p:txBody>
      </p:sp>
      <p:sp>
        <p:nvSpPr>
          <p:cNvPr id="5" name="QC_6_BD.66_1#f5cdbd274?sp=1&amp;vaa=1&amp;vcp=1&amp;pid=e87f40e45&amp;color=0,0,0&amp;vtp=1&amp;vaab=1&amp;bbb=1"/>
          <p:cNvSpPr/>
          <p:nvPr/>
        </p:nvSpPr>
        <p:spPr>
          <a:xfrm>
            <a:off x="539496" y="376367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（2023·四川达州·中考题）—Jim,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borrow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dictionary?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sorry.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67_1#f5cdbd274.bracket?vaa=1&amp;vcp=1&amp;pid=e87f40e45&amp;color=0,0,0&amp;vpa=25&amp;vtp=1&amp;vaab=1"/>
          <p:cNvSpPr/>
          <p:nvPr/>
        </p:nvSpPr>
        <p:spPr>
          <a:xfrm>
            <a:off x="6175025" y="439804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66_2#f5cdbd274.choices?vaa=1&amp;vcp=1&amp;pid=e87f40e45&amp;color=0,0,0&amp;vtp=1&amp;vaab=1&amp;bbb=1"/>
          <p:cNvSpPr/>
          <p:nvPr/>
        </p:nvSpPr>
        <p:spPr>
          <a:xfrm>
            <a:off x="539496" y="50328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A.your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.your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.yours;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8_1#c4857a2b7?sp=1&amp;vaa=1&amp;vcp=1&amp;pid=e87f40e45&amp;color=0,0,0&amp;mp=1&amp;vtp=1&amp;vaab=1&amp;bt=1&amp;bbb=1&amp;hb=1"/>
          <p:cNvSpPr/>
          <p:nvPr/>
        </p:nvSpPr>
        <p:spPr>
          <a:xfrm>
            <a:off x="539496" y="8921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（2023·湖北荆州·中考题改编）—Hi,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Bob!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kites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Sunday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idea!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Remember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c4857a2b7.bracket?vaa=1&amp;vcp=1&amp;pid=e87f40e45&amp;color=0,0,0&amp;mp=1&amp;vpa=26&amp;vtp=1&amp;vaab=1"/>
          <p:cNvSpPr/>
          <p:nvPr/>
        </p:nvSpPr>
        <p:spPr>
          <a:xfrm>
            <a:off x="8206328" y="21742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68_2#c4857a2b7.choices?vaa=1&amp;vcp=1&amp;pid=e87f40e45&amp;color=0,0,0&amp;vtp=1&amp;vaab=1&amp;bbb=1"/>
          <p:cNvSpPr/>
          <p:nvPr/>
        </p:nvSpPr>
        <p:spPr>
          <a:xfrm>
            <a:off x="539496" y="28080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B.me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.my</a:t>
            </a:r>
            <a:endParaRPr lang="en-US" altLang="zh-CN" sz="2800" dirty="0"/>
          </a:p>
        </p:txBody>
      </p:sp>
      <p:sp>
        <p:nvSpPr>
          <p:cNvPr id="5" name="QC_6_BD.70_1#ed55f0fe4?sp=1&amp;vaa=1&amp;vcp=1&amp;pid=e87f40e45&amp;color=0,0,0&amp;vtp=1&amp;vaab=1&amp;bbb=1&amp;hb=1"/>
          <p:cNvSpPr/>
          <p:nvPr/>
        </p:nvSpPr>
        <p:spPr>
          <a:xfrm>
            <a:off x="539496" y="34375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（2023·辽宁抚顺·中考题改编）—Bob,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job,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doctor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policeman.(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71_1#ed55f0fe4.bracket?vaa=1&amp;vcp=1&amp;pid=e87f40e45&amp;color=0,0,0&amp;vpa=27&amp;vtp=1&amp;vaab=1"/>
          <p:cNvSpPr/>
          <p:nvPr/>
        </p:nvSpPr>
        <p:spPr>
          <a:xfrm>
            <a:off x="6895053" y="47196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70_2#ed55f0fe4.choices?vaa=1&amp;vcp=1&amp;pid=e87f40e45&amp;color=0,0,0&amp;vtp=1&amp;vaab=1&amp;bbb=1"/>
          <p:cNvSpPr/>
          <p:nvPr/>
        </p:nvSpPr>
        <p:spPr>
          <a:xfrm>
            <a:off x="539496" y="53601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.Both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B.Either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.Neither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06371b7e.fixed?vcp=1&amp;pid=de7a4407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代词</a:t>
            </a:r>
            <a:endParaRPr lang="en-US" altLang="zh-CN" sz="4000" dirty="0"/>
          </a:p>
        </p:txBody>
      </p:sp>
      <p:sp>
        <p:nvSpPr>
          <p:cNvPr id="3" name="C_4_BD#e06371b7e.fixed?vcp=1&amp;pid=de7a4407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2_1#e3375dca0?sp=1&amp;vaa=1&amp;vcp=1&amp;pid=e87f40e45&amp;color=0,0,0&amp;vtp=1&amp;vaab=1&amp;bt=1&amp;bbb=1&amp;hb=1"/>
          <p:cNvSpPr/>
          <p:nvPr/>
        </p:nvSpPr>
        <p:spPr>
          <a:xfrm>
            <a:off x="539496" y="122005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（2023·四川雅安·中考题改编）—Mr.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Brown,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Practice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perfect.(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e3375dca0.bracket?vaa=1&amp;vcp=1&amp;pid=e87f40e45&amp;color=0,0,0&amp;vpa=28&amp;vtp=1&amp;vaab=1"/>
          <p:cNvSpPr/>
          <p:nvPr/>
        </p:nvSpPr>
        <p:spPr>
          <a:xfrm>
            <a:off x="6329902" y="25021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72_2#e3375dca0.choices?vaa=1&amp;vcp=1&amp;pid=e87f40e45&amp;color=0,0,0&amp;vtp=1&amp;vaab=1&amp;bbb=1"/>
          <p:cNvSpPr/>
          <p:nvPr/>
        </p:nvSpPr>
        <p:spPr>
          <a:xfrm>
            <a:off x="539496" y="31405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B.it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.this</a:t>
            </a:r>
            <a:endParaRPr lang="en-US" altLang="zh-CN" sz="2800" dirty="0"/>
          </a:p>
        </p:txBody>
      </p:sp>
      <p:sp>
        <p:nvSpPr>
          <p:cNvPr id="5" name="QC_6_BD.74_1#6df336900?vaa=1&amp;vcp=1&amp;pid=e87f40e45&amp;color=0,0,0&amp;vtp=1&amp;vaab=1&amp;bbb=1&amp;hb=1"/>
          <p:cNvSpPr/>
          <p:nvPr/>
        </p:nvSpPr>
        <p:spPr>
          <a:xfrm>
            <a:off x="539496" y="377002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（2023·湖南怀化·中考题）My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gift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75_1#6df336900.bracket?vaa=1&amp;vcp=1&amp;pid=e87f40e45&amp;color=0,0,0&amp;vpa=29&amp;vtp=1&amp;vaab=1"/>
          <p:cNvSpPr/>
          <p:nvPr/>
        </p:nvSpPr>
        <p:spPr>
          <a:xfrm>
            <a:off x="4639215" y="440439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74_2#6df336900.choices?vaa=1&amp;vcp=1&amp;pid=e87f40e45&amp;color=0,0,0&amp;vtp=1&amp;vaab=1&amp;bbb=1"/>
          <p:cNvSpPr/>
          <p:nvPr/>
        </p:nvSpPr>
        <p:spPr>
          <a:xfrm>
            <a:off x="539496" y="50392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.she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B.hers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6_1#a446d06fc?vaa=1&amp;vcp=1&amp;pid=e87f40e45&amp;color=0,0,0&amp;mp=1&amp;vtp=1&amp;vaab=1&amp;bt=1&amp;bbb=1&amp;hb=1"/>
          <p:cNvSpPr/>
          <p:nvPr/>
        </p:nvSpPr>
        <p:spPr>
          <a:xfrm>
            <a:off x="539496" y="15461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（2021·黑龙江绥化·中考题）The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Suihua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smaller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Harbin.(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a446d06fc.bracket?vaa=1&amp;vcp=1&amp;pid=e87f40e45&amp;color=0,0,0&amp;mp=1&amp;vpa=30&amp;vtp=1&amp;vaab=1"/>
          <p:cNvSpPr/>
          <p:nvPr/>
        </p:nvSpPr>
        <p:spPr>
          <a:xfrm>
            <a:off x="5979065" y="21805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76_2#a446d06fc.choices?vaa=1&amp;vcp=1&amp;pid=e87f40e45&amp;color=0,0,0&amp;vtp=1&amp;vaab=1&amp;bbb=1"/>
          <p:cNvSpPr/>
          <p:nvPr/>
        </p:nvSpPr>
        <p:spPr>
          <a:xfrm>
            <a:off x="539496" y="2821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B.one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.that</a:t>
            </a:r>
            <a:endParaRPr lang="en-US" altLang="zh-CN" sz="2800" dirty="0"/>
          </a:p>
        </p:txBody>
      </p:sp>
      <p:sp>
        <p:nvSpPr>
          <p:cNvPr id="5" name="QC_6_BD.78_1#c2ea6fcc3?vaa=1&amp;vcp=1&amp;pid=e87f40e45&amp;color=0,0,0&amp;vtp=1&amp;vaab=1&amp;bbb=1&amp;hb=1"/>
          <p:cNvSpPr/>
          <p:nvPr/>
        </p:nvSpPr>
        <p:spPr>
          <a:xfrm>
            <a:off x="539496" y="345087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（2021·四川成都·中考题）Molly,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dictionary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79_1#c2ea6fcc3.bracket?vaa=1&amp;vcp=1&amp;pid=e87f40e45&amp;color=0,0,0&amp;vpa=31&amp;vtp=1&amp;vaab=1"/>
          <p:cNvSpPr/>
          <p:nvPr/>
        </p:nvSpPr>
        <p:spPr>
          <a:xfrm>
            <a:off x="3442240" y="408524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78_2#c2ea6fcc3.choices?vaa=1&amp;vcp=1&amp;pid=e87f40e45&amp;color=0,0,0&amp;vtp=1&amp;vaab=1&amp;bbb=1"/>
          <p:cNvSpPr/>
          <p:nvPr/>
        </p:nvSpPr>
        <p:spPr>
          <a:xfrm>
            <a:off x="539496" y="47200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.one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411852aff?vcp=1&amp;pid=e06371b7e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这一讲要求掌握人称代词各种格的形式及用法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，掌握形容词性和名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词性物主代词的区别和用法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，掌握反身代词的用法，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熟练掌握指示代词、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不定代词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、复合不定代词、疑问代词的用法，以及用it表示物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、自然现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、时间、距离等的用法。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P_5_BD#411852aff?colgroup=2,2,2,8,7,4&amp;vcp=1&amp;pid=e06371b7e&amp;color=0,0,0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1775000"/>
              </p:ext>
            </p:extLst>
          </p:nvPr>
        </p:nvGraphicFramePr>
        <p:xfrm>
          <a:off x="539496" y="1731422"/>
          <a:ext cx="11036808" cy="3395155"/>
        </p:xfrm>
        <a:graphic>
          <a:graphicData uri="http://schemas.openxmlformats.org/drawingml/2006/table">
            <a:tbl>
              <a:tblPr/>
              <a:tblGrid>
                <a:gridCol w="9326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1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18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009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992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202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宾格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形容词性物主代词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名词性物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主代词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反身代词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 rowSpan="5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单数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mine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myself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yourself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11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him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himself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111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herself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111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itself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P_5_BD#411852aff?colgroup=2,2,2,8,7,4&amp;vcp=1&amp;pid=e06371b7e&amp;color=0,0,0&amp;mp=1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5130792"/>
              </p:ext>
            </p:extLst>
          </p:nvPr>
        </p:nvGraphicFramePr>
        <p:xfrm>
          <a:off x="539496" y="2654840"/>
          <a:ext cx="11036808" cy="2252917"/>
        </p:xfrm>
        <a:graphic>
          <a:graphicData uri="http://schemas.openxmlformats.org/drawingml/2006/table">
            <a:tbl>
              <a:tblPr/>
              <a:tblGrid>
                <a:gridCol w="9326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1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18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009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992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202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宾格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形容词性物主代词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名词性物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主代词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反身代词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 rowSpan="3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复数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ours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ourselves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yourselves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11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them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their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theirs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themselves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5_BD#411852aff?colgroup=2,2,2,8,7,4&amp;vcp=1&amp;pid=e06371b7e&amp;color=0,0,0&amp;mp=1&amp;vtp=1&amp;vaab=1&amp;bt=1&amp;bbb=1">
            <a:extLst>
              <a:ext uri="{FF2B5EF4-FFF2-40B4-BE49-F238E27FC236}">
                <a16:creationId xmlns:a16="http://schemas.microsoft.com/office/drawing/2014/main" id="{E14C3347-245C-5874-7345-F7E060DC619D}"/>
              </a:ext>
            </a:extLst>
          </p:cNvPr>
          <p:cNvSpPr txBox="1"/>
          <p:nvPr/>
        </p:nvSpPr>
        <p:spPr>
          <a:xfrm>
            <a:off x="10858158" y="194643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db296072?sp=1&amp;vcp=1&amp;pid=e06371b7e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一、人称代词</a:t>
            </a:r>
            <a:endParaRPr lang="en-US" altLang="zh-CN" sz="3200" dirty="0"/>
          </a:p>
        </p:txBody>
      </p:sp>
      <p:sp>
        <p:nvSpPr>
          <p:cNvPr id="3" name="P_6_BD#cc752b48c?sp=1&amp;vcp=1&amp;pid=adb296072&amp;color=0,0,0&amp;vtp=1&amp;vaab=1&amp;bbb=1&amp;h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1.人称代词的格:人称代词分为主格和宾格两种形式。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主格常作主语、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，宾格常作宾语。例如：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brother.（主语）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.（表语）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English.（宾语）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2912</Words>
  <Application>Microsoft Office PowerPoint</Application>
  <PresentationFormat>宽屏</PresentationFormat>
  <Paragraphs>415</Paragraphs>
  <Slides>51</Slides>
  <Notes>51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59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6</cp:revision>
  <dcterms:created xsi:type="dcterms:W3CDTF">2024-11-29T11:27:07Z</dcterms:created>
  <dcterms:modified xsi:type="dcterms:W3CDTF">2025-07-25T07:41:32Z</dcterms:modified>
  <cp:category/>
  <cp:contentStatus/>
</cp:coreProperties>
</file>