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p:scale>
          <a:sx n="100" d="100"/>
          <a:sy n="100" d="100"/>
        </p:scale>
        <p:origin x="876" y="2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692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7e8d77b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8FE2F37-632E-44D6-8833-D6D42F09CFC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微专题9</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国家机构</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7e8d77b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FF0BA9E-68F3-4720-9D46-41DB899E79C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2ade4d7c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3ebdaad1"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bea95b0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2ade4d7c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63ebdaad1&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bea95b0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微专题9</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国家机构</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7e8d77b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F32C744-882A-40EA-8FC3-21A0FFB61C5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2ade4d7c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3ebdaad1"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bea95b0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2ade4d7c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63ebdaad1&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bea95b0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微专题9</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国家机构</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362550100098fe43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078CA67-DE6E-7C11-3B29-2F4371C75D5A}"/>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5DC7419-2F2E-4015-81EC-B8B39DBC42F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90328B97-B569-457D-A8CB-44508565125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2ade4d7c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3ebdaad1"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bea95b0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2ade4d7c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63ebdaad1&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bea95b0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186B54D-C25B-499A-9CD7-4CCB9BC0B37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2ade4d7c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3ebdaad1"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bea95b0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2ade4d7c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63ebdaad1&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bea95b0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C_4#63ebdaad1.fixed?vcp=1&amp;pid=7e8d77be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微专题9</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国家机构</a:t>
            </a:r>
            <a:endParaRPr lang="en-US" altLang="zh-CN" sz="4000" dirty="0"/>
          </a:p>
        </p:txBody>
      </p:sp>
      <p:sp>
        <p:nvSpPr>
          <p:cNvPr id="3" name="C_4_BD#63ebdaad1.fixed?vcp=1&amp;pid=7e8d77be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热点素材</a:t>
            </a:r>
            <a:endParaRPr lang="en-US" altLang="zh-CN" sz="40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5_BD#7c9d1b860?vcp=1&amp;pid=63ebdaad1&amp;color=0,0,0&amp;vtp=1&amp;vaab=1&amp;bt=1&amp;bbb=1&amp;h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19</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最高人民法院</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最高人民检察院联合举行新闻发</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布会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发布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关于办理洗钱刑事案件适用法律若干问题的解释</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最高人民检察院经济犯罪检察厅副厅长在会上介绍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自最高检</a:t>
            </a:r>
            <a:r>
              <a:rPr lang="en-US" altLang="zh-CN" sz="2800" b="0" i="0">
                <a:solidFill>
                  <a:srgbClr val="000000"/>
                </a:solidFill>
                <a:latin typeface="Times New Roman" pitchFamily="34" charset="0"/>
                <a:ea typeface="SimSun" pitchFamily="34" charset="-122"/>
                <a:cs typeface="Times New Roman" pitchFamily="34" charset="-120"/>
              </a:rPr>
              <a:t>2020</a:t>
            </a:r>
            <a:r>
              <a:rPr lang="en-US" altLang="zh-CN" sz="2800" b="0" i="0">
                <a:solidFill>
                  <a:srgbClr val="000000"/>
                </a:solidFill>
                <a:latin typeface="Times New Roman" pitchFamily="34" charset="0"/>
                <a:ea typeface="楷体" pitchFamily="34" charset="-122"/>
                <a:cs typeface="Times New Roman" pitchFamily="34" charset="-120"/>
              </a:rPr>
              <a:t>年部</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署推进反洗钱工作以来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全国检察机关反洗钱工作措施有力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成效明显</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年共起诉洗钱罪</a:t>
            </a:r>
            <a:r>
              <a:rPr lang="en-US" altLang="zh-CN" sz="2800" b="0" i="0" dirty="0">
                <a:solidFill>
                  <a:srgbClr val="000000"/>
                </a:solidFill>
                <a:latin typeface="Times New Roman" pitchFamily="34" charset="0"/>
                <a:ea typeface="SimSun" pitchFamily="34" charset="-122"/>
                <a:cs typeface="Times New Roman" pitchFamily="34" charset="-120"/>
              </a:rPr>
              <a:t>2971</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2019</a:t>
            </a:r>
            <a:r>
              <a:rPr lang="en-US" altLang="zh-CN" sz="2800" b="0" i="0" dirty="0">
                <a:solidFill>
                  <a:srgbClr val="000000"/>
                </a:solidFill>
                <a:latin typeface="Times New Roman" pitchFamily="34" charset="0"/>
                <a:ea typeface="楷体" pitchFamily="34" charset="-122"/>
                <a:cs typeface="Times New Roman" pitchFamily="34" charset="-120"/>
              </a:rPr>
              <a:t>年起诉洗钱罪人数的近</a:t>
            </a:r>
            <a:r>
              <a:rPr lang="en-US" altLang="zh-CN" sz="2800" b="0" i="0" dirty="0">
                <a:solidFill>
                  <a:srgbClr val="000000"/>
                </a:solidFill>
                <a:latin typeface="Times New Roman" pitchFamily="34" charset="0"/>
                <a:ea typeface="SimSun" pitchFamily="34" charset="-122"/>
                <a:cs typeface="Times New Roman" pitchFamily="34" charset="-120"/>
              </a:rPr>
              <a:t>20</a:t>
            </a:r>
            <a:r>
              <a:rPr lang="en-US" altLang="zh-CN" sz="2800" b="0" i="0" dirty="0">
                <a:solidFill>
                  <a:srgbClr val="000000"/>
                </a:solidFill>
                <a:latin typeface="Times New Roman" pitchFamily="34" charset="0"/>
                <a:ea typeface="楷体" pitchFamily="34" charset="-122"/>
                <a:cs typeface="Times New Roman" pitchFamily="34" charset="-120"/>
              </a:rPr>
              <a:t>倍</a:t>
            </a:r>
            <a:r>
              <a:rPr lang="en-US" altLang="zh-CN" sz="2800" b="0" i="0">
                <a:solidFill>
                  <a:srgbClr val="000000"/>
                </a:solidFill>
                <a:latin typeface="Times New Roman" pitchFamily="34" charset="0"/>
                <a:ea typeface="SimSun" pitchFamily="34" charset="-122"/>
                <a:cs typeface="Times New Roman" pitchFamily="34" charset="-120"/>
              </a:rPr>
              <a:t>。2024</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年上半年起诉洗钱罪</a:t>
            </a:r>
            <a:r>
              <a:rPr lang="en-US" altLang="zh-CN" sz="2800" b="0" i="0" dirty="0">
                <a:solidFill>
                  <a:srgbClr val="000000"/>
                </a:solidFill>
                <a:latin typeface="Times New Roman" pitchFamily="34" charset="0"/>
                <a:ea typeface="SimSun" pitchFamily="34" charset="-122"/>
                <a:cs typeface="Times New Roman" pitchFamily="34" charset="-120"/>
              </a:rPr>
              <a:t>1391</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同比上升</a:t>
            </a:r>
            <a:r>
              <a:rPr lang="en-US" altLang="zh-CN" sz="2800" b="0" i="0" dirty="0">
                <a:solidFill>
                  <a:srgbClr val="000000"/>
                </a:solidFill>
                <a:latin typeface="Times New Roman" pitchFamily="34" charset="0"/>
                <a:ea typeface="SimSun" pitchFamily="34" charset="-122"/>
                <a:cs typeface="Times New Roman" pitchFamily="34" charset="-120"/>
              </a:rPr>
              <a:t>28.4</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继续保持对洗钱犯罪打</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击态势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5_BD#7c9d1b860?sp=1&amp;vcp=1&amp;pid=63ebdaad1&amp;color=0,0,0&amp;vtp=1&amp;vaab=1&amp;bt=1&amp;bbb=1&amp;h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【解读】1.</a:t>
            </a:r>
            <a:r>
              <a:rPr lang="en-US" altLang="zh-CN" sz="2800" b="0" i="0" dirty="0">
                <a:solidFill>
                  <a:srgbClr val="000000"/>
                </a:solidFill>
                <a:latin typeface="Times New Roman" pitchFamily="34" charset="0"/>
                <a:ea typeface="SimSun" pitchFamily="34" charset="-122"/>
                <a:cs typeface="Times New Roman" pitchFamily="34" charset="-120"/>
              </a:rPr>
              <a:t>我国坚持全面依法治国，在法治轨道上深化改革</a:t>
            </a:r>
            <a:r>
              <a:rPr lang="en-US" altLang="zh-CN" sz="2800" b="0" i="0">
                <a:solidFill>
                  <a:srgbClr val="000000"/>
                </a:solidFill>
                <a:latin typeface="Times New Roman" pitchFamily="34" charset="0"/>
                <a:ea typeface="SimSun" pitchFamily="34" charset="-122"/>
                <a:cs typeface="Times New Roman" pitchFamily="34" charset="-120"/>
              </a:rPr>
              <a:t>，推进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中国式现代化。</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人民检察院通过行使检察权，追诉犯罪，维护国家安全和社会秩</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序，维护国家利益和社会公共利益。</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我国司法机关打击犯罪，保障社会公平正义，维护中国特色社会</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主义建设的顺利进行。</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5_BD#b24c4fcae?vcp=1&amp;pid=63ebdaad1&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典例精析</a:t>
            </a:r>
            <a:endParaRPr lang="en-US" altLang="zh-CN" sz="3200" dirty="0"/>
          </a:p>
        </p:txBody>
      </p:sp>
      <p:sp>
        <p:nvSpPr>
          <p:cNvPr id="3" name="QC_6_BD.1_1#546fdcccd?vaa=1&amp;vcp=1&amp;pid=b24c4fcae&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下面是最高人民法院院长向十四届全国人大二次会议所作的工作报告的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摘录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14" name="QC_6_BD.1_2#546fdcccd?colgroup=30&amp;vaa=1&amp;vcp=1&amp;pid=b24c4fcae&amp;color=0,0,0&amp;vtp=1&amp;vaab=1&amp;bbb=1&amp;hb=1"/>
          <p:cNvGraphicFramePr>
            <a:graphicFrameLocks noGrp="1"/>
          </p:cNvGraphicFramePr>
          <p:nvPr>
            <p:extLst>
              <p:ext uri="{D42A27DB-BD31-4B8C-83A1-F6EECF244321}">
                <p14:modId xmlns:p14="http://schemas.microsoft.com/office/powerpoint/2010/main" val="800491867"/>
              </p:ext>
            </p:extLst>
          </p:nvPr>
        </p:nvGraphicFramePr>
        <p:xfrm>
          <a:off x="539496" y="2604561"/>
          <a:ext cx="11091672" cy="2810828"/>
        </p:xfrm>
        <a:graphic>
          <a:graphicData uri="http://schemas.openxmlformats.org/drawingml/2006/table">
            <a:tbl>
              <a:tblPr/>
              <a:tblGrid>
                <a:gridCol w="11091672">
                  <a:extLst>
                    <a:ext uri="{9D8B030D-6E8A-4147-A177-3AD203B41FA5}">
                      <a16:colId xmlns:a16="http://schemas.microsoft.com/office/drawing/2014/main" val="20000"/>
                    </a:ext>
                  </a:extLst>
                </a:gridCol>
              </a:tblGrid>
              <a:tr h="2810828">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◆2021年至2023年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对77名被告人以正当防卫宣告无罪</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“法不能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向不法让步</a:t>
                      </a:r>
                      <a:r>
                        <a:rPr lang="en-US" altLang="zh-CN" sz="2800" b="0" i="0" dirty="0">
                          <a:solidFill>
                            <a:srgbClr val="000000"/>
                          </a:solidFill>
                          <a:latin typeface="Times New Roman" pitchFamily="34" charset="0"/>
                          <a:ea typeface="SimSun" pitchFamily="34" charset="-122"/>
                          <a:cs typeface="Times New Roman" pitchFamily="34" charset="-120"/>
                        </a:rPr>
                        <a:t>”不是口号</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2023年审结外逃人员回国受审案件371件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坚决打破腐败分子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一人逃亡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全家得利”的迷梦</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2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2023年有力支持依法维权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帮助农民工追回21.8亿元“辛苦钱”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6_BD.3_1#546fdcccd.choices?vaa=1&amp;vcp=1&amp;pid=b24c4fcae&amp;color=0,0,0&amp;vtp=1&amp;vaab=1&amp;bt=1&amp;bbb=1"/>
          <p:cNvSpPr/>
          <p:nvPr/>
        </p:nvSpPr>
        <p:spPr>
          <a:xfrm>
            <a:off x="541020" y="1355693"/>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A.积极行使检察权，维护公民的合法权益</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.行使国家监察职能，依法开展廉政建设</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.依法独立行使职权，不受行政机关干涉</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.坚持司法为民，切实维护社会公平正义</a:t>
            </a:r>
            <a:endParaRPr lang="en-US" altLang="zh-CN" sz="2800" dirty="0"/>
          </a:p>
        </p:txBody>
      </p:sp>
      <p:sp>
        <p:nvSpPr>
          <p:cNvPr id="3" name="QC_6_EX.1_1#546fdcccd?vaa=1&amp;vcp=1&amp;pid=b24c4fcae&amp;color=0,0,0&amp;vtp=1&amp;vaab=1&amp;bbb=1&amp;hb=1"/>
          <p:cNvSpPr/>
          <p:nvPr/>
        </p:nvSpPr>
        <p:spPr>
          <a:xfrm>
            <a:off x="541020" y="392712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小锦囊</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人民法院行使审判权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人民检察院行使检察权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维护公民的合</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法权益</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国家监察机关行使监察职能</a:t>
            </a:r>
            <a:r>
              <a:rPr lang="en-US" altLang="zh-CN" sz="2800" b="0" i="0" dirty="0" err="1">
                <a:solidFill>
                  <a:srgbClr val="000000"/>
                </a:solidFill>
                <a:latin typeface="Times New Roman" pitchFamily="34" charset="0"/>
                <a:ea typeface="SimSun" pitchFamily="34" charset="-122"/>
                <a:cs typeface="Times New Roman" pitchFamily="34" charset="-120"/>
              </a:rPr>
              <a:t>。A、B</a:t>
            </a:r>
            <a:r>
              <a:rPr lang="en-US" altLang="zh-CN" sz="2800" b="0" i="0" dirty="0" err="1">
                <a:solidFill>
                  <a:srgbClr val="000000"/>
                </a:solidFill>
                <a:latin typeface="Times New Roman" pitchFamily="34" charset="0"/>
                <a:ea typeface="楷体" pitchFamily="34" charset="-122"/>
                <a:cs typeface="Times New Roman" pitchFamily="34" charset="-120"/>
              </a:rPr>
              <a:t>错误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题目材料未体现人</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民法院行使职权时不受行政机关干涉</a:t>
            </a:r>
            <a:r>
              <a:rPr lang="en-US" altLang="zh-CN" sz="2800" b="0" i="0" dirty="0" err="1">
                <a:solidFill>
                  <a:srgbClr val="000000"/>
                </a:solidFill>
                <a:latin typeface="Times New Roman" pitchFamily="34" charset="0"/>
                <a:ea typeface="SimSun" pitchFamily="34" charset="-122"/>
                <a:cs typeface="Times New Roman" pitchFamily="34" charset="-120"/>
              </a:rPr>
              <a:t>，C</a:t>
            </a:r>
            <a:r>
              <a:rPr lang="en-US" altLang="zh-CN" sz="2800" b="0" i="0" dirty="0" err="1">
                <a:solidFill>
                  <a:srgbClr val="000000"/>
                </a:solidFill>
                <a:latin typeface="Times New Roman" pitchFamily="34" charset="0"/>
                <a:ea typeface="楷体" pitchFamily="34" charset="-122"/>
                <a:cs typeface="Times New Roman" pitchFamily="34" charset="-120"/>
              </a:rPr>
              <a:t>不符合题意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本题选</a:t>
            </a:r>
            <a:r>
              <a:rPr lang="en-US" altLang="zh-CN" sz="2800" b="0" i="0" dirty="0" err="1">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C_6_BD.1_3#546fdcccd?vaa=1&amp;vcp=1&amp;pid=b24c4fcae&amp;color=0,0,0&amp;vtp=1&amp;vaab=1&amp;bbb=1"/>
          <p:cNvSpPr/>
          <p:nvPr/>
        </p:nvSpPr>
        <p:spPr>
          <a:xfrm>
            <a:off x="541020" y="802036"/>
            <a:ext cx="11109960"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上面材料说明，人民法院</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2_1#546fdcccd?vaa=1&amp;vcp=1&amp;pid=b24c4fcae&amp;color=0,0,0&amp;vtp=1&amp;vaab=1&amp;bbb=1"/>
          <p:cNvSpPr/>
          <p:nvPr/>
        </p:nvSpPr>
        <p:spPr>
          <a:xfrm>
            <a:off x="4911471" y="802036"/>
            <a:ext cx="536829"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C_6_BD#2c7438bf3?sp=1&amp;vcp=1&amp;pid=b24c4fcae&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7_BD.6_1#bb4969f9f?sp=1&amp;vaa=1&amp;vcp=1&amp;pid=2c7438bf3&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在十四届全国人大二次会议上</a:t>
            </a:r>
            <a:r>
              <a:rPr lang="en-US" altLang="zh-CN" sz="2800" b="0" i="0">
                <a:solidFill>
                  <a:srgbClr val="000000"/>
                </a:solidFill>
                <a:latin typeface="Times New Roman" pitchFamily="34" charset="0"/>
                <a:ea typeface="SimSun" pitchFamily="34" charset="-122"/>
                <a:cs typeface="Times New Roman" pitchFamily="34" charset="-120"/>
              </a:rPr>
              <a:t>，国务院总理李强代表国务院向大会作</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了政府工作报告</a:t>
            </a:r>
            <a:r>
              <a:rPr lang="en-US" altLang="zh-CN" sz="2800" b="0" i="0" dirty="0">
                <a:solidFill>
                  <a:srgbClr val="000000"/>
                </a:solidFill>
                <a:latin typeface="Times New Roman" pitchFamily="34" charset="0"/>
                <a:ea typeface="SimSun" pitchFamily="34" charset="-122"/>
                <a:cs typeface="Times New Roman" pitchFamily="34" charset="-120"/>
              </a:rPr>
              <a:t>。下面是政府工作报告的开篇</a:t>
            </a:r>
            <a:r>
              <a:rPr lang="en-US" altLang="zh-CN" sz="2800" b="0" i="0">
                <a:solidFill>
                  <a:srgbClr val="000000"/>
                </a:solidFill>
                <a:latin typeface="Times New Roman" pitchFamily="34" charset="0"/>
                <a:ea typeface="SimSun" pitchFamily="34" charset="-122"/>
                <a:cs typeface="Times New Roman" pitchFamily="34" charset="-120"/>
              </a:rPr>
              <a:t>，据此我们可以获取的信</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息是(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16" name="QC_7_BD.6_2#bb4969f9f?colgroup=30&amp;vaa=1&amp;vcp=1&amp;pid=2c7438bf3&amp;color=0,0,0&amp;vtp=1&amp;vaab=1&amp;bbb=1&amp;hb=1"/>
          <p:cNvGraphicFramePr>
            <a:graphicFrameLocks noGrp="1"/>
          </p:cNvGraphicFramePr>
          <p:nvPr>
            <p:extLst>
              <p:ext uri="{D42A27DB-BD31-4B8C-83A1-F6EECF244321}">
                <p14:modId xmlns:p14="http://schemas.microsoft.com/office/powerpoint/2010/main" val="3296489953"/>
              </p:ext>
            </p:extLst>
          </p:nvPr>
        </p:nvGraphicFramePr>
        <p:xfrm>
          <a:off x="539496" y="3245276"/>
          <a:ext cx="11091672" cy="1688656"/>
        </p:xfrm>
        <a:graphic>
          <a:graphicData uri="http://schemas.openxmlformats.org/drawingml/2006/table">
            <a:tbl>
              <a:tblPr/>
              <a:tblGrid>
                <a:gridCol w="11091672">
                  <a:extLst>
                    <a:ext uri="{9D8B030D-6E8A-4147-A177-3AD203B41FA5}">
                      <a16:colId xmlns:a16="http://schemas.microsoft.com/office/drawing/2014/main" val="20000"/>
                    </a:ext>
                  </a:extLst>
                </a:gridCol>
              </a:tblGrid>
              <a:tr h="168865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各位代表：</a:t>
                      </a:r>
                      <a:endParaRPr lang="en-US" altLang="zh-CN" sz="12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现在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我代表国务院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向大会报告政府工作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请予审议</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并请全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国政协委员提出意见</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BD.8_1#bb4969f9f?vaa=1&amp;vcp=1&amp;pid=2c7438bf3&amp;color=0,0,0&amp;mp=1&amp;vtp=1&amp;vaab=1&amp;bt=1&amp;bbb=1&amp;hb=1"/>
          <p:cNvSpPr/>
          <p:nvPr/>
        </p:nvSpPr>
        <p:spPr>
          <a:xfrm>
            <a:off x="539496" y="904843"/>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①全国人大具有最高监督权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②国务院要对各级人大负责</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③政协发挥参</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政议政的功能</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④人大代表依法行使质询权</a:t>
            </a:r>
            <a:endParaRPr lang="en-US" altLang="zh-CN" sz="2800" dirty="0"/>
          </a:p>
        </p:txBody>
      </p:sp>
      <p:sp>
        <p:nvSpPr>
          <p:cNvPr id="3" name="QC_7_BD.8_2#bb4969f9f.choices?vaa=1&amp;vcp=1&amp;pid=2c7438bf3&amp;color=0,0,0&amp;vtp=1&amp;vaab=1&amp;bbb=1"/>
          <p:cNvSpPr/>
          <p:nvPr/>
        </p:nvSpPr>
        <p:spPr>
          <a:xfrm>
            <a:off x="539496" y="218005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4" name="QC_7_AS.1_1#bb4969f9f?vaa=1&amp;vcp=1&amp;pid=2c7438bf3&amp;color=0,0,0&amp;vtp=1&amp;vaab=1&amp;bbb=1&amp;hb=1"/>
          <p:cNvSpPr/>
          <p:nvPr/>
        </p:nvSpPr>
        <p:spPr>
          <a:xfrm>
            <a:off x="539496" y="2809525"/>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李强总理代表国务院向大会作政府工作报告</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并请全国政协委</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员提出意见</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这体现了全国人大具有最高监督权</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说明了政协发挥参政</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议政的职能</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国务院要对全国人大负责</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而非各级人大</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题目</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材料未体现质询权</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7_AN.2_1#bb4969f9f?vaa=1&amp;vcp=1&amp;pid=2c7438bf3&amp;color=0,0,0&amp;vtp=1&amp;vaab=1&amp;bbb=1"/>
          <p:cNvSpPr/>
          <p:nvPr/>
        </p:nvSpPr>
        <p:spPr>
          <a:xfrm>
            <a:off x="539496" y="536711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O_7_BD.11_1#27340979f?vaa=1&amp;vcp=1&amp;pid=2c7438bf3&amp;color=0,0,0&amp;vtp=1&amp;vaab=1&amp;bt=1&amp;bbb=1"/>
          <p:cNvSpPr/>
          <p:nvPr/>
        </p:nvSpPr>
        <p:spPr>
          <a:xfrm>
            <a:off x="539496" y="850360"/>
            <a:ext cx="11109960" cy="567817"/>
          </a:xfrm>
          <a:prstGeom prst="rect">
            <a:avLst/>
          </a:prstGeom>
          <a:noFill/>
          <a:ln/>
        </p:spPr>
        <p:txBody>
          <a:bodyPr wrap="none" lIns="0" tIns="0" rIns="0" bIns="0" rtlCol="0" anchor="t"/>
          <a:lstStyle/>
          <a:p>
            <a:pPr algn="l" latinLnBrk="1">
              <a:lnSpc>
                <a:spcPts val="5000"/>
              </a:lnSpc>
            </a:pPr>
            <a:r>
              <a:rPr lang="en-US" altLang="zh-CN" sz="2800" b="1" i="0" dirty="0">
                <a:solidFill>
                  <a:srgbClr val="000000"/>
                </a:solidFill>
                <a:latin typeface="Times New Roman" pitchFamily="34" charset="0"/>
                <a:ea typeface="SimSun" pitchFamily="34" charset="-122"/>
                <a:cs typeface="Times New Roman" pitchFamily="34" charset="-120"/>
              </a:rPr>
              <a:t>2.</a:t>
            </a:r>
            <a:endParaRPr lang="en-US" altLang="zh-CN" sz="2800" dirty="0"/>
          </a:p>
        </p:txBody>
      </p:sp>
      <p:graphicFrame>
        <p:nvGraphicFramePr>
          <p:cNvPr id="18" name="QO_7_BD.11_2#27340979f?colgroup=30&amp;vaa=1&amp;vcp=1&amp;pid=2c7438bf3&amp;color=0,0,0&amp;vtp=1&amp;vaab=1&amp;bbb=1&amp;hb=1"/>
          <p:cNvGraphicFramePr>
            <a:graphicFrameLocks noGrp="1"/>
          </p:cNvGraphicFramePr>
          <p:nvPr>
            <p:extLst>
              <p:ext uri="{D42A27DB-BD31-4B8C-83A1-F6EECF244321}">
                <p14:modId xmlns:p14="http://schemas.microsoft.com/office/powerpoint/2010/main" val="4085710359"/>
              </p:ext>
            </p:extLst>
          </p:nvPr>
        </p:nvGraphicFramePr>
        <p:xfrm>
          <a:off x="539496" y="1554194"/>
          <a:ext cx="11091672" cy="4449636"/>
        </p:xfrm>
        <a:graphic>
          <a:graphicData uri="http://schemas.openxmlformats.org/drawingml/2006/table">
            <a:tbl>
              <a:tblPr/>
              <a:tblGrid>
                <a:gridCol w="11091672">
                  <a:extLst>
                    <a:ext uri="{9D8B030D-6E8A-4147-A177-3AD203B41FA5}">
                      <a16:colId xmlns:a16="http://schemas.microsoft.com/office/drawing/2014/main" val="20000"/>
                    </a:ext>
                  </a:extLst>
                </a:gridCol>
              </a:tblGrid>
              <a:tr h="444963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稳字当头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司法筑牢安全防线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国家安全是头等大事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国家安全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就是百姓之福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近年来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从积极应对各种渗透颠覆破坏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暴力恐怖等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犯罪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坚定捍卫国家主权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安全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发展利益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到全力投入扫黑除恶专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项斗争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司法以积极的举措确保国家安全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社会安定和人民安宁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服</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务大局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司法护航经济发展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2022年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人民法院出台助力中小微企业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20</a:t>
                      </a:r>
                      <a:r>
                        <a:rPr lang="en-US" altLang="zh-CN" sz="2800" b="0" i="0" dirty="0">
                          <a:solidFill>
                            <a:srgbClr val="000000"/>
                          </a:solidFill>
                          <a:latin typeface="Times New Roman" pitchFamily="34" charset="0"/>
                          <a:ea typeface="SimSun" pitchFamily="34" charset="-122"/>
                          <a:cs typeface="Times New Roman" pitchFamily="34" charset="-120"/>
                        </a:rPr>
                        <a:t>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促进消费30条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稳定就业14条等司法文件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让企业轻装上阵</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帮群众排忧解难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司法为推动高质量发展营造良好法治环境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为经济</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社会发展注入强劲动能</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graphicFrame>
        <p:nvGraphicFramePr>
          <p:cNvPr id="19" name="QO_7_BD.11_3#27340979f?colgroup=30&amp;vaa=1&amp;vcp=1&amp;pid=2c7438bf3&amp;color=0,0,0&amp;mp=1&amp;vtp=1&amp;vaab=1&amp;bt=1&amp;bbb=1&amp;hb=1"/>
          <p:cNvGraphicFramePr>
            <a:graphicFrameLocks noGrp="1"/>
          </p:cNvGraphicFramePr>
          <p:nvPr>
            <p:extLst>
              <p:ext uri="{D42A27DB-BD31-4B8C-83A1-F6EECF244321}">
                <p14:modId xmlns:p14="http://schemas.microsoft.com/office/powerpoint/2010/main" val="1727948154"/>
              </p:ext>
            </p:extLst>
          </p:nvPr>
        </p:nvGraphicFramePr>
        <p:xfrm>
          <a:off x="539496" y="2316702"/>
          <a:ext cx="11091672" cy="2230692"/>
        </p:xfrm>
        <a:graphic>
          <a:graphicData uri="http://schemas.openxmlformats.org/drawingml/2006/table">
            <a:tbl>
              <a:tblPr/>
              <a:tblGrid>
                <a:gridCol w="11091672">
                  <a:extLst>
                    <a:ext uri="{9D8B030D-6E8A-4147-A177-3AD203B41FA5}">
                      <a16:colId xmlns:a16="http://schemas.microsoft.com/office/drawing/2014/main" val="20000"/>
                    </a:ext>
                  </a:extLst>
                </a:gridCol>
              </a:tblGrid>
              <a:tr h="2230692">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人民至上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司法夯实社会根基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从出台维护新就业形态劳动者权</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益意见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到支持老年人精神赡养请求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再到从严追诉虐待</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暴力伤害</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等侵害未成年人犯罪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司法不断保障人民安居乐业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让人民群众真切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感受到法治温暖</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QO_7_BD.11_4#27340979f?vaa=1&amp;vcp=1&amp;pid=2c7438bf3&amp;color=0,0,0&amp;mp=1&amp;vtp=1&amp;vaab=1&amp;bbb=1"/>
          <p:cNvSpPr/>
          <p:nvPr/>
        </p:nvSpPr>
        <p:spPr>
          <a:xfrm>
            <a:off x="539496" y="467890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评论：从不同的角度对上述材料进行分析评论。</a:t>
            </a:r>
            <a:endParaRPr lang="en-US" altLang="zh-CN" sz="2800" dirty="0"/>
          </a:p>
        </p:txBody>
      </p:sp>
      <p:sp>
        <p:nvSpPr>
          <p:cNvPr id="2" name="QO_7_BD.11_3#27340979f?colgroup=30&amp;vaa=1&amp;vcp=1&amp;pid=2c7438bf3&amp;color=0,0,0&amp;mp=1&amp;vtp=1&amp;vaab=1&amp;bt=1&amp;bbb=1">
            <a:extLst>
              <a:ext uri="{FF2B5EF4-FFF2-40B4-BE49-F238E27FC236}">
                <a16:creationId xmlns:a16="http://schemas.microsoft.com/office/drawing/2014/main" id="{F8B4907A-5360-9714-358B-8266931CC165}"/>
              </a:ext>
            </a:extLst>
          </p:cNvPr>
          <p:cNvSpPr txBox="1"/>
          <p:nvPr/>
        </p:nvSpPr>
        <p:spPr>
          <a:xfrm>
            <a:off x="10913023" y="160829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O_7_AN.1_1#27340979f?vaa=1&amp;vcp=1&amp;pid=2c7438bf3&amp;color=0,0,0&amp;vtp=1&amp;vaab=1&amp;bt=1&amp;bbb=1&amp;h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①从国家安全的角度：</a:t>
            </a:r>
            <a:r>
              <a:rPr lang="en-US" altLang="zh-CN" sz="2800" b="0" i="0">
                <a:solidFill>
                  <a:srgbClr val="FF0000"/>
                </a:solidFill>
                <a:latin typeface="Times New Roman" pitchFamily="34" charset="0"/>
                <a:ea typeface="SimSun" pitchFamily="34" charset="-122"/>
                <a:cs typeface="Times New Roman" pitchFamily="34" charset="-120"/>
              </a:rPr>
              <a:t>国家安全是国家生存与发展的重要保障。</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国家安全是人民幸福安康的前提</a:t>
            </a:r>
            <a:r>
              <a:rPr lang="en-US" altLang="zh-CN" sz="2800" b="0" i="0" dirty="0">
                <a:solidFill>
                  <a:srgbClr val="FF0000"/>
                </a:solidFill>
                <a:latin typeface="Times New Roman" pitchFamily="34" charset="0"/>
                <a:ea typeface="SimSun" pitchFamily="34" charset="-122"/>
                <a:cs typeface="Times New Roman" pitchFamily="34" charset="-120"/>
              </a:rPr>
              <a:t>。②从基本经济制度的角度：</a:t>
            </a:r>
            <a:r>
              <a:rPr lang="en-US" altLang="zh-CN" sz="2800" b="0" i="0">
                <a:solidFill>
                  <a:srgbClr val="FF0000"/>
                </a:solidFill>
                <a:latin typeface="Times New Roman" pitchFamily="34" charset="0"/>
                <a:ea typeface="SimSun" pitchFamily="34" charset="-122"/>
                <a:cs typeface="Times New Roman" pitchFamily="34" charset="-120"/>
              </a:rPr>
              <a:t>我国鼓励、</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支持和引导非公有制经济发展</a:t>
            </a:r>
            <a:r>
              <a:rPr lang="en-US" altLang="zh-CN" sz="2800" b="0" i="0" dirty="0">
                <a:solidFill>
                  <a:srgbClr val="FF0000"/>
                </a:solidFill>
                <a:latin typeface="Times New Roman" pitchFamily="34" charset="0"/>
                <a:ea typeface="SimSun" pitchFamily="34" charset="-122"/>
                <a:cs typeface="Times New Roman" pitchFamily="34" charset="-120"/>
              </a:rPr>
              <a:t>。③从对未成年人特殊保护的角度</a:t>
            </a:r>
            <a:r>
              <a:rPr lang="en-US" altLang="zh-CN" sz="2800" b="0" i="0">
                <a:solidFill>
                  <a:srgbClr val="FF0000"/>
                </a:solidFill>
                <a:latin typeface="Times New Roman" pitchFamily="34" charset="0"/>
                <a:ea typeface="SimSun" pitchFamily="34" charset="-122"/>
                <a:cs typeface="Times New Roman" pitchFamily="34" charset="-120"/>
              </a:rPr>
              <a:t>：未成</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年人的健康成长受到法律的特殊保护</a:t>
            </a:r>
            <a:r>
              <a:rPr lang="en-US" altLang="zh-CN" sz="2800" b="0" i="0" dirty="0">
                <a:solidFill>
                  <a:srgbClr val="FF0000"/>
                </a:solidFill>
                <a:latin typeface="Times New Roman" pitchFamily="34" charset="0"/>
                <a:ea typeface="SimSun" pitchFamily="34" charset="-122"/>
                <a:cs typeface="Times New Roman" pitchFamily="34" charset="-120"/>
              </a:rPr>
              <a:t>。④从法治的角度</a:t>
            </a:r>
            <a:r>
              <a:rPr lang="en-US" altLang="zh-CN" sz="2800" b="0" i="0">
                <a:solidFill>
                  <a:srgbClr val="FF0000"/>
                </a:solidFill>
                <a:latin typeface="Times New Roman" pitchFamily="34" charset="0"/>
                <a:ea typeface="SimSun" pitchFamily="34" charset="-122"/>
                <a:cs typeface="Times New Roman" pitchFamily="34" charset="-120"/>
              </a:rPr>
              <a:t>：法治是现代政</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治文明的核心</a:t>
            </a:r>
            <a:r>
              <a:rPr lang="en-US" altLang="zh-CN" sz="2800" b="0" i="0" dirty="0">
                <a:solidFill>
                  <a:srgbClr val="FF0000"/>
                </a:solidFill>
                <a:latin typeface="Times New Roman" pitchFamily="34" charset="0"/>
                <a:ea typeface="SimSun" pitchFamily="34" charset="-122"/>
                <a:cs typeface="Times New Roman" pitchFamily="34" charset="-120"/>
              </a:rPr>
              <a:t>，是发展市场经济、实现强国富民的基本保障</a:t>
            </a:r>
            <a:r>
              <a:rPr lang="en-US" altLang="zh-CN" sz="2800" b="0" i="0">
                <a:solidFill>
                  <a:srgbClr val="FF0000"/>
                </a:solidFill>
                <a:latin typeface="Times New Roman" pitchFamily="34" charset="0"/>
                <a:ea typeface="SimSun" pitchFamily="34" charset="-122"/>
                <a:cs typeface="Times New Roman" pitchFamily="34" charset="-120"/>
              </a:rPr>
              <a:t>，是解决社</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会矛盾</a:t>
            </a:r>
            <a:r>
              <a:rPr lang="en-US" altLang="zh-CN" sz="2800" b="0" i="0" dirty="0">
                <a:solidFill>
                  <a:srgbClr val="FF0000"/>
                </a:solidFill>
                <a:latin typeface="Times New Roman" pitchFamily="34" charset="0"/>
                <a:ea typeface="SimSun" pitchFamily="34" charset="-122"/>
                <a:cs typeface="Times New Roman" pitchFamily="34" charset="-120"/>
              </a:rPr>
              <a:t>、维护社会稳定、实现社会正义的有效方式。</a:t>
            </a:r>
            <a:r>
              <a:rPr lang="en-US" altLang="zh-CN" sz="2800" b="0" i="0">
                <a:solidFill>
                  <a:srgbClr val="FF0000"/>
                </a:solidFill>
                <a:latin typeface="Times New Roman" pitchFamily="34" charset="0"/>
                <a:ea typeface="SimSun" pitchFamily="34" charset="-122"/>
                <a:cs typeface="Times New Roman" pitchFamily="34" charset="-120"/>
              </a:rPr>
              <a:t>⑤从公平正义的角</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度</a:t>
            </a:r>
            <a:r>
              <a:rPr lang="en-US" altLang="zh-CN" sz="2800" b="0" i="0" dirty="0">
                <a:solidFill>
                  <a:srgbClr val="FF0000"/>
                </a:solidFill>
                <a:latin typeface="Times New Roman" pitchFamily="34" charset="0"/>
                <a:ea typeface="SimSun" pitchFamily="34" charset="-122"/>
                <a:cs typeface="Times New Roman" pitchFamily="34" charset="-120"/>
              </a:rPr>
              <a:t>：公平正义是人类追求的永恒目标，是法治社会的核心价值</a:t>
            </a:r>
            <a:r>
              <a:rPr lang="en-US" altLang="zh-CN" sz="2800" b="0" i="0">
                <a:solidFill>
                  <a:srgbClr val="FF0000"/>
                </a:solidFill>
                <a:latin typeface="Times New Roman" pitchFamily="34" charset="0"/>
                <a:ea typeface="SimSun" pitchFamily="34" charset="-122"/>
                <a:cs typeface="Times New Roman" pitchFamily="34" charset="-120"/>
              </a:rPr>
              <a:t>。司法维</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护社会公平正义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ec1d9635c.fixed?vcp=1&amp;pid=ed824f3b5&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ec1d9635c.fixed?vcp=1&amp;pid=ed824f3b5&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
        <p:nvSpPr>
          <p:cNvPr id="4" name="C_2_BD#ec1d9635c.fixed?vcp=1&amp;pid=ed824f3b5&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第二部分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法治教育</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7#75ab22eb4?vcp=1&amp;pid=2c7438bf3&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请完成第180~181页【备考练习】习题</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4#cbea95b0a.fixed?vcp=1&amp;pid=7e8d77be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微专题9</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国家机构</a:t>
            </a:r>
            <a:endParaRPr lang="en-US" altLang="zh-CN" sz="4000" dirty="0"/>
          </a:p>
        </p:txBody>
      </p:sp>
      <p:sp>
        <p:nvSpPr>
          <p:cNvPr id="3" name="C_4_BD#cbea95b0a.fixed?vcp=1&amp;pid=7e8d77be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微专题9</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国家机构</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13_1#605a78677?sp=1&amp;vaa=1&amp;vcp=1&amp;pid=cbea95b0a&amp;color=0,0,0&amp;vtp=1&amp;vaab=1&amp;bt=1&amp;bbb=1&amp;hb=1"/>
          <p:cNvSpPr/>
          <p:nvPr/>
        </p:nvSpPr>
        <p:spPr>
          <a:xfrm>
            <a:off x="539496" y="554400"/>
            <a:ext cx="11109960" cy="1058482"/>
          </a:xfrm>
          <a:prstGeom prst="rect">
            <a:avLst/>
          </a:prstGeom>
          <a:noFill/>
          <a:ln/>
        </p:spPr>
        <p:txBody>
          <a:bodyPr wrap="none" lIns="0" tIns="0" rIns="0" bIns="0" rtlCol="0" anchor="t"/>
          <a:lstStyle/>
          <a:p>
            <a:pPr algn="l" latinLnBrk="1">
              <a:lnSpc>
                <a:spcPts val="45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在道德与法治复习课上，老师出示三个词条</a:t>
            </a:r>
            <a:r>
              <a:rPr lang="en-US" altLang="zh-CN" sz="2800" b="0" i="0">
                <a:solidFill>
                  <a:srgbClr val="000000"/>
                </a:solidFill>
                <a:latin typeface="Times New Roman" pitchFamily="34" charset="0"/>
                <a:ea typeface="SimSun" pitchFamily="34" charset="-122"/>
                <a:cs typeface="Times New Roman" pitchFamily="34" charset="-120"/>
              </a:rPr>
              <a:t>，请同学们思考三个词条</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共同指向的国家机关是(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23" name="QC_5_BD.13_2#605a78677?colgroup=30&amp;vaa=1&amp;vcp=1&amp;pid=cbea95b0a&amp;color=0,0,0&amp;vtp=1&amp;vaab=1&amp;bbb=1&amp;hb=1"/>
          <p:cNvGraphicFramePr>
            <a:graphicFrameLocks noGrp="1"/>
          </p:cNvGraphicFramePr>
          <p:nvPr>
            <p:extLst>
              <p:ext uri="{D42A27DB-BD31-4B8C-83A1-F6EECF244321}">
                <p14:modId xmlns:p14="http://schemas.microsoft.com/office/powerpoint/2010/main" val="738598745"/>
              </p:ext>
            </p:extLst>
          </p:nvPr>
        </p:nvGraphicFramePr>
        <p:xfrm>
          <a:off x="539496" y="1750613"/>
          <a:ext cx="11091672" cy="2272094"/>
        </p:xfrm>
        <a:graphic>
          <a:graphicData uri="http://schemas.openxmlformats.org/drawingml/2006/table">
            <a:tbl>
              <a:tblPr/>
              <a:tblGrid>
                <a:gridCol w="11091672">
                  <a:extLst>
                    <a:ext uri="{9D8B030D-6E8A-4147-A177-3AD203B41FA5}">
                      <a16:colId xmlns:a16="http://schemas.microsoft.com/office/drawing/2014/main" val="20000"/>
                    </a:ext>
                  </a:extLst>
                </a:gridCol>
              </a:tblGrid>
              <a:tr h="2272094">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词条一：国家权力机关的执行机关</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5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词条二</a:t>
                      </a:r>
                      <a:r>
                        <a:rPr lang="en-US" altLang="zh-CN" sz="2800" b="0" i="0" dirty="0">
                          <a:solidFill>
                            <a:srgbClr val="000000"/>
                          </a:solidFill>
                          <a:latin typeface="Times New Roman" pitchFamily="34" charset="0"/>
                          <a:ea typeface="SimSun" pitchFamily="34" charset="-122"/>
                          <a:cs typeface="Times New Roman" pitchFamily="34" charset="-120"/>
                        </a:rPr>
                        <a:t>：由广西壮族自治区人民代表大会产生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5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词条三</a:t>
                      </a:r>
                      <a:r>
                        <a:rPr lang="en-US" altLang="zh-CN" sz="2800" b="0" i="0" dirty="0">
                          <a:solidFill>
                            <a:srgbClr val="000000"/>
                          </a:solidFill>
                          <a:latin typeface="Times New Roman" pitchFamily="34" charset="0"/>
                          <a:ea typeface="SimSun" pitchFamily="34" charset="-122"/>
                          <a:cs typeface="Times New Roman" pitchFamily="34" charset="-120"/>
                        </a:rPr>
                        <a:t>：主要管理广西经济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教育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文化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卫生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体育事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业等工作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AN.14_1#605a78677.bracket?vaa=1&amp;vcp=1&amp;pid=cbea95b0a&amp;color=0,0,0&amp;vpa=3&amp;vtp=1&amp;vaab=1"/>
          <p:cNvSpPr/>
          <p:nvPr/>
        </p:nvSpPr>
        <p:spPr>
          <a:xfrm>
            <a:off x="4372515" y="1106660"/>
            <a:ext cx="495300" cy="501142"/>
          </a:xfrm>
          <a:prstGeom prst="rect">
            <a:avLst/>
          </a:prstGeom>
          <a:noFill/>
          <a:ln/>
        </p:spPr>
        <p:txBody>
          <a:bodyPr wrap="none" lIns="0" tIns="0" rIns="0" bIns="0" rtlCol="0" anchor="t"/>
          <a:lstStyle/>
          <a:p>
            <a:pPr algn="ctr" latinLnBrk="1">
              <a:lnSpc>
                <a:spcPts val="43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13_3#605a78677.choices?vaa=1&amp;vcp=1&amp;pid=cbea95b0a&amp;color=0,0,0&amp;vtp=1&amp;vaab=1&amp;bbb=1"/>
          <p:cNvSpPr/>
          <p:nvPr/>
        </p:nvSpPr>
        <p:spPr>
          <a:xfrm>
            <a:off x="539496" y="4150913"/>
            <a:ext cx="11109960" cy="2201482"/>
          </a:xfrm>
          <a:prstGeom prst="rect">
            <a:avLst/>
          </a:prstGeom>
          <a:noFill/>
          <a:ln/>
        </p:spPr>
        <p:txBody>
          <a:bodyPr wrap="none" lIns="0" tIns="0" rIns="0" bIns="0" rtlCol="0" anchor="t"/>
          <a:lstStyle/>
          <a:p>
            <a:pPr algn="l"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A.广西壮族自治区人民代表大会常务委员会</a:t>
            </a:r>
            <a:endParaRPr lang="en-US" altLang="zh-CN" sz="2800" dirty="0"/>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.广西壮族自治区人民政府</a:t>
            </a:r>
            <a:endParaRPr lang="en-US" altLang="zh-CN" sz="2800" dirty="0"/>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.中国共产党广西壮族自治区委员会</a:t>
            </a:r>
            <a:endParaRPr lang="en-US" altLang="zh-CN" sz="2800" dirty="0"/>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.广西壮族自治区高级人民法院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15_1#ca65e6f99?vaa=1&amp;vcp=1&amp;pid=cbea95b0a&amp;color=0,0,0&amp;vtp=1&amp;vaab=1&amp;bt=1&amp;bbb=1&amp;hb=1"/>
          <p:cNvSpPr/>
          <p:nvPr/>
        </p:nvSpPr>
        <p:spPr>
          <a:xfrm>
            <a:off x="539496" y="56057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图示法是表示概念之间关系的有效方法</a:t>
            </a:r>
            <a:r>
              <a:rPr lang="en-US" altLang="zh-CN" sz="2800" b="0" i="0">
                <a:solidFill>
                  <a:srgbClr val="000000"/>
                </a:solidFill>
                <a:latin typeface="Times New Roman" pitchFamily="34" charset="0"/>
                <a:ea typeface="SimSun" pitchFamily="34" charset="-122"/>
                <a:cs typeface="Times New Roman" pitchFamily="34" charset="-120"/>
              </a:rPr>
              <a:t>。下列概念之间关系表示正确</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6_1#ca65e6f99.bracket?vaa=1&amp;vcp=1&amp;pid=cbea95b0a&amp;color=0,0,0&amp;vpa=4&amp;vtp=1&amp;vaab=1"/>
          <p:cNvSpPr/>
          <p:nvPr/>
        </p:nvSpPr>
        <p:spPr>
          <a:xfrm>
            <a:off x="1527714" y="119494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pic>
        <p:nvPicPr>
          <p:cNvPr id="10" name="图片 9">
            <a:extLst>
              <a:ext uri="{FF2B5EF4-FFF2-40B4-BE49-F238E27FC236}">
                <a16:creationId xmlns:a16="http://schemas.microsoft.com/office/drawing/2014/main" id="{7B26BD50-9214-D603-0467-BE3A736F34BF}"/>
              </a:ext>
            </a:extLst>
          </p:cNvPr>
          <p:cNvPicPr>
            <a:picLocks noChangeAspect="1"/>
          </p:cNvPicPr>
          <p:nvPr/>
        </p:nvPicPr>
        <p:blipFill>
          <a:blip r:embed="rId3"/>
          <a:stretch>
            <a:fillRect/>
          </a:stretch>
        </p:blipFill>
        <p:spPr>
          <a:xfrm>
            <a:off x="539496" y="1911019"/>
            <a:ext cx="8153400" cy="4386403"/>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BD.17_1#f825cd8fa?sp=1&amp;vaa=1&amp;vcp=1&amp;pid=cbea95b0a&amp;color=0,0,0&amp;vtp=1&amp;vaab=1&amp;bt=1&amp;bbb=1&amp;hb=1"/>
          <p:cNvSpPr/>
          <p:nvPr/>
        </p:nvSpPr>
        <p:spPr>
          <a:xfrm>
            <a:off x="539496" y="121599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某机关在广西壮族自治区第十四届人民代表大会第二次会议上作报告</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时提到</a:t>
            </a:r>
            <a:r>
              <a:rPr lang="en-US" altLang="zh-CN" sz="2800" b="0" i="0" dirty="0">
                <a:solidFill>
                  <a:srgbClr val="000000"/>
                </a:solidFill>
                <a:latin typeface="Times New Roman" pitchFamily="34" charset="0"/>
                <a:ea typeface="SimSun" pitchFamily="34" charset="-122"/>
                <a:cs typeface="Times New Roman" pitchFamily="34" charset="-120"/>
              </a:rPr>
              <a:t>，2023年依法批准逮捕各类犯罪嫌疑人32173人</a:t>
            </a:r>
            <a:r>
              <a:rPr lang="en-US" altLang="zh-CN" sz="2800" b="0" i="0">
                <a:solidFill>
                  <a:srgbClr val="000000"/>
                </a:solidFill>
                <a:latin typeface="Times New Roman" pitchFamily="34" charset="0"/>
                <a:ea typeface="SimSun" pitchFamily="34" charset="-122"/>
                <a:cs typeface="Times New Roman" pitchFamily="34" charset="-120"/>
              </a:rPr>
              <a:t>，依法审查各级</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监委移送职务犯罪案件</a:t>
            </a:r>
            <a:r>
              <a:rPr lang="en-US" altLang="zh-CN" sz="2800" b="0" i="0" dirty="0">
                <a:solidFill>
                  <a:srgbClr val="000000"/>
                </a:solidFill>
                <a:latin typeface="Times New Roman" pitchFamily="34" charset="0"/>
                <a:ea typeface="SimSun" pitchFamily="34" charset="-122"/>
                <a:cs typeface="Times New Roman" pitchFamily="34" charset="-120"/>
              </a:rPr>
              <a:t>，起诉546人。对此，</a:t>
            </a:r>
            <a:r>
              <a:rPr lang="en-US" altLang="zh-CN" sz="2800" b="0" i="0">
                <a:solidFill>
                  <a:srgbClr val="000000"/>
                </a:solidFill>
                <a:latin typeface="Times New Roman" pitchFamily="34" charset="0"/>
                <a:ea typeface="SimSun" pitchFamily="34" charset="-122"/>
                <a:cs typeface="Times New Roman" pitchFamily="34" charset="-120"/>
              </a:rPr>
              <a:t>下列说法正确的是(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8_1#f825cd8fa.bracket?vaa=1&amp;vcp=1&amp;pid=cbea95b0a&amp;color=0,0,0&amp;vpa=5&amp;vtp=1&amp;vaab=1"/>
          <p:cNvSpPr/>
          <p:nvPr/>
        </p:nvSpPr>
        <p:spPr>
          <a:xfrm>
            <a:off x="10595514" y="249805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17_2#f825cd8fa?vaa=1&amp;vcp=1&amp;pid=cbea95b0a&amp;color=0,0,0&amp;vtp=1&amp;vaab=1&amp;bbb=1&amp;hb=1"/>
          <p:cNvSpPr/>
          <p:nvPr/>
        </p:nvSpPr>
        <p:spPr>
          <a:xfrm>
            <a:off x="539496" y="313972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①某机关是广西壮族自治区人民检察院</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②广西壮族自治区人民代表大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会行使了监督权</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③我国坚持人民代表大会制度这一基本政治制度</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某机关由广西壮族自治区人民代表大会产生，并对其负责</a:t>
            </a:r>
            <a:endParaRPr lang="en-US" altLang="zh-CN" sz="2800" dirty="0"/>
          </a:p>
        </p:txBody>
      </p:sp>
      <p:sp>
        <p:nvSpPr>
          <p:cNvPr id="5" name="QC_5_BD.17_3#f825cd8fa.choices?vaa=1&amp;vcp=1&amp;pid=cbea95b0a&amp;color=0,0,0&amp;vtp=1&amp;vaab=1&amp;bbb=1"/>
          <p:cNvSpPr/>
          <p:nvPr/>
        </p:nvSpPr>
        <p:spPr>
          <a:xfrm>
            <a:off x="539496" y="506231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19_1#de642eacd?sp=1&amp;vaa=1&amp;vcp=1&amp;pid=cbea95b0a&amp;color=0,0,0&amp;vtp=1&amp;vaab=1&amp;bt=1&amp;bbb=1&amp;hb=1"/>
          <p:cNvSpPr/>
          <p:nvPr/>
        </p:nvSpPr>
        <p:spPr>
          <a:xfrm>
            <a:off x="539496" y="89839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2023年，全国各级人民法院审结涉教育、就业、养老等民生案件539.1</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万件，同比增长14.2%，</a:t>
            </a:r>
            <a:r>
              <a:rPr lang="en-US" altLang="zh-CN" sz="2800" b="0" i="0" dirty="0" err="1">
                <a:solidFill>
                  <a:srgbClr val="000000"/>
                </a:solidFill>
                <a:latin typeface="Times New Roman" pitchFamily="34" charset="0"/>
                <a:ea typeface="SimSun" pitchFamily="34" charset="-122"/>
                <a:cs typeface="Times New Roman" pitchFamily="34" charset="-120"/>
              </a:rPr>
              <a:t>为群众身边的操心事、揪心事、烦心事找到了</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解决办法。各级人民法院用心办好百姓身边案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1_1#de642eacd.bracket?vaa=1&amp;vcp=1&amp;pid=cbea95b0a&amp;color=0,0,0&amp;vpa=6&amp;vtp=1&amp;vaab=1"/>
          <p:cNvSpPr/>
          <p:nvPr/>
        </p:nvSpPr>
        <p:spPr>
          <a:xfrm>
            <a:off x="7928514" y="218046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19_2#de642eacd?vaa=1&amp;vcp=1&amp;pid=cbea95b0a&amp;color=0,0,0&amp;vtp=1&amp;vaab=1&amp;bbb=1"/>
          <p:cNvSpPr/>
          <p:nvPr/>
        </p:nvSpPr>
        <p:spPr>
          <a:xfrm>
            <a:off x="539496" y="282213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①解决了社会生活中的所有问题</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②回应了群众对公平正义的期待</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提高了依法行政的能力和水平</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④增强了群众的安全感和幸福感</a:t>
            </a:r>
            <a:endParaRPr lang="en-US" altLang="zh-CN" sz="2800" dirty="0"/>
          </a:p>
        </p:txBody>
      </p:sp>
      <p:sp>
        <p:nvSpPr>
          <p:cNvPr id="5" name="QC_5_BD.19_3#de642eacd.choices?vaa=1&amp;vcp=1&amp;pid=cbea95b0a&amp;color=0,0,0&amp;vtp=1&amp;vaab=1&amp;bbb=1"/>
          <p:cNvSpPr/>
          <p:nvPr/>
        </p:nvSpPr>
        <p:spPr>
          <a:xfrm>
            <a:off x="539496" y="409130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.②④</a:t>
            </a:r>
            <a:endParaRPr lang="en-US" altLang="zh-CN" sz="2800" dirty="0"/>
          </a:p>
        </p:txBody>
      </p:sp>
      <p:sp>
        <p:nvSpPr>
          <p:cNvPr id="6" name="QC_5_AS.1_1#de642eacd?vaa=1&amp;vcp=1&amp;pid=cbea95b0a&amp;color=0,0,0&amp;vtp=1&amp;vaab=1&amp;bbb=1&amp;hb=1"/>
          <p:cNvSpPr/>
          <p:nvPr/>
        </p:nvSpPr>
        <p:spPr>
          <a:xfrm>
            <a:off x="539496" y="472078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解决</a:t>
            </a:r>
            <a:r>
              <a:rPr lang="en-US" altLang="zh-CN" sz="2800" b="0" i="0" dirty="0">
                <a:solidFill>
                  <a:srgbClr val="FF0000"/>
                </a:solidFill>
                <a:latin typeface="SimSun" panose="02010600030101010101" pitchFamily="2" charset="-122"/>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所有问题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夸大了各级人民法院的作用</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行</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政机关依法行政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司法机关公正司法</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23_1#af98639f9?sp=1&amp;vaa=1&amp;vcp=1&amp;pid=cbea95b0a&amp;color=0,0,0&amp;vtp=1&amp;vaab=1&amp;bt=1&amp;bbb=1&amp;hb=1"/>
          <p:cNvSpPr/>
          <p:nvPr/>
        </p:nvSpPr>
        <p:spPr>
          <a:xfrm>
            <a:off x="539496" y="11810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2024年《最高人民法院工作报告》显示，2021年至2023年，对</a:t>
            </a:r>
            <a:r>
              <a:rPr lang="en-US" altLang="zh-CN" sz="2800" b="0" i="0">
                <a:solidFill>
                  <a:srgbClr val="000000"/>
                </a:solidFill>
                <a:latin typeface="Times New Roman" pitchFamily="34" charset="0"/>
                <a:ea typeface="SimSun" pitchFamily="34" charset="-122"/>
                <a:cs typeface="Times New Roman" pitchFamily="34" charset="-120"/>
              </a:rPr>
              <a:t>77名被</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告人以正当防卫宣告无罪</a:t>
            </a:r>
            <a:r>
              <a:rPr lang="en-US" altLang="zh-CN" sz="2800" b="0" i="0" dirty="0">
                <a:solidFill>
                  <a:srgbClr val="000000"/>
                </a:solidFill>
                <a:latin typeface="Times New Roman" pitchFamily="34" charset="0"/>
                <a:ea typeface="SimSun" pitchFamily="34" charset="-122"/>
                <a:cs typeface="Times New Roman" pitchFamily="34" charset="-120"/>
              </a:rPr>
              <a:t>。“法不能向不法让步”已被唤醒</a:t>
            </a:r>
            <a:r>
              <a:rPr lang="en-US" altLang="zh-CN" sz="2800" b="0" i="0">
                <a:solidFill>
                  <a:srgbClr val="000000"/>
                </a:solidFill>
                <a:latin typeface="Times New Roman" pitchFamily="34" charset="0"/>
                <a:ea typeface="SimSun" pitchFamily="34" charset="-122"/>
                <a:cs typeface="Times New Roman" pitchFamily="34" charset="-120"/>
              </a:rPr>
              <a:t>，需要我们持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续落到实处</a:t>
            </a:r>
            <a:r>
              <a:rPr lang="en-US" altLang="zh-CN" sz="2800" b="0" i="0" dirty="0">
                <a:solidFill>
                  <a:srgbClr val="000000"/>
                </a:solidFill>
                <a:latin typeface="Times New Roman" pitchFamily="34" charset="0"/>
                <a:ea typeface="SimSun" pitchFamily="34" charset="-122"/>
                <a:cs typeface="Times New Roman" pitchFamily="34" charset="-120"/>
              </a:rPr>
              <a:t>。唤醒“</a:t>
            </a:r>
            <a:r>
              <a:rPr lang="en-US" altLang="zh-CN" sz="2800" b="0" i="0">
                <a:solidFill>
                  <a:srgbClr val="000000"/>
                </a:solidFill>
                <a:latin typeface="Times New Roman" pitchFamily="34" charset="0"/>
                <a:ea typeface="SimSun" pitchFamily="34" charset="-122"/>
                <a:cs typeface="Times New Roman" pitchFamily="34" charset="-120"/>
              </a:rPr>
              <a:t>法不能向不法让步”(</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4_1#af98639f9.bracket?vaa=1&amp;vcp=1&amp;pid=cbea95b0a&amp;color=0,0,0&amp;vpa=7&amp;vtp=1&amp;vaab=1"/>
          <p:cNvSpPr/>
          <p:nvPr/>
        </p:nvSpPr>
        <p:spPr>
          <a:xfrm>
            <a:off x="6820439" y="24631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23_2#af98639f9?vaa=1&amp;vcp=1&amp;pid=cbea95b0a&amp;color=0,0,0&amp;vtp=1&amp;vaab=1&amp;bbb=1"/>
          <p:cNvSpPr/>
          <p:nvPr/>
        </p:nvSpPr>
        <p:spPr>
          <a:xfrm>
            <a:off x="539496" y="31048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表明人民法院独立行使法律监督职能</a:t>
            </a:r>
            <a:r>
              <a:rPr lang="en-US" altLang="zh-CN" sz="2800" dirty="0"/>
              <a:t>  </a:t>
            </a:r>
            <a:r>
              <a:rPr lang="en-US" altLang="zh-CN" sz="2800" b="0" i="0" dirty="0">
                <a:solidFill>
                  <a:srgbClr val="000000"/>
                </a:solidFill>
                <a:latin typeface="Times New Roman" pitchFamily="34" charset="0"/>
                <a:ea typeface="SimSun" pitchFamily="34" charset="-122"/>
                <a:cs typeface="Times New Roman" pitchFamily="34" charset="-120"/>
              </a:rPr>
              <a:t>②有利于捍卫法律的尊严和权威</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说明有了法律就能实现公平正义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dirty="0"/>
              <a:t>  </a:t>
            </a:r>
            <a:r>
              <a:rPr lang="en-US" altLang="zh-CN" sz="2800" b="0" i="0" dirty="0">
                <a:solidFill>
                  <a:srgbClr val="000000"/>
                </a:solidFill>
                <a:latin typeface="Times New Roman" pitchFamily="34" charset="0"/>
                <a:ea typeface="SimSun" pitchFamily="34" charset="-122"/>
                <a:cs typeface="Times New Roman" pitchFamily="34" charset="-120"/>
              </a:rPr>
              <a:t>④能激励公民同违法行为作斗争</a:t>
            </a:r>
            <a:endParaRPr lang="en-US" altLang="zh-CN" sz="2800" dirty="0"/>
          </a:p>
        </p:txBody>
      </p:sp>
      <p:sp>
        <p:nvSpPr>
          <p:cNvPr id="5" name="QC_5_BD.23_3#af98639f9.choices?vaa=1&amp;vcp=1&amp;pid=cbea95b0a&amp;color=0,0,0&amp;vtp=1&amp;vaab=1&amp;bbb=1"/>
          <p:cNvSpPr/>
          <p:nvPr/>
        </p:nvSpPr>
        <p:spPr>
          <a:xfrm>
            <a:off x="663321" y="441842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5_BD.25_1#de615ac6a?vaa=1&amp;vcp=1&amp;pid=cbea95b0a&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15</a:t>
            </a:r>
            <a:r>
              <a:rPr lang="en-US" altLang="zh-CN" sz="2800" b="0" i="0" dirty="0">
                <a:solidFill>
                  <a:srgbClr val="000000"/>
                </a:solidFill>
                <a:latin typeface="Times New Roman" pitchFamily="34" charset="0"/>
                <a:ea typeface="楷体" pitchFamily="34" charset="-122"/>
                <a:cs typeface="Times New Roman" pitchFamily="34" charset="-120"/>
              </a:rPr>
              <a:t>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某县公安局发布以下警情通报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楷体" pitchFamily="34" charset="-122"/>
                <a:cs typeface="Times New Roman" pitchFamily="34" charset="-120"/>
              </a:rPr>
              <a:t>日</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a:t>
            </a: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则多人殴打一人的视频在互联网传播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我局迅速对视频内容进行调查</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经查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视频内容为</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王某媛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女</a:t>
            </a:r>
            <a:r>
              <a:rPr lang="en-US" altLang="zh-CN" sz="2800" b="0"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楷体" pitchFamily="34" charset="-122"/>
                <a:cs typeface="Times New Roman" pitchFamily="34" charset="-120"/>
              </a:rPr>
              <a:t>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纠集多人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对受</a:t>
            </a:r>
          </a:p>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害人王某丰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男</a:t>
            </a:r>
            <a:r>
              <a:rPr lang="en-US" altLang="zh-CN" sz="2800" b="0"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楷体" pitchFamily="34" charset="-122"/>
                <a:cs typeface="Times New Roman" pitchFamily="34" charset="-120"/>
              </a:rPr>
              <a:t>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进行辱骂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殴打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事后被侵害人及其家属未报</a:t>
            </a: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目前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王某丰经医院复诊复查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身体无碍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我局已对该案立案调查</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主要涉案人员已到案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案件调查工作正在有序开展中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警方提醒</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如遭</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遇不法侵害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请及时报警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根据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中华人民共和国未成年人保护</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法</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相关规定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请勿传播相关音视频及信息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公安机关将坚决打击各类</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违法犯罪行为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全力保护未成年人的合法权益</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6_BD.26_1#29b609d8d?vaa=1&amp;vcp=1&amp;pid=de615ac6a&amp;color=0,0,0&amp;vtp=1&amp;vaab=1&amp;bt=1&amp;bbb=1&amp;hb=1"/>
          <p:cNvSpPr/>
          <p:nvPr/>
        </p:nvSpPr>
        <p:spPr>
          <a:xfrm>
            <a:off x="539496" y="186105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（1）请结合材料，运用所学知识</a:t>
            </a:r>
            <a:r>
              <a:rPr lang="en-US" altLang="zh-CN" sz="2800" b="0" i="0">
                <a:solidFill>
                  <a:srgbClr val="000000"/>
                </a:solidFill>
                <a:latin typeface="Times New Roman" pitchFamily="34" charset="0"/>
                <a:ea typeface="SimSun" pitchFamily="34" charset="-122"/>
                <a:cs typeface="Times New Roman" pitchFamily="34" charset="-120"/>
              </a:rPr>
              <a:t>，对本案中公安机关的工作进行简要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点评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AN.1_1#29b609d8d?vaa=1&amp;vcp=1&amp;pid=de615ac6a&amp;color=0,0,0&amp;vtp=1&amp;vaab=1&amp;bbb=1&amp;hb=1"/>
          <p:cNvSpPr/>
          <p:nvPr/>
        </p:nvSpPr>
        <p:spPr>
          <a:xfrm>
            <a:off x="539496" y="314407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公安机关是依法维护社会治安的行政机关</a:t>
            </a:r>
            <a:r>
              <a:rPr lang="en-US" altLang="zh-CN" sz="2800" b="0" i="0">
                <a:solidFill>
                  <a:srgbClr val="FF0000"/>
                </a:solidFill>
                <a:latin typeface="Times New Roman" pitchFamily="34" charset="0"/>
                <a:ea typeface="SimSun" pitchFamily="34" charset="-122"/>
                <a:cs typeface="Times New Roman" pitchFamily="34" charset="-120"/>
              </a:rPr>
              <a:t>，负有维护良好公共</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秩序的职责</a:t>
            </a:r>
            <a:r>
              <a:rPr lang="en-US" altLang="zh-CN" sz="2800" b="0" i="0" dirty="0">
                <a:solidFill>
                  <a:srgbClr val="FF0000"/>
                </a:solidFill>
                <a:latin typeface="Times New Roman" pitchFamily="34" charset="0"/>
                <a:ea typeface="SimSun" pitchFamily="34" charset="-122"/>
                <a:cs typeface="Times New Roman" pitchFamily="34" charset="-120"/>
              </a:rPr>
              <a:t>。在本案中公安机关依法行政，积极履职</a:t>
            </a:r>
            <a:r>
              <a:rPr lang="en-US" altLang="zh-CN" sz="2800" b="0" i="0">
                <a:solidFill>
                  <a:srgbClr val="FF0000"/>
                </a:solidFill>
                <a:latin typeface="Times New Roman" pitchFamily="34" charset="0"/>
                <a:ea typeface="SimSun" pitchFamily="34" charset="-122"/>
                <a:cs typeface="Times New Roman" pitchFamily="34" charset="-120"/>
              </a:rPr>
              <a:t>，维护了良好的社</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会秩序</a:t>
            </a:r>
            <a:r>
              <a:rPr lang="en-US" altLang="zh-CN" sz="2800" b="0" i="0" dirty="0">
                <a:solidFill>
                  <a:srgbClr val="FF0000"/>
                </a:solidFill>
                <a:latin typeface="Times New Roman" pitchFamily="34" charset="0"/>
                <a:ea typeface="SimSun" pitchFamily="34" charset="-122"/>
                <a:cs typeface="Times New Roman" pitchFamily="34" charset="-120"/>
              </a:rPr>
              <a:t>，保护了未成年人的合法权益。</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O_6_BD.28_1#a8b956215?vaa=1&amp;vcp=1&amp;pid=de615ac6a&amp;color=0,0,0&amp;vtp=1&amp;vaab=1&amp;bt=1&amp;bbb=1"/>
          <p:cNvSpPr/>
          <p:nvPr/>
        </p:nvSpPr>
        <p:spPr>
          <a:xfrm>
            <a:off x="539496" y="186486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（2）本案给我们带来了哪些警示？</a:t>
            </a:r>
            <a:endParaRPr lang="en-US" altLang="zh-CN" sz="2800" dirty="0"/>
          </a:p>
        </p:txBody>
      </p:sp>
      <p:sp>
        <p:nvSpPr>
          <p:cNvPr id="3" name="QO_6_AN.1_1#a8b956215?vaa=1&amp;vcp=1&amp;pid=de615ac6a&amp;color=0,0,0&amp;vtp=1&amp;vaab=1&amp;bbb=1&amp;hb=1"/>
          <p:cNvSpPr/>
          <p:nvPr/>
        </p:nvSpPr>
        <p:spPr>
          <a:xfrm>
            <a:off x="539496" y="2492565"/>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①不违法是人们行为的底线。</a:t>
            </a:r>
            <a:r>
              <a:rPr lang="en-US" altLang="zh-CN" sz="2800" b="0" i="0">
                <a:solidFill>
                  <a:srgbClr val="FF0000"/>
                </a:solidFill>
                <a:latin typeface="Times New Roman" pitchFamily="34" charset="0"/>
                <a:ea typeface="SimSun" pitchFamily="34" charset="-122"/>
                <a:cs typeface="Times New Roman" pitchFamily="34" charset="-120"/>
              </a:rPr>
              <a:t>②犯罪是我们成长道路上最凶险</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的陷阱</a:t>
            </a:r>
            <a:r>
              <a:rPr lang="en-US" altLang="zh-CN" sz="2800" b="0" i="0" dirty="0">
                <a:solidFill>
                  <a:srgbClr val="FF0000"/>
                </a:solidFill>
                <a:latin typeface="Times New Roman" pitchFamily="34" charset="0"/>
                <a:ea typeface="SimSun" pitchFamily="34" charset="-122"/>
                <a:cs typeface="Times New Roman" pitchFamily="34" charset="-120"/>
              </a:rPr>
              <a:t>，我们要珍惜美好生活，认清犯罪危害，远离犯罪。③</a:t>
            </a:r>
            <a:r>
              <a:rPr lang="en-US" altLang="zh-CN" sz="2800" b="0" i="0">
                <a:solidFill>
                  <a:srgbClr val="FF0000"/>
                </a:solidFill>
                <a:latin typeface="Times New Roman" pitchFamily="34" charset="0"/>
                <a:ea typeface="SimSun" pitchFamily="34" charset="-122"/>
                <a:cs typeface="Times New Roman" pitchFamily="34" charset="-120"/>
              </a:rPr>
              <a:t>预防犯罪，</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需要我们杜绝不良行为</a:t>
            </a:r>
            <a:r>
              <a:rPr lang="en-US" altLang="zh-CN" sz="2800" b="0" i="0" dirty="0">
                <a:solidFill>
                  <a:srgbClr val="FF0000"/>
                </a:solidFill>
                <a:latin typeface="Times New Roman" pitchFamily="34" charset="0"/>
                <a:ea typeface="SimSun" pitchFamily="34" charset="-122"/>
                <a:cs typeface="Times New Roman" pitchFamily="34" charset="-120"/>
              </a:rPr>
              <a:t>。④我们应增强法治观念，依法自律</a:t>
            </a:r>
            <a:r>
              <a:rPr lang="en-US" altLang="zh-CN" sz="2800" b="0" i="0">
                <a:solidFill>
                  <a:srgbClr val="FF0000"/>
                </a:solidFill>
                <a:latin typeface="Times New Roman" pitchFamily="34" charset="0"/>
                <a:ea typeface="SimSun" pitchFamily="34" charset="-122"/>
                <a:cs typeface="Times New Roman" pitchFamily="34" charset="-120"/>
              </a:rPr>
              <a:t>，做自觉守</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法的人</a:t>
            </a:r>
            <a:r>
              <a:rPr lang="en-US" altLang="zh-CN" sz="2800" b="0" i="0" dirty="0">
                <a:solidFill>
                  <a:srgbClr val="FF0000"/>
                </a:solidFill>
                <a:latin typeface="Times New Roman" pitchFamily="34" charset="0"/>
                <a:ea typeface="SimSun" pitchFamily="34" charset="-122"/>
                <a:cs typeface="Times New Roman" pitchFamily="34" charset="-120"/>
              </a:rPr>
              <a:t>。⑤当我们受到非法侵害时，应当学会依法维护自己的合法权益。</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2ade4d7c0.fixed?vcp=1&amp;pid=7e8d77be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微专题9</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国家机构</a:t>
            </a:r>
            <a:endParaRPr lang="en-US" altLang="zh-CN" sz="4000" dirty="0"/>
          </a:p>
        </p:txBody>
      </p:sp>
      <p:sp>
        <p:nvSpPr>
          <p:cNvPr id="3" name="C_4_BD#2ade4d7c0.fixed?vcp=1&amp;pid=7e8d77be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要点总结</a:t>
            </a:r>
            <a:endParaRPr lang="en-US" altLang="zh-CN" sz="40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5#872ab2e5a?sp=1&amp;vcp=1&amp;pid=2ade4d7c0&amp;color=0,0,0&amp;vtp=1&amp;vaab=1&amp;bt=1&amp;bbb=1"/>
          <p:cNvSpPr/>
          <p:nvPr/>
        </p:nvSpPr>
        <p:spPr>
          <a:xfrm>
            <a:off x="539496" y="110728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1.知识概览</a:t>
            </a:r>
            <a:endParaRPr lang="en-US" altLang="zh-CN" sz="2800" dirty="0"/>
          </a:p>
        </p:txBody>
      </p:sp>
      <p:graphicFrame>
        <p:nvGraphicFramePr>
          <p:cNvPr id="5" name="P_5_BD#872ab2e5a?colgroup=4,4,20&amp;vcp=1&amp;pid=2ade4d7c0&amp;color=0,0,0&amp;vtp=1&amp;vaab=1&amp;bbb=1&amp;hb=1"/>
          <p:cNvGraphicFramePr>
            <a:graphicFrameLocks noGrp="1"/>
          </p:cNvGraphicFramePr>
          <p:nvPr>
            <p:extLst>
              <p:ext uri="{D42A27DB-BD31-4B8C-83A1-F6EECF244321}">
                <p14:modId xmlns:p14="http://schemas.microsoft.com/office/powerpoint/2010/main" val="2556655067"/>
              </p:ext>
            </p:extLst>
          </p:nvPr>
        </p:nvGraphicFramePr>
        <p:xfrm>
          <a:off x="539496" y="1788889"/>
          <a:ext cx="11073384" cy="3600000"/>
        </p:xfrm>
        <a:graphic>
          <a:graphicData uri="http://schemas.openxmlformats.org/drawingml/2006/table">
            <a:tbl>
              <a:tblPr/>
              <a:tblGrid>
                <a:gridCol w="1764792">
                  <a:extLst>
                    <a:ext uri="{9D8B030D-6E8A-4147-A177-3AD203B41FA5}">
                      <a16:colId xmlns:a16="http://schemas.microsoft.com/office/drawing/2014/main" val="20000"/>
                    </a:ext>
                  </a:extLst>
                </a:gridCol>
                <a:gridCol w="1618488">
                  <a:extLst>
                    <a:ext uri="{9D8B030D-6E8A-4147-A177-3AD203B41FA5}">
                      <a16:colId xmlns:a16="http://schemas.microsoft.com/office/drawing/2014/main" val="20001"/>
                    </a:ext>
                  </a:extLst>
                </a:gridCol>
                <a:gridCol w="7690104">
                  <a:extLst>
                    <a:ext uri="{9D8B030D-6E8A-4147-A177-3AD203B41FA5}">
                      <a16:colId xmlns:a16="http://schemas.microsoft.com/office/drawing/2014/main" val="20002"/>
                    </a:ext>
                  </a:extLst>
                </a:gridCol>
              </a:tblGrid>
              <a:tr h="72000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国家机构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职权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00">
                <a:tc rowSpan="4">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人民代表</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大会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4">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国家权力</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立法权（辨识点：修改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制定法律等）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00">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决定权（辨识点：决定国家重大事项等）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0000">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任免权（辨识点：选举国家机关领导人员等）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20000">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监督权（辨识点：听取政府工作报告等）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872ab2e5a?colgroup=4,4,20&amp;vcp=1&amp;pid=2ade4d7c0&amp;color=0,0,0&amp;mp=1&amp;vtp=1&amp;vaab=1&amp;bt=1&amp;bbb=1&amp;hb=1"/>
          <p:cNvGraphicFramePr>
            <a:graphicFrameLocks noGrp="1"/>
          </p:cNvGraphicFramePr>
          <p:nvPr>
            <p:extLst>
              <p:ext uri="{D42A27DB-BD31-4B8C-83A1-F6EECF244321}">
                <p14:modId xmlns:p14="http://schemas.microsoft.com/office/powerpoint/2010/main" val="2160027269"/>
              </p:ext>
            </p:extLst>
          </p:nvPr>
        </p:nvGraphicFramePr>
        <p:xfrm>
          <a:off x="320421" y="1540317"/>
          <a:ext cx="11735280" cy="4469704"/>
        </p:xfrm>
        <a:graphic>
          <a:graphicData uri="http://schemas.openxmlformats.org/drawingml/2006/table">
            <a:tbl>
              <a:tblPr/>
              <a:tblGrid>
                <a:gridCol w="1764792">
                  <a:extLst>
                    <a:ext uri="{9D8B030D-6E8A-4147-A177-3AD203B41FA5}">
                      <a16:colId xmlns:a16="http://schemas.microsoft.com/office/drawing/2014/main" val="20000"/>
                    </a:ext>
                  </a:extLst>
                </a:gridCol>
                <a:gridCol w="1618488">
                  <a:extLst>
                    <a:ext uri="{9D8B030D-6E8A-4147-A177-3AD203B41FA5}">
                      <a16:colId xmlns:a16="http://schemas.microsoft.com/office/drawing/2014/main" val="20001"/>
                    </a:ext>
                  </a:extLst>
                </a:gridCol>
                <a:gridCol w="835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国家机构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职权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4">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国家主席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4">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国家元首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公布法律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发布命令（辨识点：公布法律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发布动员令等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任免权（辨识点：任免国务院总理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副总理等）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外事权（辨识点：进行国事活动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接受外国使节等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授予荣誉权（辨识点：授予国家勋章</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国家荣誉称号奖章等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872ab2e5a?colgroup=4,4,20&amp;vcp=1&amp;pid=2ade4d7c0&amp;color=0,0,0&amp;mp=1&amp;vtp=1&amp;vaab=1&amp;bt=1&amp;bbb=1">
            <a:extLst>
              <a:ext uri="{FF2B5EF4-FFF2-40B4-BE49-F238E27FC236}">
                <a16:creationId xmlns:a16="http://schemas.microsoft.com/office/drawing/2014/main" id="{4D9ADE44-9826-33AA-3B5D-57B7E7D29A1F}"/>
              </a:ext>
            </a:extLst>
          </p:cNvPr>
          <p:cNvSpPr txBox="1"/>
          <p:nvPr/>
        </p:nvSpPr>
        <p:spPr>
          <a:xfrm>
            <a:off x="10894735" y="83804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graphicFrame>
        <p:nvGraphicFramePr>
          <p:cNvPr id="7" name="P_5_BD#872ab2e5a?colgroup=4,4,20&amp;vcp=1&amp;pid=2ade4d7c0&amp;color=0,0,0&amp;mp=1&amp;vtp=1&amp;vaab=1&amp;bt=1&amp;bbb=1&amp;hb=1"/>
          <p:cNvGraphicFramePr>
            <a:graphicFrameLocks noGrp="1"/>
          </p:cNvGraphicFramePr>
          <p:nvPr>
            <p:extLst>
              <p:ext uri="{D42A27DB-BD31-4B8C-83A1-F6EECF244321}">
                <p14:modId xmlns:p14="http://schemas.microsoft.com/office/powerpoint/2010/main" val="180076942"/>
              </p:ext>
            </p:extLst>
          </p:nvPr>
        </p:nvGraphicFramePr>
        <p:xfrm>
          <a:off x="539496" y="1269078"/>
          <a:ext cx="11324592" cy="5024440"/>
        </p:xfrm>
        <a:graphic>
          <a:graphicData uri="http://schemas.openxmlformats.org/drawingml/2006/table">
            <a:tbl>
              <a:tblPr/>
              <a:tblGrid>
                <a:gridCol w="2016000">
                  <a:extLst>
                    <a:ext uri="{9D8B030D-6E8A-4147-A177-3AD203B41FA5}">
                      <a16:colId xmlns:a16="http://schemas.microsoft.com/office/drawing/2014/main" val="20000"/>
                    </a:ext>
                  </a:extLst>
                </a:gridCol>
                <a:gridCol w="1618488">
                  <a:extLst>
                    <a:ext uri="{9D8B030D-6E8A-4147-A177-3AD203B41FA5}">
                      <a16:colId xmlns:a16="http://schemas.microsoft.com/office/drawing/2014/main" val="20001"/>
                    </a:ext>
                  </a:extLst>
                </a:gridCol>
                <a:gridCol w="769010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国家机构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职权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人民政府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国家行政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管理经济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教育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文化等行政工作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监察委员会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国家监察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履行监督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调查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处置职责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人民法院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国家审判</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审理刑事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民事和行政案件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依法独立公正行使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审判权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人民检察院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国家法律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监督机关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依法独立行使检察权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追诉犯罪</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保障中国特色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社会主义建设的顺利进行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872ab2e5a?colgroup=4,4,20&amp;vcp=1&amp;pid=2ade4d7c0&amp;color=0,0,0&amp;mp=1&amp;vtp=1&amp;vaab=1&amp;bt=1&amp;bbb=1">
            <a:extLst>
              <a:ext uri="{FF2B5EF4-FFF2-40B4-BE49-F238E27FC236}">
                <a16:creationId xmlns:a16="http://schemas.microsoft.com/office/drawing/2014/main" id="{A97A69E6-5097-6BF5-AA48-835157980783}"/>
              </a:ext>
            </a:extLst>
          </p:cNvPr>
          <p:cNvSpPr txBox="1"/>
          <p:nvPr/>
        </p:nvSpPr>
        <p:spPr>
          <a:xfrm>
            <a:off x="10894735" y="560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5#872ab2e5a?sp=1&amp;vcp=1&amp;pid=2ade4d7c0&amp;color=0,0,0&amp;vtp=1&amp;vaab=1&amp;bt=1&amp;bbb=1"/>
          <p:cNvSpPr/>
          <p:nvPr/>
        </p:nvSpPr>
        <p:spPr>
          <a:xfrm>
            <a:off x="541020" y="62036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1" i="0">
                <a:solidFill>
                  <a:srgbClr val="000000"/>
                </a:solidFill>
                <a:latin typeface="Times New Roman" pitchFamily="34" charset="0"/>
                <a:ea typeface="SimSun" pitchFamily="34" charset="-122"/>
                <a:cs typeface="Times New Roman" pitchFamily="34" charset="-120"/>
              </a:rPr>
              <a:t>.重点难点易错点</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（1）全国人民代表大会的职权及其主要表现</a:t>
            </a:r>
            <a:endParaRPr lang="en-US" altLang="zh-CN" sz="2800" dirty="0"/>
          </a:p>
        </p:txBody>
      </p:sp>
      <p:graphicFrame>
        <p:nvGraphicFramePr>
          <p:cNvPr id="8" name="P_5_BD#872ab2e5a?colgroup=9,20&amp;vcp=1&amp;pid=2ade4d7c0&amp;color=0,0,0&amp;vtp=1&amp;vaab=1&amp;bbb=1&amp;hb=1"/>
          <p:cNvGraphicFramePr>
            <a:graphicFrameLocks noGrp="1"/>
          </p:cNvGraphicFramePr>
          <p:nvPr>
            <p:extLst>
              <p:ext uri="{D42A27DB-BD31-4B8C-83A1-F6EECF244321}">
                <p14:modId xmlns:p14="http://schemas.microsoft.com/office/powerpoint/2010/main" val="4160472593"/>
              </p:ext>
            </p:extLst>
          </p:nvPr>
        </p:nvGraphicFramePr>
        <p:xfrm>
          <a:off x="541020" y="1957291"/>
          <a:ext cx="11082528" cy="4320000"/>
        </p:xfrm>
        <a:graphic>
          <a:graphicData uri="http://schemas.openxmlformats.org/drawingml/2006/table">
            <a:tbl>
              <a:tblPr/>
              <a:tblGrid>
                <a:gridCol w="3419856">
                  <a:extLst>
                    <a:ext uri="{9D8B030D-6E8A-4147-A177-3AD203B41FA5}">
                      <a16:colId xmlns:a16="http://schemas.microsoft.com/office/drawing/2014/main" val="20000"/>
                    </a:ext>
                  </a:extLst>
                </a:gridCol>
                <a:gridCol w="7662672">
                  <a:extLst>
                    <a:ext uri="{9D8B030D-6E8A-4147-A177-3AD203B41FA5}">
                      <a16:colId xmlns:a16="http://schemas.microsoft.com/office/drawing/2014/main" val="20001"/>
                    </a:ext>
                  </a:extLst>
                </a:gridCol>
              </a:tblGrid>
              <a:tr h="72000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职权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主要表现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最高立法权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修改宪法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制定和修改基本法律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最高决定权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关于国家重大事项的决定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00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最高任免权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选举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决定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罢免中央国家机构组成人员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400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最高监督权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监督宪法的实施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听取和审议国务院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最高人</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民法院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最高人民检察院工作报告等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5_BD#872ab2e5a?sp=1&amp;vcp=1&amp;pid=2ade4d7c0&amp;color=0,0,0&amp;vtp=1&amp;vaab=1&amp;bt=1&amp;bb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）群众举报和舆论监督的意义</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①有利于保障公民参与民主生活、行使民主权利。</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②有利于调动公民同违法犯罪行为作斗争的积极性。</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③有利于维护社会公平正义，促进社会和谐稳定。</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5_BD#872ab2e5a?sp=1&amp;vcp=1&amp;pid=2ade4d7c0&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）易错点纠偏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①人民政协是中国共产党领导的多党合作和政治协商的重要机构，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是中国人民爱国统一战线组织，</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不是国家机构</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②监察机关不是国家的司法机关。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③人民法院是国家审判机关，人民检察院是国家的法律监督机关，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都属于国家司法机关。</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④人民政府是国家权力机关的执行机关。</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TotalTime>
  <Words>1046</Words>
  <Application>Microsoft Office PowerPoint</Application>
  <PresentationFormat>宽屏</PresentationFormat>
  <Paragraphs>232</Paragraphs>
  <Slides>29</Slides>
  <Notes>29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Arial (正文)</vt:lpstr>
      <vt:lpstr>华文隶书</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5</cp:revision>
  <dcterms:created xsi:type="dcterms:W3CDTF">2024-11-29T08:38:17Z</dcterms:created>
  <dcterms:modified xsi:type="dcterms:W3CDTF">2025-07-24T08:21:47Z</dcterms:modified>
  <cp:category/>
  <cp:contentStatus/>
</cp:coreProperties>
</file>