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5929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f14a4d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EF6D99B-0549-464A-B763-180B8336CC7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专题三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生物与环境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f14a4d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2B89576-51C1-4F4A-8FEB-D20B8C21D18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专题三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生物与环境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cc51f6855087e73718b#tid=673ae2d4f38e380009f4da9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37252D7-3367-C0F3-9AB9-2BEF2478BF1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7E6A67D-3548-4E6E-A6A3-386DBFF79B8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DC55F94-56CA-4EDE-BDB4-3B354CA7660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a041d061?sp=1&amp;vcp=1&amp;pid=8233b9267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（2）生物适应环境也影响环境。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生物适应环境。例如，变色龙的体色随环境变化而变化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；蝗虫具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有外骨骼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，能防止体内水分蒸发；鸭的趾间有蹼，适于游泳等。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生物影响环境。例如，森林覆盖率高的地方降水量多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；地衣加速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了岩石的风化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；“千里之堤，溃于蚁穴”等。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fc69d9a0?vcp=1&amp;pid=3f14a4d08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生态系统</a:t>
            </a:r>
            <a:endParaRPr lang="en-US" altLang="zh-CN" sz="3200" dirty="0"/>
          </a:p>
        </p:txBody>
      </p:sp>
      <p:sp>
        <p:nvSpPr>
          <p:cNvPr id="3" name="P_4_BD#a5594a735?sp=1&amp;vcp=1&amp;pid=8fc69d9a0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（1）在一定的空间范围内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，生物与环境所形成的统一整体叫作生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态系统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。一片森林、一片草原、一个湖泊都可以看作一个生态系统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球上最大的生态系统是生物圈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P_4_BD#a5594a735?bid=1&amp;vcp=1&amp;pid=8fc69d9a0&amp;color=0,0,0&amp;vtp=1&amp;vaab=1"/>
          <p:cNvSpPr/>
          <p:nvPr/>
        </p:nvSpPr>
        <p:spPr>
          <a:xfrm>
            <a:off x="2068260" y="3188189"/>
            <a:ext cx="9432925" cy="25024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概念:地球上所有的生物及其生活环境的总称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范围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:大气圈的下层、整个水圈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、岩石圈的上层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为生物提供的生存条件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:营养物质、阳光、空气、水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、适宜的温度和一定的生存空间</a:t>
            </a:r>
            <a:endParaRPr lang="en-US" altLang="zh-CN" sz="2800" dirty="0"/>
          </a:p>
        </p:txBody>
      </p:sp>
      <p:sp>
        <p:nvSpPr>
          <p:cNvPr id="5" name="P_4_BD#a5594a735?bid=1&amp;vcp=1&amp;pid=8fc69d9a0&amp;color=0,0,0&amp;vtp=1&amp;vaab=1">
            <a:extLst>
              <a:ext uri="{FF2B5EF4-FFF2-40B4-BE49-F238E27FC236}">
                <a16:creationId xmlns:a16="http://schemas.microsoft.com/office/drawing/2014/main" id="{EFA26856-D914-8AA7-BA90-3105B2169705}"/>
              </a:ext>
            </a:extLst>
          </p:cNvPr>
          <p:cNvSpPr/>
          <p:nvPr/>
        </p:nvSpPr>
        <p:spPr>
          <a:xfrm>
            <a:off x="539497" y="4175265"/>
            <a:ext cx="12366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生物圈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SystemAddBraceShape">
            <a:extLst>
              <a:ext uri="{FF2B5EF4-FFF2-40B4-BE49-F238E27FC236}">
                <a16:creationId xmlns:a16="http://schemas.microsoft.com/office/drawing/2014/main" id="{4EADFDA2-8A8C-EC7D-13E1-9FC393DF7E15}"/>
              </a:ext>
            </a:extLst>
          </p:cNvPr>
          <p:cNvSpPr/>
          <p:nvPr/>
        </p:nvSpPr>
        <p:spPr>
          <a:xfrm>
            <a:off x="1750760" y="3442189"/>
            <a:ext cx="165100" cy="210623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a5594a735?sp=1&amp;vcp=1&amp;pid=8fc69d9a0&amp;color=0,0,0&amp;vtp=1&amp;vaab=1&amp;bt=1&amp;bbb=1"/>
          <p:cNvSpPr/>
          <p:nvPr/>
        </p:nvSpPr>
        <p:spPr>
          <a:xfrm>
            <a:off x="539496" y="11727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endParaRPr lang="en-US" altLang="zh-CN" sz="2800" dirty="0"/>
          </a:p>
        </p:txBody>
      </p:sp>
      <p:pic>
        <p:nvPicPr>
          <p:cNvPr id="3" name="P_4_BD#a5594a735?vcp=1&amp;pid=8fc69d9a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0721" y="1028338"/>
            <a:ext cx="7230465" cy="4975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a5594a735?sp=1&amp;vcp=1&amp;pid=8fc69d9a0&amp;color=0,0,0&amp;vtp=1&amp;vaab=1&amp;bt=1&amp;bbb=1"/>
          <p:cNvSpPr/>
          <p:nvPr/>
        </p:nvSpPr>
        <p:spPr>
          <a:xfrm>
            <a:off x="539496" y="15110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endParaRPr lang="en-US" altLang="zh-CN" sz="2800" dirty="0"/>
          </a:p>
        </p:txBody>
      </p:sp>
      <p:pic>
        <p:nvPicPr>
          <p:cNvPr id="3" name="P_4_BD#a5594a735?vcp=1&amp;pid=8fc69d9a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3204" y="1090322"/>
            <a:ext cx="8273318" cy="4504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4d0f9ea7?vcp=1&amp;pid=3f14a4d08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知识点6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食物链与食物网</a:t>
            </a:r>
            <a:endParaRPr lang="en-US" altLang="zh-CN" sz="3200" dirty="0"/>
          </a:p>
        </p:txBody>
      </p:sp>
      <p:sp>
        <p:nvSpPr>
          <p:cNvPr id="3" name="P_4_BD#2f299081b?sp=1&amp;vcp=1&amp;pid=24d0f9ea7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（1）食物链的起始端是生产者，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食物链只包括生产者和消费者，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非生物部分和分解者不能写入食物链。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（2）食物链的书写口诀：起点生产终高消，中无分解和非生，箭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头指向捕食者，能量递减流动中。</a:t>
            </a:r>
            <a:endParaRPr lang="en-US" altLang="zh-CN" sz="2800" dirty="0"/>
          </a:p>
        </p:txBody>
      </p:sp>
      <p:pic>
        <p:nvPicPr>
          <p:cNvPr id="5" name="P_4_BD#2f299081b?vcp=1&amp;pid=24d0f9ea7&amp;color=0,0,0&amp;tib=255,255,255&amp;vtp=1&amp;vaab=1" descr="preencoded.png">
            <a:extLst>
              <a:ext uri="{FF2B5EF4-FFF2-40B4-BE49-F238E27FC236}">
                <a16:creationId xmlns:a16="http://schemas.microsoft.com/office/drawing/2014/main" id="{3B2ECEF9-BD2B-B12A-234E-A3BB4B3140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9536" y="3280006"/>
            <a:ext cx="6027821" cy="3029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2f299081b?sp=1&amp;vcp=1&amp;pid=24d0f9ea7&amp;color=0,0,0&amp;mp=1&amp;vtp=1&amp;vaab=1&amp;bt=1&amp;bbb=1"/>
          <p:cNvSpPr/>
          <p:nvPr/>
        </p:nvSpPr>
        <p:spPr>
          <a:xfrm>
            <a:off x="539496" y="6789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endParaRPr lang="en-US" altLang="zh-CN" sz="2800" dirty="0"/>
          </a:p>
        </p:txBody>
      </p:sp>
      <p:pic>
        <p:nvPicPr>
          <p:cNvPr id="3" name="P_4_BD#2f299081b?htil=1&amp;vcp=1&amp;pid=24d0f9ea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952" y="1593723"/>
            <a:ext cx="5111496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4_BD#2f299081b?htil=1&amp;vcp=1&amp;pid=24d0f9ea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0216" y="1365123"/>
            <a:ext cx="5148072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4_BD#2f299081b?htil=1&amp;vcp=1&amp;pid=24d0f9ea7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9928" y="3568827"/>
            <a:ext cx="3218688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4_BD#2f299081b?htil=1&amp;vcp=1&amp;pid=24d0f9ea7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0880" y="3742563"/>
            <a:ext cx="3666744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2f299081b?vcp=1&amp;pid=24d0f9ea7&amp;color=0,0,0&amp;vtp=1&amp;vaab=1&amp;bt=1&amp;bbb=1&amp;hb=1"/>
              <p:cNvSpPr/>
              <p:nvPr/>
            </p:nvSpPr>
            <p:spPr>
              <a:xfrm>
                <a:off x="539496" y="640525"/>
                <a:ext cx="11109960" cy="5557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伴随食物链传递：由于能量递减所以养活的生物数量减少；但由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于生物富集使有毒有害物质积累量增多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②物质循环的特点：全球性、循环性。</a:t>
                </a:r>
                <a:endParaRPr lang="en-US" altLang="zh-CN" sz="2800" dirty="0"/>
              </a:p>
              <a:p>
                <a:pPr algn="ctr" latinLnBrk="1">
                  <a:lnSpc>
                    <a:spcPts val="8800"/>
                  </a:lnSpc>
                </a:pP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③物质循环与能量流动的关系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.区别：物质是循环的，而能量流动是单向的、逐级递减的。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联系：物质作为能量的载体，使能量沿食物链流动；能量作为动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力，使物质能够不断地在生物群落和无机环境之间循环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4_BD#2f299081b?vcp=1&amp;pid=24d0f9ea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40525"/>
                <a:ext cx="11109960" cy="5557457"/>
              </a:xfrm>
              <a:prstGeom prst="rect">
                <a:avLst/>
              </a:prstGeom>
              <a:blipFill>
                <a:blip r:embed="rId3"/>
                <a:stretch>
                  <a:fillRect l="-1976" r="-878" b="-339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01B90773-2C6C-17CA-1A11-C34F988749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8075" y="2645500"/>
            <a:ext cx="5886852" cy="91895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def7e43a?vcp=1&amp;pid=3f14a4d08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知识点7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生态平衡</a:t>
            </a:r>
            <a:endParaRPr lang="en-US" altLang="zh-CN" sz="3200" dirty="0"/>
          </a:p>
        </p:txBody>
      </p:sp>
      <p:sp>
        <p:nvSpPr>
          <p:cNvPr id="3" name="P_4_BD#1a1e7145e?vcp=1&amp;pid=edef7e43a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生态平衡是一种动态的平衡，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它依赖于生态系统的自我调节能力。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而生态系统的自我调节能力是有限的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与生态系统内生物的种类有关，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生物种类越多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，食物链和食物网越复杂，自我调节能力越强。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bc137a53?vcp=1&amp;pid=3f14a4d08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知识点8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人类活动对生态环境的影响</a:t>
            </a:r>
            <a:endParaRPr lang="en-US" altLang="zh-CN" sz="3200" dirty="0"/>
          </a:p>
        </p:txBody>
      </p:sp>
      <p:sp>
        <p:nvSpPr>
          <p:cNvPr id="3" name="P_4_BD#217e07c9e?bid=2&amp;vcp=1&amp;pid=bbc137a53&amp;color=0,0,0&amp;vtp=1&amp;vaab=1"/>
          <p:cNvSpPr/>
          <p:nvPr/>
        </p:nvSpPr>
        <p:spPr>
          <a:xfrm>
            <a:off x="3846260" y="1263495"/>
            <a:ext cx="4437063" cy="18490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人口增长与环境保护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人类活动对生态环境的破坏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人类活动对生态环境的改善</a:t>
            </a:r>
            <a:endParaRPr lang="en-US" altLang="zh-CN" sz="2800" dirty="0"/>
          </a:p>
        </p:txBody>
      </p:sp>
      <p:sp>
        <p:nvSpPr>
          <p:cNvPr id="4" name="P_4_BD#217e07c9e?sp=1&amp;vcp=1&amp;pid=bbc137a53&amp;color=0,0,0&amp;vtp=1&amp;vaab=1&amp;bbb=1"/>
          <p:cNvSpPr/>
          <p:nvPr/>
        </p:nvSpPr>
        <p:spPr>
          <a:xfrm>
            <a:off x="539496" y="319580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（1）人类活动影响生态环境的事例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有害影响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：①乱砍滥伐；②乱捕滥杀；③大气污染；④水污染。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：①植树造林；②保护野生动植物；③建立自然保护区。</a:t>
            </a:r>
            <a:endParaRPr lang="en-US" altLang="zh-CN" sz="2800" dirty="0"/>
          </a:p>
        </p:txBody>
      </p:sp>
      <p:sp>
        <p:nvSpPr>
          <p:cNvPr id="5" name="P_4_BD#217e07c9e?bid=2&amp;vcp=1&amp;pid=bbc137a53&amp;color=0,0,0&amp;vtp=1&amp;vaab=1">
            <a:extLst>
              <a:ext uri="{FF2B5EF4-FFF2-40B4-BE49-F238E27FC236}">
                <a16:creationId xmlns:a16="http://schemas.microsoft.com/office/drawing/2014/main" id="{4423BE83-EA97-8C29-7DC9-DD36C789C774}"/>
              </a:ext>
            </a:extLst>
          </p:cNvPr>
          <p:cNvSpPr/>
          <p:nvPr/>
        </p:nvSpPr>
        <p:spPr>
          <a:xfrm>
            <a:off x="539497" y="1930531"/>
            <a:ext cx="30146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人对生物圈的影响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SystemAddBraceShape">
            <a:extLst>
              <a:ext uri="{FF2B5EF4-FFF2-40B4-BE49-F238E27FC236}">
                <a16:creationId xmlns:a16="http://schemas.microsoft.com/office/drawing/2014/main" id="{47697ADB-E44B-BDB9-CE99-376F7912FDC5}"/>
              </a:ext>
            </a:extLst>
          </p:cNvPr>
          <p:cNvSpPr/>
          <p:nvPr/>
        </p:nvSpPr>
        <p:spPr>
          <a:xfrm>
            <a:off x="3528760" y="1517495"/>
            <a:ext cx="165100" cy="146615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217e07c9e?sp=1&amp;vcp=1&amp;pid=bbc137a53&amp;color=0,0,0&amp;vtp=1&amp;vaab=1&amp;bt=1&amp;bbb=1&amp;hb=1"/>
              <p:cNvSpPr/>
              <p:nvPr/>
            </p:nvSpPr>
            <p:spPr>
              <a:xfrm>
                <a:off x="539496" y="566134"/>
                <a:ext cx="11109960" cy="5735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（2）探究酸雨对生物的影响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酸雨：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&lt;5.6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的雨水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。酸雨主要是人为地向大气中排放大量的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酸性物质造成的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酸雨的危害：腐蚀建筑物和户外雕塑；使植物枯萎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；伤害人的皮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肤和黏膜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；使河流和湖泊酸化，影响鱼虾等水生生物的生长发育。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酸雨的控制：通过净化装置，减少燃烧煤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、石油等燃料时污染物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的排放。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（3）全球性环境问题除了酸雨之外，还有温室效应增强。温室气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体指的是二氧化碳。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4_BD#217e07c9e?sp=1&amp;vcp=1&amp;pid=bbc137a5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6134"/>
                <a:ext cx="11109960" cy="5735257"/>
              </a:xfrm>
              <a:prstGeom prst="rect">
                <a:avLst/>
              </a:prstGeom>
              <a:blipFill>
                <a:blip r:embed="rId3"/>
                <a:stretch>
                  <a:fillRect l="-1976" r="-878" b="-32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f14a4d08.fixed?vcp=1&amp;pid=0bc19e739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3f14a4d08.fixed?vcp=1&amp;pid=0bc19e739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3f14a4d08.fixed?vcp=1&amp;pid=0bc19e739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专题三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生物与环境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217e07c9e?sp=1&amp;vcp=1&amp;pid=bbc137a53&amp;color=0,0,0&amp;mp=1&amp;vtp=1&amp;vaab=1&amp;bt=1&amp;bbb=1"/>
          <p:cNvSpPr/>
          <p:nvPr/>
        </p:nvSpPr>
        <p:spPr>
          <a:xfrm>
            <a:off x="539496" y="7421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endParaRPr lang="en-US" altLang="zh-CN" sz="2800" dirty="0"/>
          </a:p>
        </p:txBody>
      </p:sp>
      <p:pic>
        <p:nvPicPr>
          <p:cNvPr id="3" name="P_4_BD#217e07c9e?vcp=1&amp;pid=bbc137a5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1614" y="742156"/>
            <a:ext cx="6665976" cy="410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4_BD#217e07c9e?vcp=1&amp;pid=bbc137a53&amp;color=0,0,0&amp;vtp=1&amp;vaab=1&amp;bbb=1&amp;hb=1"/>
          <p:cNvSpPr/>
          <p:nvPr/>
        </p:nvSpPr>
        <p:spPr>
          <a:xfrm>
            <a:off x="539496" y="489543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破坏生态系统稳定性的因素有自然因素和人为因素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（人为因素主要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是对自然资源不合理地开发和利用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，引种不合理也是一个因素）。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b14c0e9d?vcp=1&amp;pid=3f14a4d08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生物的基本特征</a:t>
            </a:r>
            <a:endParaRPr lang="en-US" altLang="zh-CN" sz="3200" dirty="0"/>
          </a:p>
        </p:txBody>
      </p:sp>
      <p:sp>
        <p:nvSpPr>
          <p:cNvPr id="3" name="P_4_BD#109bff8bf?sp=1&amp;vcp=1&amp;pid=bb14c0e9d&amp;color=0,0,0&amp;vtp=1&amp;vaab=1&amp;bbb=1"/>
          <p:cNvSpPr/>
          <p:nvPr/>
        </p:nvSpPr>
        <p:spPr>
          <a:xfrm>
            <a:off x="539495" y="1263495"/>
            <a:ext cx="11251451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（1）生物：有生命的物体。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（2）生物的基本特征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生物的生活需要营养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生物能进行呼吸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生物能排出体内产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生的废物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生物能对外界刺激作出反应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；⑤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生物能够生长和繁殖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除了病毒以外，生物都是由细胞构成的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生物具有遗传和变异的特性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生物能适应一定的环境，也能影响环境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109bff8bf?sp=1&amp;vcp=1&amp;pid=bb14c0e9d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（3）生物的分类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按照形态结构可分为植物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、动物和其他生物；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按照生活环境可分为陆生生物和水生生物等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按照用途可分为作物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、家禽、家畜和宠物等。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5467ead7?vcp=1&amp;pid=3f14a4d08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科学探究的基本方法</a:t>
            </a:r>
            <a:endParaRPr lang="en-US" altLang="zh-CN" sz="3200" dirty="0"/>
          </a:p>
        </p:txBody>
      </p:sp>
      <p:sp>
        <p:nvSpPr>
          <p:cNvPr id="3" name="P_4_BD#418b1a855?sp=1&amp;vcp=1&amp;pid=85467ead7&amp;color=0,0,0&amp;vtp=1&amp;vaab=1&amp;bb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）观察法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（2）实验法（包括对照实验和模拟实验）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（3）调查法（包括普查和抽样调查）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418b1a855?sp=1&amp;vcp=1&amp;pid=85467ead7&amp;color=0,0,0&amp;mp=1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（4）比较法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科学家对蜜蜂群体的自然活动状况进行跟踪拍摄，这种研究方法属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于观察法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；调查某市中学生的近视率应该采用抽样调查法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；统计我国人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口总数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，应该采用普查法；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探究动植物保护色的形成原因属于模拟实验；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米勒模拟原始地球条件研究生命的诞生的实验属于模拟实验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观察是科学探究的一种基本方法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。观察可以用肉眼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，也可以借助工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具如放大镜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、显微镜等，有时还需要测量。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科学观察要有明确的目的，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观察时要全面细致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、实事求是，并及时记录。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6d708133?vcp=1&amp;pid=3f14a4d08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科学探究</a:t>
            </a:r>
            <a:endParaRPr lang="en-US" altLang="zh-CN" sz="3200" dirty="0"/>
          </a:p>
        </p:txBody>
      </p:sp>
      <p:sp>
        <p:nvSpPr>
          <p:cNvPr id="3" name="P_4_BD#20aa14ac4?sp=1&amp;vcp=1&amp;pid=76d708133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（1）探究实验的七大步骤：发现并提出问题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；收集与问题相关的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；作出假设；设计实验方案；实施实验并记录；分析实验现象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20aa14ac4?sp=1&amp;vcp=1&amp;pid=76d708133&amp;color=0,0,0&amp;vtp=1&amp;vaab=1&amp;bt=1&amp;bbb=1&amp;hb=1"/>
          <p:cNvSpPr/>
          <p:nvPr/>
        </p:nvSpPr>
        <p:spPr>
          <a:xfrm>
            <a:off x="539496" y="5597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（2）探究实验设计的三大原则：对照原则、单一变量原则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、重复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对照实验：除了变量这个条件不同以外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，其他条件都相同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且适宜）的实验。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对照实验要遵循单一变量原则。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如何区分实验组和对照组：施加变量的一组是实验组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，不施加变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量的一组是对照组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为了避免产生偶然性、减少误差，应设置重复实验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，取重复实验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的平均值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233b9267?vcp=1&amp;pid=3f14a4d08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生物与环境的关系</a:t>
            </a:r>
            <a:endParaRPr lang="en-US" altLang="zh-CN" sz="3200" dirty="0"/>
          </a:p>
        </p:txBody>
      </p:sp>
      <p:sp>
        <p:nvSpPr>
          <p:cNvPr id="3" name="P_4_BD#7a041d061?sp=1&amp;vcp=1&amp;pid=8233b9267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（1）环境对生物的影响：环境中影响生物形态、生理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、分布的因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素叫作生态因素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生态因素包括生物因素和非生物因素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非生物因素包括阳光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、空气、水分、土壤、温度、湿度等。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不同种生物之间的关系有捕食关系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、竞争关系、寄生关系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、共生关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563</Words>
  <Application>Microsoft Office PowerPoint</Application>
  <PresentationFormat>宽屏</PresentationFormat>
  <Paragraphs>119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5</cp:revision>
  <dcterms:created xsi:type="dcterms:W3CDTF">2024-11-19T09:46:46Z</dcterms:created>
  <dcterms:modified xsi:type="dcterms:W3CDTF">2025-07-25T08:30:22Z</dcterms:modified>
  <cp:category/>
  <cp:contentStatus/>
</cp:coreProperties>
</file>