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737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dcaf55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04A48C-DBD6-4B69-8E7C-A7561C4C91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青春时光 做情绪情感的主人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dcaf55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5FE59D-0157-4191-BC9B-832858994A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fa4d52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4f8bd0e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62d07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bfa4d52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4f8bd0e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62d072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青春时光 做情绪情感的主人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dcaf55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082265-9F69-4832-821D-F10A2B7C68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fa4d52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4f8bd0e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62d07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bfa4d52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4f8bd0e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62d072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青春时光 做情绪情感的主人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3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2B11C6-A8A7-7776-82A3-92C710ADDCE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18510E-FF50-404A-A9CD-CE0AF4C93D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762B1B-7506-4BA2-B898-95CF019B39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fa4d52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4f8bd0e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62d07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bfa4d52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4f8bd0e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62d072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24C778-C421-4E9F-9A4A-FE7578F46B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bfa4d52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4f8bd0e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62d072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bfa4d52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4f8bd0e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62d072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如何培养批判精神？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（1）要有质疑的勇气，有表达自己观点、提出合理化建议的能力。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（2）考虑他人的感受，知道怎样的批判更容易被人接受，更有利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于解决问题。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（3）掌握批判的技巧。①批判只针对事情本身，而不是对人的攻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击。②批判要具有一定的建设性，能有效地解决问题。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青少年如何开发创造潜力？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（1）勤奋学习，热爱劳动，勇于创造。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遵守法律和道德规范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的前提下，敢于打破常规，追求创新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与生活的丰富多彩，开创前人未走之路。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（3）关注他人与社会，看重创造的意义和价值，做对国家和社会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有用的创造者。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（4）用自己的智慧和双手去尝试、探索、实践，通过劳动改变自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己，影响世界。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与异性相处的积极意义及正确做法。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积极意义：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①有助于我们了解异性的思维方式、情感特征。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②能从对方身上看到某些优秀品质，相互学习。③与异性交往是我们成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长的一个重要方面，也是对我们的考验。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正确做法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内心坦荡、言谈得当、举止得体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调节情绪的意义与方法。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①有利于我们保持积极的心态，享受喜悦和快乐，让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青春生活更加美好。②学会合理地调节情绪，使情绪在生理活动、主观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体验、外显表情等方面发生一定的变化，有助于我们更好地适应环境。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①改变认知评价。②转移注意。③合理宣泄。④放松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情感有什么作用？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（1）在社会生活中，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情感是人最基本的精神需求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（2）情感反映我们对人和对事的态度、观念，影响我们的判断和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选择，促使我们作出行动。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（3）情感与我们的想象力、创造力相关。丰富、深刻的情感有助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于我们更全面地观察事物，探索未知。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（4）情感伴随着我们的生活经历不断积累、发展，这正是我们生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命成长的体现。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负面的情感体验对我们成长的意义。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（1）生活中某些负面的情感体验尽管不那么美好，但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对于我们的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成长也有意义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（2）体验负面感受未必是件坏事，它可以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丰富我们的人生阅历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使我们的生命变得更加饱满丰盈。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（3）学会承受一些负面感受，善于将负面情感转变为成长的助力，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可以让我们从中获得美好的情感体验，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不断成长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vtp=1&amp;vaab=1&amp;bt=1&amp;bbb=1"/>
          <p:cNvSpPr/>
          <p:nvPr/>
        </p:nvSpPr>
        <p:spPr>
          <a:xfrm>
            <a:off x="539496" y="16081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.如何创造正面的情感体验？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（1）完成一项自己喜欢的活动。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（2）帮助他人。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（3）走进博物馆或大自然。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（4）欣赏艺术作品。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c29e4ad3?vcp=1&amp;pid=2a8460301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措施、建议类主观题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【试题特点】一般以“出谋划策”“应该如何做”“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提出建议”等来提问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学生回答怎么做。要求学生结合情境材料灵活运用所学知识，有针对性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而不是泛泛罗列教材知识。提问一般还限定了主体，如国家、政府、公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民、企业、消费者、个人等，并且限定了知识范围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vcp=1&amp;pid=2a8460301&amp;color=0,0,0&amp;mp=1&amp;vtp=1&amp;vaab=1&amp;bt=1&amp;bbb=1"/>
          <p:cNvSpPr/>
          <p:nvPr/>
        </p:nvSpPr>
        <p:spPr>
          <a:xfrm>
            <a:off x="539496" y="461359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从情境材料中找做法。如果情境材料呈现的是不足，建议、措施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要针对如何弥补不足。例如，情境材料体现了技术水平低，对应的做法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可以是贯彻落实科教兴国战略、人才强国战略和创新驱动发展战略。如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果情境材料呈现的是正确做法，那么可结合教材知识对这些做法进行概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括。例如，材料体现了爱护环境、保护生态，对应的做法可以是坚持绿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色发展，建设生态文明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结合情境材料，从国家重大决策中找方法。例如，推进高水平对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外开放，全面推进乡村振兴，深化供给侧结构性改革，等等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EA08E7B-E0B6-7C4F-91B7-62A0C8A62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51" y="2764324"/>
            <a:ext cx="11220450" cy="3567851"/>
          </a:xfrm>
          <a:prstGeom prst="rect">
            <a:avLst/>
          </a:prstGeom>
        </p:spPr>
      </p:pic>
      <p:sp>
        <p:nvSpPr>
          <p:cNvPr id="2" name="C_6_BD#d45eac490?vcp=1&amp;pid=2a8460301&amp;color=0,0,0&amp;vtp=1&amp;vaab=1&amp;bt=1&amp;bbb=1"/>
          <p:cNvSpPr/>
          <p:nvPr/>
        </p:nvSpPr>
        <p:spPr>
          <a:xfrm>
            <a:off x="539496" y="4115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sp>
        <p:nvSpPr>
          <p:cNvPr id="3" name="QO_7_BD.1_1#d8a67f437?vaa=1&amp;vcp=1&amp;pid=d45eac490&amp;color=0,0,0&amp;vtp=1&amp;vaab=1&amp;bbb=1&amp;hb=1"/>
          <p:cNvSpPr/>
          <p:nvPr/>
        </p:nvSpPr>
        <p:spPr>
          <a:xfrm>
            <a:off x="539496" y="11243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（2024·广西·中考）【畅谈“心”品质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探讨“心”方法】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“5·25”心理健康日主题活动后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，三名同学继续围绕心理健康话题进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383b3fff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383b3fff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e383b3fff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_1#28dbfa3d1?vaa=1&amp;vcp=1&amp;pid=d8a67f437&amp;color=0,0,0&amp;vtp=1&amp;vaab=1&amp;bt=1&amp;bbb=1"/>
          <p:cNvSpPr/>
          <p:nvPr/>
        </p:nvSpPr>
        <p:spPr>
          <a:xfrm>
            <a:off x="539496" y="10126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（1）从上述同学的交谈中，你感受到他们具备哪些健康的心理品质？</a:t>
            </a:r>
            <a:endParaRPr lang="en-US" altLang="zh-CN" sz="2800" dirty="0"/>
          </a:p>
        </p:txBody>
      </p:sp>
      <p:sp>
        <p:nvSpPr>
          <p:cNvPr id="3" name="QO_8_AS.1_1#28dbfa3d1?vaa=1&amp;vcp=1&amp;pid=d8a67f437&amp;color=0,0,0&amp;vtp=1&amp;vaab=1&amp;bbb=1"/>
          <p:cNvSpPr/>
          <p:nvPr/>
        </p:nvSpPr>
        <p:spPr>
          <a:xfrm>
            <a:off x="539496" y="16403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积极的自我暗示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我能行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体现自信的心理品质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以积极的心态给他人带来快乐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体现乐观开朗的心理品质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尝试通过多种方法调整自己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体现善于反思和自我调整的心理品质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AN.2_1#28dbfa3d1?vaa=1&amp;vcp=1&amp;pid=d8a67f437&amp;color=0,0,0&amp;vtp=1&amp;vaab=1&amp;bbb=1&amp;hb=1"/>
          <p:cNvSpPr/>
          <p:nvPr/>
        </p:nvSpPr>
        <p:spPr>
          <a:xfrm>
            <a:off x="539496" y="35707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同学甲具备自信的心理品质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同学乙具备乐观开朗的心理品质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同学丙具备善于反思和自我调整的心理品质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5_1#dc2d82d2f?vaa=1&amp;vcp=1&amp;pid=d8a67f437&amp;color=0,0,0&amp;vtp=1&amp;vaab=1&amp;bt=1&amp;bbb=1"/>
          <p:cNvSpPr/>
          <p:nvPr/>
        </p:nvSpPr>
        <p:spPr>
          <a:xfrm>
            <a:off x="539496" y="7447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（2）运用所学知识和生活经验，请你推测同学丙是如何走出困境的。</a:t>
            </a:r>
            <a:endParaRPr lang="en-US" altLang="zh-CN" sz="2800" dirty="0"/>
          </a:p>
        </p:txBody>
      </p:sp>
      <p:sp>
        <p:nvSpPr>
          <p:cNvPr id="3" name="QO_8_AS.1_1#dc2d82d2f?vaa=1&amp;vcp=1&amp;pid=d8a67f437&amp;color=0,0,0&amp;vtp=1&amp;vaab=1&amp;bbb=1"/>
          <p:cNvSpPr/>
          <p:nvPr/>
        </p:nvSpPr>
        <p:spPr>
          <a:xfrm>
            <a:off x="539496" y="13724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成绩下降会焦虑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可联系情绪管理的知识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牺牲不少课外活动时间来学习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可联系掌握科学的学习方法的知识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AN.2_1#dc2d82d2f?vaa=1&amp;vcp=1&amp;pid=d8a67f437&amp;color=0,0,0&amp;vtp=1&amp;vaab=1&amp;bbb=1&amp;hb=1"/>
          <p:cNvSpPr/>
          <p:nvPr/>
        </p:nvSpPr>
        <p:spPr>
          <a:xfrm>
            <a:off x="539496" y="26494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运用了情绪管理的方法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同学丙认识到焦虑情绪对学习的不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通过各种方式放松自己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缓解焦虑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调节不良情绪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做情绪的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掌握了科学的学习方法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同学丙了解到过度学习会降低效率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从而合理安排学习和休息时间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制订合理的学习计划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运用多种学习方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加强对知识的理解和掌握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05912249?vcp=1&amp;pid=d45eac49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8_1#55123d1ab?vaa=1&amp;vcp=1&amp;pid=b0591224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（2023·广西·中考）小丽期末考试没考好，心情沮丧，无心学习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，她主动向老师倾诉，得到了老师的帮助和鼓励，从而重拾信心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习劲头更足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这启示我们(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_1#55123d1ab.bracket?vaa=1&amp;vcp=1&amp;pid=b05912249&amp;color=0,0,0&amp;vpa=1&amp;vtp=1&amp;vaab=1"/>
          <p:cNvSpPr/>
          <p:nvPr/>
        </p:nvSpPr>
        <p:spPr>
          <a:xfrm>
            <a:off x="4728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8_2#55123d1ab.choices?vaa=1&amp;vcp=1&amp;pid=b05912249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.要善于掩饰负面情绪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.必须杜绝青春期的情绪波动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C.要学会合理调节情绪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.依靠老师才能解决情绪问题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0_1#f07caa061?sp=1&amp;vaa=1&amp;vcp=1&amp;pid=b05912249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（2024·广西贵港·模拟）【感悟青春】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七年级学生小杰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小勇在教室的角落里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相互诉说着自己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的烦恼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我脸上长了很多青春痘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真烦人啊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小勇说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每次照镜子的时候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我都几乎认不出自己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矮矮的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胖的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一些同学还嘲笑我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七年级学生小玥的日记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妈妈越来越唠叨了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只要是男同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学的电话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她都会详细询问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还让我不要和男生交往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1_1#9436c96ff?vaa=1&amp;vcp=1&amp;pid=f07caa061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（1）阅读材料一，结合所学知识，你会如何劝说小杰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、小勇正确认识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青春期的生理变化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9_AN.1_1#9436c96ff?vaa=1&amp;vcp=1&amp;pid=f07caa061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①受遗传、营养、锻炼等因素的影响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，我们身体的发育情况各不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。②我们要正视身体的变化，欣然接受青春花蕾的绽放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，不因自己的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生理变化而自卑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。③青春期的我们追求美，也要提高品德和文化修养。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3_1#fae252b9a?vaa=1&amp;vcp=1&amp;pid=f07caa061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（2）阅读材料二，结合所学知识评析妈妈的做法。</a:t>
            </a:r>
            <a:endParaRPr lang="en-US" altLang="zh-CN" sz="2800" dirty="0"/>
          </a:p>
        </p:txBody>
      </p:sp>
      <p:sp>
        <p:nvSpPr>
          <p:cNvPr id="3" name="QO_9_AN.1_1#fae252b9a?vaa=1&amp;vcp=1&amp;pid=f07caa061&amp;color=0,0,0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妈妈的做法不正确。①与异性相处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，有助于我们了解异性的思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、情感特征。②我们与异性交往，成为好朋友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，并不仅仅是因为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性别的吸引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，更是因为我们能从对方身上看到某些优秀品质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，这些品质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吸引着我们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。③与异性交往是我们成长的一个重要方面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，也是对我们的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。我们要做到内心坦荡，言谈得当，举止得体。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063efc8?sp=1&amp;vcp=1&amp;pid=e4f8bd0ed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二、行己有耻，止于至善</a:t>
            </a:r>
            <a:endParaRPr lang="en-US" altLang="zh-CN" sz="3200" dirty="0"/>
          </a:p>
        </p:txBody>
      </p:sp>
      <p:sp>
        <p:nvSpPr>
          <p:cNvPr id="3" name="P_6_BD#6e7d36ae4?sp=1&amp;vcp=1&amp;pid=71063efc8&amp;color=0,0,0&amp;vtp=1&amp;vaab=1&amp;bb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.“行己有耻”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的内涵及要求。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一个人行事，凡自己认为可耻的就不去做。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：①要知廉耻，懂荣辱；有所为，有所不为。②有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，不断提高辨别“耻”的能力。③树立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底线意识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，触碰道德底线的事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情坚决不做，违反法律的事情坚决不做。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④磨砺意志，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拒绝不良诱惑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不断增强自控力。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e7d36ae4?sp=1&amp;vcp=1&amp;pid=71063efc8&amp;color=0,0,0&amp;vtp=1&amp;vaab=1&amp;bt=1&amp;bbb=1"/>
          <p:cNvSpPr/>
          <p:nvPr/>
        </p:nvSpPr>
        <p:spPr>
          <a:xfrm>
            <a:off x="541020" y="7432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.“止于至善”的内涵和要求。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是一种“虽不能至，然心向往之”的实践过程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一种向往美好、永不言弃的精神状态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从点滴小事做起，积少成多，积善成德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寻找好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的榜样，向榜样学习，汲取榜样的力量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养成自我省察的习惯。通过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自省和慎独，检视自身的不足，不盲目自责，积极调整自己，端正自己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的行为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以修身为本，行走在“止于至善”的路上，在学习中成长，在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成长中收获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e7d36ae4?sp=1&amp;vcp=1&amp;pid=71063efc8&amp;color=0,0,0&amp;vtp=1&amp;vaab=1&amp;bt=1&amp;bbb=1"/>
          <p:cNvSpPr/>
          <p:nvPr/>
        </p:nvSpPr>
        <p:spPr>
          <a:xfrm>
            <a:off x="541020" y="13294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.榜样的力量。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榜样不仅是一面镜子，而且是一面旗帜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对个人：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好的榜样昭示着做人、做事的基本态度，启发我们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对人生道路和人生理想的思考，给予我们自我完善的力量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对国家和社会：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善于寻找好的榜样，向榜样学习，汲取榜样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的力量，我们的社会、我们的国家就会变得更加美好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ddcd165?vcp=1&amp;pid=71063efc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15_1#b8747f814?vaa=1&amp;vcp=1&amp;pid=b2ddcd165&amp;color=0,0,0&amp;tib=255,255,255&amp;vip=2#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16_1#b8747f814.blank?vaa=1&amp;vcp=1&amp;pid=b2ddcd165&amp;color=0,0,0&amp;vpa=2&amp;vtp=1&amp;vaab=1"/>
          <p:cNvSpPr/>
          <p:nvPr/>
        </p:nvSpPr>
        <p:spPr>
          <a:xfrm>
            <a:off x="1664208" y="1702480"/>
            <a:ext cx="466344" cy="26517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100" dirty="0"/>
          </a:p>
        </p:txBody>
      </p:sp>
      <p:sp>
        <p:nvSpPr>
          <p:cNvPr id="6" name="QC_7_BD.15_3#b8747f814.choices?vaa=1&amp;vcp=1&amp;pid=b2ddcd165&amp;color=0,0,0&amp;vtp=1&amp;vaab=1&amp;bbb=1"/>
          <p:cNvSpPr/>
          <p:nvPr/>
        </p:nvSpPr>
        <p:spPr>
          <a:xfrm>
            <a:off x="539496" y="36135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7047746f?vcp=1&amp;pid=e383b3fff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本册知识串联</a:t>
            </a:r>
            <a:endParaRPr lang="en-US" altLang="zh-CN" sz="3200" dirty="0"/>
          </a:p>
        </p:txBody>
      </p:sp>
      <p:pic>
        <p:nvPicPr>
          <p:cNvPr id="3" name="P_4_BD#56fab14a2?vcp=1&amp;pid=d704774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366e70dc?sp=1&amp;vcp=1&amp;pid=b2ddcd16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17_1#0adc2a187?sp=1&amp;vaa=1&amp;vcp=1&amp;pid=2366e70dc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（2024·广西玉林·期末）学校开展“赏中华诗文，寻文化基因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，品生活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”活动。以下是老师选取的古诗文，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学生解读正确的是(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5" name="QC_8_BD.17_2#0adc2a187?colgroup=2,15,12&amp;vaa=1&amp;vcp=1&amp;pid=2366e70d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742548"/>
              </p:ext>
            </p:extLst>
          </p:nvPr>
        </p:nvGraphicFramePr>
        <p:xfrm>
          <a:off x="282321" y="2604561"/>
          <a:ext cx="11653272" cy="3060000"/>
        </p:xfrm>
        <a:graphic>
          <a:graphicData uri="http://schemas.openxmlformats.org/drawingml/2006/table">
            <a:tbl>
              <a:tblPr/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古诗文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以责人之心责己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以恕己之心恕人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自信自强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人有耻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则能有所不为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要知廉耻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树立底线意识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不识庐山真面目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只缘身在此山中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自立就是遇事有主见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勇于担当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见善则迁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有过则改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积极调整自己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不断完善自我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867294"/>
                  </a:ext>
                </a:extLst>
              </a:tr>
            </a:tbl>
          </a:graphicData>
        </a:graphic>
      </p:graphicFrame>
      <p:sp>
        <p:nvSpPr>
          <p:cNvPr id="4" name="QC_8_BD.19_2#0adc2a187.choices?vaa=1&amp;vcp=1&amp;pid=2366e70dc&amp;color=0,0,0&amp;vtp=1&amp;vaab=1&amp;bbb=1"/>
          <p:cNvSpPr/>
          <p:nvPr/>
        </p:nvSpPr>
        <p:spPr>
          <a:xfrm>
            <a:off x="520446" y="57361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  <p:sp>
        <p:nvSpPr>
          <p:cNvPr id="5" name="QO_7_AN.1_1#b2da0fda6?vaa=1&amp;vcp=1&amp;pid=588c3ef12&amp;color=0,0,0&amp;vtp=1&amp;vaab=1&amp;bbb=1">
            <a:extLst>
              <a:ext uri="{FF2B5EF4-FFF2-40B4-BE49-F238E27FC236}">
                <a16:creationId xmlns:a16="http://schemas.microsoft.com/office/drawing/2014/main" id="{103E6D88-0BB8-6AD2-88F7-B6AEDA090F64}"/>
              </a:ext>
            </a:extLst>
          </p:cNvPr>
          <p:cNvSpPr/>
          <p:nvPr/>
        </p:nvSpPr>
        <p:spPr>
          <a:xfrm>
            <a:off x="10016872" y="1914940"/>
            <a:ext cx="4511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_1#d3cfa057b?vaa=1&amp;vcp=1&amp;pid=2366e70dc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（2024·广西贵港·模拟）下列古语所表达的思想与“行己有耻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”一致的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21_1#d3cfa057b.bracket?vaa=1&amp;vcp=1&amp;pid=2366e70dc&amp;color=0,0,0&amp;vpa=4&amp;vtp=1&amp;vaab=1"/>
          <p:cNvSpPr/>
          <p:nvPr/>
        </p:nvSpPr>
        <p:spPr>
          <a:xfrm>
            <a:off x="1172115" y="2156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0_2#d3cfa057b.choices?vaa=1&amp;vcp=1&amp;pid=2366e70dc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A.役其所长，则事无废功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.书山有路勤为径，学海无涯苦作舟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.人有耻，则能有所不为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.天行健，君子以自强不息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5837e82a1?vcp=1&amp;pid=2366e70dc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22_1#0037a5af4?sp=1&amp;vaa=1&amp;vcp=1&amp;pid=5837e82a1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只要敢于否定权威，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就具有了批判性思维。(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</a:t>
            </a:r>
            <a:endParaRPr lang="en-US" altLang="zh-CN" sz="2800" dirty="0"/>
          </a:p>
        </p:txBody>
      </p:sp>
      <p:sp>
        <p:nvSpPr>
          <p:cNvPr id="4" name="QT_9_AN.1_1#0037a5af4.bracket?vaa=1&amp;vcp=1&amp;pid=5837e82a1&amp;color=0,0,0&amp;vpa=5&amp;vtp=1&amp;vaab=1"/>
          <p:cNvSpPr/>
          <p:nvPr/>
        </p:nvSpPr>
        <p:spPr>
          <a:xfrm>
            <a:off x="76110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0037a5af4.blank?vaa=1&amp;vcp=1&amp;pid=5837e82a1&amp;color=0,0,0&amp;vpa=6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批判性思维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，表现为对事情有自己的看法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，并且敢于表达不同观点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，敢于对不合理的事情说“不”，敢于向权威挑战。</a:t>
            </a:r>
            <a:endParaRPr lang="en-US" altLang="zh-CN" sz="2800" dirty="0"/>
          </a:p>
        </p:txBody>
      </p:sp>
      <p:sp>
        <p:nvSpPr>
          <p:cNvPr id="6" name="QT_9_BD.25_1#e11d1a6d8?sp=1&amp;vaa=1&amp;vcp=1&amp;pid=5837e82a1&amp;color=0,0,0&amp;vtp=1&amp;vaab=1&amp;bbb=1"/>
          <p:cNvSpPr/>
          <p:nvPr/>
        </p:nvSpPr>
        <p:spPr>
          <a:xfrm>
            <a:off x="539496" y="31367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只有做大事，才能做到“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止于至善”。(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7" name="QT_9_AN.26_1#e11d1a6d8.bracket?vaa=1&amp;vcp=1&amp;pid=5837e82a1&amp;color=0,0,0&amp;vpa=7&amp;vtp=1&amp;vaab=1"/>
          <p:cNvSpPr/>
          <p:nvPr/>
        </p:nvSpPr>
        <p:spPr>
          <a:xfrm>
            <a:off x="6502939" y="3144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27_1#e11d1a6d8.blank?vaa=1&amp;vcp=1&amp;pid=5837e82a1&amp;color=0,0,0&amp;vpa=8&amp;vtp=1&amp;vaab=1&amp;bbb=1"/>
          <p:cNvSpPr/>
          <p:nvPr/>
        </p:nvSpPr>
        <p:spPr>
          <a:xfrm>
            <a:off x="1553114" y="3733019"/>
            <a:ext cx="8218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止于至善”要从点滴小事做起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积少成多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积善成德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8_1#df8e32c05?sp=1&amp;vaa=1&amp;vcp=1&amp;pid=5837e82a1&amp;color=0,0,0&amp;mp=1&amp;vtp=1&amp;vaab=1&amp;bt=1&amp;bbb=1&amp;hb=1"/>
          <p:cNvSpPr/>
          <p:nvPr/>
        </p:nvSpPr>
        <p:spPr>
          <a:xfrm>
            <a:off x="539496" y="8808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表达情绪可以随心所欲。(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  <a:endParaRPr lang="en-US" altLang="zh-CN" sz="2800" spc="-50" dirty="0"/>
          </a:p>
        </p:txBody>
      </p:sp>
      <p:sp>
        <p:nvSpPr>
          <p:cNvPr id="3" name="QT_9_AN.1_1#df8e32c05.bracket?vaa=1&amp;vcp=1&amp;pid=5837e82a1&amp;color=0,0,0&amp;mp=1&amp;vpa=9&amp;vtp=1&amp;vaab=1"/>
          <p:cNvSpPr/>
          <p:nvPr/>
        </p:nvSpPr>
        <p:spPr>
          <a:xfrm>
            <a:off x="4766215" y="88849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df8e32c05.blank?vaa=1&amp;vcp=1&amp;pid=5837e82a1&amp;color=0,0,0&amp;mp=1&amp;vpa=10&amp;vtp=1&amp;vaab=1&amp;bbb=1&amp;hb=1"/>
          <p:cNvSpPr/>
          <p:nvPr/>
        </p:nvSpPr>
        <p:spPr>
          <a:xfrm>
            <a:off x="539496" y="149809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人与人之间的情绪会相互感染。情绪的表达不仅与自己的身心健康有关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，而且关乎人际交往。我们要通过恰当的方式表达自己的情绪。</a:t>
            </a:r>
            <a:endParaRPr lang="en-US" altLang="zh-CN" sz="2800" dirty="0"/>
          </a:p>
        </p:txBody>
      </p:sp>
      <p:sp>
        <p:nvSpPr>
          <p:cNvPr id="5" name="QT_9_BD.31_1#3be83b8dc?sp=1&amp;vaa=1&amp;vcp=1&amp;pid=5837e82a1&amp;color=0,0,0&amp;vtp=1&amp;vaab=1&amp;bbb=1"/>
          <p:cNvSpPr/>
          <p:nvPr/>
        </p:nvSpPr>
        <p:spPr>
          <a:xfrm>
            <a:off x="539496" y="28091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人的情绪是无法改变和调节控制的。(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6" name="QT_9_AN.3_1#3be83b8dc.bracket?vaa=1&amp;vcp=1&amp;pid=5837e82a1&amp;color=0,0,0&amp;vpa=11&amp;vtp=1&amp;vaab=1"/>
          <p:cNvSpPr/>
          <p:nvPr/>
        </p:nvSpPr>
        <p:spPr>
          <a:xfrm>
            <a:off x="6544214" y="281679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4_1#3be83b8dc.blank?vaa=1&amp;vcp=1&amp;pid=5837e82a1&amp;color=0,0,0&amp;vpa=12&amp;vtp=1&amp;vaab=1&amp;bbb=1"/>
          <p:cNvSpPr/>
          <p:nvPr/>
        </p:nvSpPr>
        <p:spPr>
          <a:xfrm>
            <a:off x="1616614" y="3405441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人的情绪是可以改变和调节控制的。</a:t>
            </a:r>
            <a:endParaRPr lang="en-US" altLang="zh-CN" sz="2800" dirty="0"/>
          </a:p>
        </p:txBody>
      </p:sp>
      <p:sp>
        <p:nvSpPr>
          <p:cNvPr id="8" name="QT_9_BD.34_1#4dc91c1b4?sp=1&amp;vaa=1&amp;vcp=1&amp;pid=5837e82a1&amp;color=0,0,0&amp;vtp=1&amp;vaab=1&amp;bbb=1&amp;hb=1"/>
          <p:cNvSpPr/>
          <p:nvPr/>
        </p:nvSpPr>
        <p:spPr>
          <a:xfrm>
            <a:off x="539496" y="40861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生活中负面的情感体验都不利于我们的成长。(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lang="en-US" altLang="zh-CN" sz="2800" dirty="0"/>
          </a:p>
        </p:txBody>
      </p:sp>
      <p:sp>
        <p:nvSpPr>
          <p:cNvPr id="9" name="QT_9_AN.35_1#4dc91c1b4.bracket?vaa=1&amp;vcp=1&amp;pid=5837e82a1&amp;color=0,0,0&amp;vpa=13&amp;vtp=1&amp;vaab=1"/>
          <p:cNvSpPr/>
          <p:nvPr/>
        </p:nvSpPr>
        <p:spPr>
          <a:xfrm>
            <a:off x="7966614" y="409378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0" name="QT_9_AN.36_1#4dc91c1b4.blank?vaa=1&amp;vcp=1&amp;pid=5837e82a1&amp;color=0,0,0&amp;vpa=14&amp;vtp=1&amp;vaab=1&amp;bbb=1&amp;hb=1"/>
          <p:cNvSpPr/>
          <p:nvPr/>
        </p:nvSpPr>
        <p:spPr>
          <a:xfrm>
            <a:off x="539496" y="470338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生活中某些负面的情感体验尽管不那么美好，但对于我们的成长也有意义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4f20b82da?vcp=1&amp;pid=5837e82a1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请完成第165~167页【备考练习】习题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62d0726.fixed?vcp=1&amp;pid=ddcaf5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青春时光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做情绪情感的主人</a:t>
            </a:r>
            <a:endParaRPr lang="en-US" altLang="zh-CN" sz="4000" dirty="0"/>
          </a:p>
        </p:txBody>
      </p:sp>
      <p:sp>
        <p:nvSpPr>
          <p:cNvPr id="3" name="C_4_BD#3162d0726.fixed?vcp=1&amp;pid=ddcaf551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青春时光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做情绪情感的主人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4228510?vcp=1&amp;pid=3162d0726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37_1#c07909702?sp=1&amp;vaa=1&amp;vcp=1&amp;pid=1d4228510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（2024·广西防城港·模拟）在七年级（1）班的课堂讨论中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，以下同学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的表现体现独立思维的是(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8_1#c07909702.bracket?vaa=1&amp;vcp=1&amp;pid=1d4228510&amp;color=0,0,0&amp;vpa=15&amp;vtp=1&amp;vaab=1"/>
          <p:cNvSpPr/>
          <p:nvPr/>
        </p:nvSpPr>
        <p:spPr>
          <a:xfrm>
            <a:off x="4728115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7_2#c07909702?vaa=1&amp;vcp=1&amp;pid=1d4228510&amp;color=0,0,0&amp;vtp=1&amp;vaab=1&amp;bbb=1&amp;h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①小桐善于接受他人的合理意见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②小明遇事随大流，人云亦云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③小泉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善于思考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，有自己的见解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④小榕否定一切，一味追求独特</a:t>
            </a:r>
            <a:endParaRPr lang="en-US" altLang="zh-CN" sz="2800" dirty="0"/>
          </a:p>
        </p:txBody>
      </p:sp>
      <p:sp>
        <p:nvSpPr>
          <p:cNvPr id="6" name="QC_6_BD.37_3#c07909702.choices?vaa=1&amp;vcp=1&amp;pid=1d4228510&amp;color=0,0,0&amp;vtp=1&amp;vaab=1&amp;bbb=1"/>
          <p:cNvSpPr/>
          <p:nvPr/>
        </p:nvSpPr>
        <p:spPr>
          <a:xfrm>
            <a:off x="539496" y="38198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6dc3c34bc?vaa=1&amp;vcp=1&amp;pid=1d4228510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随着社会的发展与进步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，越来越多的女性从事过去被认为只有男性才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能胜任的工作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，如工程师、科学家、飞行员等。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这一变化表明(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0_1#6dc3c34bc.bracket?vaa=1&amp;vcp=1&amp;pid=1d4228510&amp;color=0,0,0&amp;vpa=16&amp;vtp=1&amp;vaab=1"/>
          <p:cNvSpPr/>
          <p:nvPr/>
        </p:nvSpPr>
        <p:spPr>
          <a:xfrm>
            <a:off x="104177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39_2#6dc3c34bc.choices?vaa=1&amp;vcp=1&amp;pid=1d422851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A.现在的女性比男性优秀，应发挥女性的潜能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.只要自己努力，就没有必要向异性同学学习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.要实现男女平等，必须无条件地给女性机会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.男生女生有各自的性别优势，可以取长补短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11c370e82?vaa=1&amp;vcp=1&amp;pid=1d4228510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（2024·广西来宾·模拟）习近平总书记指出：青春孕育无限希望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年创造美好明天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。一个民族只有寄望青春、永葆青春，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才能兴旺发达。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这告诉我们(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2_1#11c370e82.bracket?vaa=1&amp;vcp=1&amp;pid=1d4228510&amp;color=0,0,0&amp;vpa=17&amp;vtp=1&amp;vaab=1"/>
          <p:cNvSpPr/>
          <p:nvPr/>
        </p:nvSpPr>
        <p:spPr>
          <a:xfrm>
            <a:off x="2594514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1_2#11c370e82.choices?vaa=1&amp;vcp=1&amp;pid=1d4228510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A.青春飞扬，要激发潜能，创造未来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.青春是宝贵的，不必珍惜时间和生命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.青春是自由的，不受任何约束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.青春无畏，努力就能实现一切梦想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f2a9b6504?sp=1&amp;vaa=1&amp;vcp=1&amp;pid=1d4228510&amp;color=0,0,0&amp;vtp=1&amp;vaab=1&amp;bt=1&amp;bbb=1&amp;hb=1"/>
          <p:cNvSpPr/>
          <p:nvPr/>
        </p:nvSpPr>
        <p:spPr>
          <a:xfrm>
            <a:off x="539496" y="9048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2023年，第35届海南省青少年科技创新大赛在海南大学举办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。本届大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赛最终评选出青少年科技创新成果海南省科协主席奖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7个，一等奖30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二等奖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84个，专项奖10个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。能够在科技创新大赛中获奖的成员一般具备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5_1#f2a9b6504.bracket?vaa=1&amp;vcp=1&amp;pid=1d4228510&amp;color=0,0,0&amp;vpa=18&amp;vtp=1&amp;vaab=1"/>
          <p:cNvSpPr/>
          <p:nvPr/>
        </p:nvSpPr>
        <p:spPr>
          <a:xfrm>
            <a:off x="2238914" y="28346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3_2#f2a9b6504?vaa=1&amp;vcp=1&amp;pid=1d4228510&amp;color=0,0,0&amp;vtp=1&amp;vaab=1&amp;bbb=1&amp;hb=1"/>
          <p:cNvSpPr/>
          <p:nvPr/>
        </p:nvSpPr>
        <p:spPr>
          <a:xfrm>
            <a:off x="539496" y="34762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①坚持独立思考，勇于创造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②开发创造潜力，人云亦云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③一味追求独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，标新立异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④敢于打破常规，追求创新</a:t>
            </a:r>
            <a:endParaRPr lang="en-US" altLang="zh-CN" sz="2800" dirty="0"/>
          </a:p>
        </p:txBody>
      </p:sp>
      <p:sp>
        <p:nvSpPr>
          <p:cNvPr id="5" name="QC_6_BD.43_3#f2a9b6504.choices?vaa=1&amp;vcp=1&amp;pid=1d4228510&amp;color=0,0,0&amp;vtp=1&amp;vaab=1&amp;bbb=1"/>
          <p:cNvSpPr/>
          <p:nvPr/>
        </p:nvSpPr>
        <p:spPr>
          <a:xfrm>
            <a:off x="539496" y="4745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6_AS.1_1#f2a9b6504?vaa=1&amp;vcp=1&amp;pid=1d4228510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一味追求独特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人云亦云不是独立思考的表现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bfa4d52b.fixed?vcp=1&amp;pid=ddcaf5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青春时光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做情绪情感的主人</a:t>
            </a:r>
            <a:endParaRPr lang="en-US" altLang="zh-CN" sz="4000" dirty="0"/>
          </a:p>
        </p:txBody>
      </p:sp>
      <p:sp>
        <p:nvSpPr>
          <p:cNvPr id="3" name="C_4_BD#8bfa4d52b.fixed?vcp=1&amp;pid=ddcaf551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5061be4f0?sp=1&amp;vaa=1&amp;vcp=1&amp;pid=1d4228510&amp;color=0,0,0&amp;vtp=1&amp;vaab=1&amp;bt=1&amp;bbb=1&amp;hb=1"/>
          <p:cNvSpPr/>
          <p:nvPr/>
        </p:nvSpPr>
        <p:spPr>
          <a:xfrm>
            <a:off x="539496" y="16882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（2024·广西贵港·模拟）下表中对“微行为”的“微点评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”，正确的是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6" name="QC_6_BD.47_2#5061be4f0?colgroup=2,15,11&amp;vaa=1&amp;vcp=1&amp;pid=1d422851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10808"/>
              </p:ext>
            </p:extLst>
          </p:nvPr>
        </p:nvGraphicFramePr>
        <p:xfrm>
          <a:off x="539496" y="2374423"/>
          <a:ext cx="11064240" cy="278200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6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小青对班长隐瞒同桌小超没有完成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值日的事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能够换位思考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关爱同学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小军看到自己长出了喉结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心里很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害怕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没有正确认识青春期生理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QC_6_BD.49_1#5061be4f0?colgroup=2,15,11&amp;vaa=1&amp;vcp=1&amp;pid=1d422851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472869"/>
              </p:ext>
            </p:extLst>
          </p:nvPr>
        </p:nvGraphicFramePr>
        <p:xfrm>
          <a:off x="585216" y="1646777"/>
          <a:ext cx="11064240" cy="278200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6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小凡认为男女有别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从不与女同学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严守男女同学正常交往的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小扬坚持周末为邻居老奶奶读书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读报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从点滴小事做起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积善成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C_6_BD.49_2#5061be4f0.choices?vaa=1&amp;vcp=1&amp;pid=1d4228510&amp;color=0,0,0&amp;vtp=1&amp;vaab=1&amp;bbb=1"/>
          <p:cNvSpPr/>
          <p:nvPr/>
        </p:nvSpPr>
        <p:spPr>
          <a:xfrm>
            <a:off x="585216" y="45677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2" name="QC_6_BD.49_1#5061be4f0?colgroup=2,15,11&amp;vaa=1&amp;vcp=1&amp;pid=1d4228510&amp;color=0,0,0&amp;mp=1&amp;vtp=1&amp;vaab=1&amp;bt=1&amp;bbb=1">
            <a:extLst>
              <a:ext uri="{FF2B5EF4-FFF2-40B4-BE49-F238E27FC236}">
                <a16:creationId xmlns:a16="http://schemas.microsoft.com/office/drawing/2014/main" id="{46E810C4-1463-7516-EC6A-AAF67A261728}"/>
              </a:ext>
            </a:extLst>
          </p:cNvPr>
          <p:cNvSpPr txBox="1"/>
          <p:nvPr/>
        </p:nvSpPr>
        <p:spPr>
          <a:xfrm>
            <a:off x="10931311" y="93837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5" name="QO_7_AN.1_1#b2da0fda6?vaa=1&amp;vcp=1&amp;pid=588c3ef12&amp;color=0,0,0&amp;vtp=1&amp;vaab=1&amp;bbb=1">
            <a:extLst>
              <a:ext uri="{FF2B5EF4-FFF2-40B4-BE49-F238E27FC236}">
                <a16:creationId xmlns:a16="http://schemas.microsoft.com/office/drawing/2014/main" id="{AF58E0FA-C97A-5A21-499E-B8CB70A8336E}"/>
              </a:ext>
            </a:extLst>
          </p:cNvPr>
          <p:cNvSpPr/>
          <p:nvPr/>
        </p:nvSpPr>
        <p:spPr>
          <a:xfrm>
            <a:off x="585216" y="5216652"/>
            <a:ext cx="37753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a2e832d?vcp=1&amp;pid=3162d0726&amp;color=241,138,6&amp;vtp=1&amp;vaab=1&amp;bt=1&amp;bbb=1"/>
          <p:cNvSpPr/>
          <p:nvPr/>
        </p:nvSpPr>
        <p:spPr>
          <a:xfrm>
            <a:off x="539496" y="4496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50_1#4a44ce741?sp=1&amp;vaa=1&amp;vcp=1&amp;pid=5ca2e832d&amp;color=0,0,0&amp;vtp=1&amp;vaab=1&amp;bbb=1&amp;hb=1"/>
          <p:cNvSpPr/>
          <p:nvPr/>
        </p:nvSpPr>
        <p:spPr>
          <a:xfrm>
            <a:off x="539496" y="1095801"/>
            <a:ext cx="11109960" cy="272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2024年5月1日凌晨，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年过六旬的黄建度在广东梅大高速塌方路段前方，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用自己的身体拦停了一辆辆可能掉落塌方深坑的车辆。他的勇敢行为不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仅挽救了他人的生命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，也展现了一位普通老人的勇气和责任感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。事后当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地政府授予他锦旗和慰问金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，网友为他点赞。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从黄建度老人的行为中，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我们可以看出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1_1#4a44ce741.bracket?vaa=1&amp;vcp=1&amp;pid=5ca2e832d&amp;color=0,0,0&amp;vpa=20&amp;vtp=1&amp;vaab=1"/>
          <p:cNvSpPr/>
          <p:nvPr/>
        </p:nvSpPr>
        <p:spPr>
          <a:xfrm>
            <a:off x="3127915" y="3314999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0_2#4a44ce741?vaa=1&amp;vcp=1&amp;pid=5ca2e832d&amp;color=0,0,0&amp;vtp=1&amp;vaab=1&amp;bbb=1&amp;hb=1"/>
          <p:cNvSpPr/>
          <p:nvPr/>
        </p:nvSpPr>
        <p:spPr>
          <a:xfrm>
            <a:off x="539496" y="3878053"/>
            <a:ext cx="11109960" cy="1604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善行义举是正常的，没必要大惊小怪</a:t>
            </a:r>
            <a:r>
              <a:rPr lang="en-US" altLang="zh-CN" sz="2800" dirty="0"/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传递了情感正能量，让世界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多一份美好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他追求止于至善的精神境界，积善成德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我们总是被动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接受外部环境的影响</a:t>
            </a:r>
            <a:endParaRPr lang="en-US" altLang="zh-CN" sz="2800" dirty="0"/>
          </a:p>
        </p:txBody>
      </p:sp>
      <p:sp>
        <p:nvSpPr>
          <p:cNvPr id="6" name="QC_6_BD.50_3#4a44ce741.choices?vaa=1&amp;vcp=1&amp;pid=5ca2e832d&amp;color=0,0,0&amp;vtp=1&amp;vaab=1&amp;bbb=1"/>
          <p:cNvSpPr/>
          <p:nvPr/>
        </p:nvSpPr>
        <p:spPr>
          <a:xfrm>
            <a:off x="539496" y="54948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2_1#588c3ef12?sp=1&amp;vaa=1&amp;vcp=1&amp;pid=5ca2e832d&amp;color=0,0,0&amp;vtp=1&amp;vaab=1&amp;bt=1&amp;bbb=1&amp;hb=1"/>
          <p:cNvSpPr/>
          <p:nvPr/>
        </p:nvSpPr>
        <p:spPr>
          <a:xfrm>
            <a:off x="541020" y="7305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【放飞青春梦想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谱写时代之歌】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年五四青年节到来之际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习近平总书记代表党中央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向全国广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大青年致以节日祝贺和诚挚问候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年是新中国成立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是五四运动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105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新时代新征程上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全国各族青年听从党和人民的召唤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展现出自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信自强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刚健有为的精神风貌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广大青年要在推进强国建设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民族复兴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伟业中展现青春作为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彰显青春风采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贡献青春力量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奋力书写为中国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式现代化挺膺担当的青春篇章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2_2#588c3ef12?vaa=1&amp;vcp=1&amp;pid=5ca2e832d&amp;color=0,0,0&amp;mp=1&amp;vtp=1&amp;vaab=1&amp;bt=1&amp;bbb=1"/>
          <p:cNvSpPr/>
          <p:nvPr/>
        </p:nvSpPr>
        <p:spPr>
          <a:xfrm>
            <a:off x="539496" y="1230122"/>
            <a:ext cx="11507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某中学正在筹办以“青春奋起正当时”为主题的演讲比赛，请你参与。</a:t>
            </a:r>
            <a:endParaRPr lang="en-US" altLang="zh-CN" sz="2800" dirty="0"/>
          </a:p>
        </p:txBody>
      </p:sp>
      <p:sp>
        <p:nvSpPr>
          <p:cNvPr id="3" name="QO_7_BD.53_1#b2da0fda6?vaa=1&amp;vcp=1&amp;pid=588c3ef12&amp;color=0,0,0&amp;vtp=1&amp;vaab=1&amp;bbb=1"/>
          <p:cNvSpPr/>
          <p:nvPr/>
        </p:nvSpPr>
        <p:spPr>
          <a:xfrm>
            <a:off x="539496" y="18545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（1）请你为本次演讲比赛写一条宣传语。</a:t>
            </a:r>
            <a:endParaRPr lang="en-US" altLang="zh-CN" sz="2800" dirty="0"/>
          </a:p>
        </p:txBody>
      </p:sp>
      <p:sp>
        <p:nvSpPr>
          <p:cNvPr id="4" name="QO_7_AN.1_1#b2da0fda6?vaa=1&amp;vcp=1&amp;pid=588c3ef12&amp;color=0,0,0&amp;vtp=1&amp;vaab=1&amp;bbb=1"/>
          <p:cNvSpPr/>
          <p:nvPr/>
        </p:nvSpPr>
        <p:spPr>
          <a:xfrm>
            <a:off x="539496" y="24762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示例：请党放心，奋进有我；展青春风采，奋起正当时。</a:t>
            </a:r>
            <a:endParaRPr lang="en-US" altLang="zh-CN" sz="2800" dirty="0"/>
          </a:p>
        </p:txBody>
      </p:sp>
      <p:sp>
        <p:nvSpPr>
          <p:cNvPr id="5" name="QO_7_BD.55_1#97a3a542a?vaa=1&amp;vcp=1&amp;pid=588c3ef12&amp;color=0,0,0&amp;vtp=1&amp;vaab=1&amp;bbb=1"/>
          <p:cNvSpPr/>
          <p:nvPr/>
        </p:nvSpPr>
        <p:spPr>
          <a:xfrm>
            <a:off x="539496" y="30979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（2）自信的青春最美丽，请你说说青春为什么需要自信。</a:t>
            </a:r>
            <a:endParaRPr lang="en-US" altLang="zh-CN" sz="2800" dirty="0"/>
          </a:p>
        </p:txBody>
      </p:sp>
      <p:sp>
        <p:nvSpPr>
          <p:cNvPr id="6" name="QO_7_AN.2_1#97a3a542a?vaa=1&amp;vcp=1&amp;pid=588c3ef12&amp;color=0,0,0&amp;vtp=1&amp;vaab=1&amp;bbb=1&amp;hb=1"/>
          <p:cNvSpPr/>
          <p:nvPr/>
        </p:nvSpPr>
        <p:spPr>
          <a:xfrm>
            <a:off x="539496" y="372738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①自信让我们充满激情，有坚定的信心和希望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，开始伟大而光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荣的事业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。②自信的人有勇气交往与表达，有信心尝试与坚持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现优势与才华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，激发潜能与活力，获得更多的实践机会与创造可能。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7_1#e1231823e?vaa=1&amp;vcp=1&amp;pid=588c3ef12&amp;color=0,0,0&amp;mp=1&amp;vtp=1&amp;vaab=1&amp;bt=1&amp;bbb=1&amp;hb=1"/>
          <p:cNvSpPr/>
          <p:nvPr/>
        </p:nvSpPr>
        <p:spPr>
          <a:xfrm>
            <a:off x="539496" y="902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（3）演讲比赛结束时，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同学们自发地在横幅上签下了自己的青春誓言。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请你写下自己的誓言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e1231823e?vaa=1&amp;vcp=1&amp;pid=588c3ef12&amp;color=0,0,0&amp;vtp=1&amp;vaab=1&amp;bbb=1&amp;hb=1"/>
          <p:cNvSpPr/>
          <p:nvPr/>
        </p:nvSpPr>
        <p:spPr>
          <a:xfrm>
            <a:off x="539496" y="21852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示例：奋勇拼搏，完善自我；朝气蓬勃，创造未来；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勤奋学习，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勇于创造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；自信自强，展翅翱翔；战胜自己，超越自己。</a:t>
            </a:r>
            <a:endParaRPr lang="en-US" altLang="zh-CN" sz="2800" dirty="0"/>
          </a:p>
        </p:txBody>
      </p:sp>
      <p:sp>
        <p:nvSpPr>
          <p:cNvPr id="4" name="QO_7_BD.59_1#e0d91f1c7?vaa=1&amp;vcp=1&amp;pid=588c3ef12&amp;color=0,0,0&amp;vtp=1&amp;vaab=1&amp;bbb=1"/>
          <p:cNvSpPr/>
          <p:nvPr/>
        </p:nvSpPr>
        <p:spPr>
          <a:xfrm>
            <a:off x="539496" y="34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（4）你认为应如何承担起“建功新时代”的青春之责？</a:t>
            </a:r>
            <a:endParaRPr lang="en-US" altLang="zh-CN" sz="2800" dirty="0"/>
          </a:p>
        </p:txBody>
      </p:sp>
      <p:sp>
        <p:nvSpPr>
          <p:cNvPr id="5" name="QO_7_AN.2_1#e0d91f1c7?vaa=1&amp;vcp=1&amp;pid=588c3ef12&amp;color=0,0,0&amp;vtp=1&amp;vaab=1&amp;bbb=1&amp;hb=1"/>
          <p:cNvSpPr/>
          <p:nvPr/>
        </p:nvSpPr>
        <p:spPr>
          <a:xfrm>
            <a:off x="539496" y="40838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努力学好科学文化知识；在遵守法律和道德规范的前提下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于打破常规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，开创前人未走之路；积极参加社会实践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，用智慧和双手去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尝试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、探索；等等。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14c8a45?vcp=1&amp;pid=3162d0726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61_1#ae4090e18?sp=1&amp;vaa=1&amp;vcp=1&amp;pid=0d14c8a4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（2024·浙江·中考）在演讲比赛中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，原本有希望夺冠的小浩未能取得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冠军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，许多人为他感到遗憾。但他并不沮丧，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表示自己享受比赛过程，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还将继续努力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，争取下次夺冠。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从中我们可以感受到小浩有(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2_1#ae4090e18.bracket?vaa=1&amp;vcp=1&amp;pid=0d14c8a45&amp;color=0,0,0&amp;vpa=21&amp;vtp=1&amp;vaab=1"/>
          <p:cNvSpPr/>
          <p:nvPr/>
        </p:nvSpPr>
        <p:spPr>
          <a:xfrm>
            <a:off x="100621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61_2#ae4090e18?vaa=1&amp;vcp=1&amp;pid=0d14c8a45&amp;color=0,0,0&amp;vtp=1&amp;vaab=1&amp;bbb=1&amp;h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①信守承诺的个人美德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②出人头地的人生目标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积极乐观的情绪表达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自强不息的精神品质</a:t>
            </a:r>
            <a:endParaRPr lang="en-US" altLang="zh-CN" sz="2800" dirty="0"/>
          </a:p>
        </p:txBody>
      </p:sp>
      <p:sp>
        <p:nvSpPr>
          <p:cNvPr id="6" name="QC_6_BD.61_3#ae4090e18.choices?vaa=1&amp;vcp=1&amp;pid=0d14c8a45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3_1#7cf69ced9?sp=1&amp;vaa=1&amp;vcp=1&amp;pid=0d14c8a45&amp;color=0,0,0&amp;vtp=1&amp;vaab=1&amp;bt=1&amp;bbb=1&amp;hb=1"/>
          <p:cNvSpPr/>
          <p:nvPr/>
        </p:nvSpPr>
        <p:spPr>
          <a:xfrm>
            <a:off x="539496" y="10083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【揭开情绪面纱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学会调节情绪】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某班道德与法治老师组织学生开展初中生情绪状况调查，通过对全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班学生开展问卷调查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，得出下列数据。</a:t>
            </a:r>
            <a:endParaRPr lang="en-US" altLang="zh-CN" sz="2800" dirty="0"/>
          </a:p>
        </p:txBody>
      </p:sp>
      <p:graphicFrame>
        <p:nvGraphicFramePr>
          <p:cNvPr id="53" name="QO_6_BD.63_2#7cf69ced9?colgroup=9,9,9&amp;vaa=1&amp;vcp=1&amp;pid=0d14c8a4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0424"/>
              </p:ext>
            </p:extLst>
          </p:nvPr>
        </p:nvGraphicFramePr>
        <p:xfrm>
          <a:off x="539496" y="2985992"/>
          <a:ext cx="11073384" cy="2850960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情绪状态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学生所占比例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冲动情绪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22%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与同学产生矛盾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人际焦虑情绪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人际交往不和谐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学习焦虑情绪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38%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不能专心学习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持续处于学习焦虑状态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经常失眠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4_1#bec049e44?vaa=1&amp;vcp=1&amp;pid=7cf69ced9&amp;color=0,0,0&amp;mp=1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（1）表中的数据反映了什么问题？</a:t>
            </a:r>
            <a:endParaRPr lang="en-US" altLang="zh-CN" sz="2800" dirty="0"/>
          </a:p>
        </p:txBody>
      </p:sp>
      <p:sp>
        <p:nvSpPr>
          <p:cNvPr id="3" name="QO_7_AN.1_1#bec049e44?vaa=1&amp;vcp=1&amp;pid=7cf69ced9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①部分学生存在负面情绪。②负面情绪处理不当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，可能会危害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身体健康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，影响人际交往。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6_1#4c4201809?vaa=1&amp;vcp=1&amp;pid=7cf69ced9&amp;color=0,0,0&amp;vtp=1&amp;vaab=1&amp;bt=1&amp;bbb=1&amp;hb=1"/>
          <p:cNvSpPr/>
          <p:nvPr/>
        </p:nvSpPr>
        <p:spPr>
          <a:xfrm>
            <a:off x="539496" y="904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（2）针对数据反映的问题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，请你运用情绪管理的有关知识给同学们提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出两条合理建议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4c4201809?vaa=1&amp;vcp=1&amp;pid=7cf69ced9&amp;color=0,0,0&amp;vtp=1&amp;vaab=1&amp;bbb=1&amp;hb=1"/>
          <p:cNvSpPr/>
          <p:nvPr/>
        </p:nvSpPr>
        <p:spPr>
          <a:xfrm>
            <a:off x="539496" y="218786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①学会正确认识情绪，了解自己的情绪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，并用恰当的方式表达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。②学会管理自己的负面情绪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，不让负面情绪感染他人或危害自己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的身心健康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。③学会通过合理的方式来调节负面情绪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，保持积极乐观的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，做情绪的主人。</a:t>
            </a:r>
            <a:endParaRPr lang="en-US" altLang="zh-CN" sz="2800" dirty="0"/>
          </a:p>
        </p:txBody>
      </p:sp>
      <p:sp>
        <p:nvSpPr>
          <p:cNvPr id="4" name="QO_7_BD.68_1#816d52ef9?vaa=1&amp;vcp=1&amp;pid=7cf69ced9&amp;color=0,0,0&amp;vtp=1&amp;vaab=1&amp;bbb=1"/>
          <p:cNvSpPr/>
          <p:nvPr/>
        </p:nvSpPr>
        <p:spPr>
          <a:xfrm>
            <a:off x="539496" y="4745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（3）我们可以通过哪些方法合理调节表中的不良情绪？</a:t>
            </a:r>
            <a:endParaRPr lang="en-US" altLang="zh-CN" sz="2800" dirty="0"/>
          </a:p>
        </p:txBody>
      </p:sp>
      <p:sp>
        <p:nvSpPr>
          <p:cNvPr id="5" name="QO_7_AN.2_1#816d52ef9?vaa=1&amp;vcp=1&amp;pid=7cf69ced9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改变认知评价，转移注意，合理宣泄，放松训练，等等。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75ef8696a?colgroup=14,15&amp;vcp=1&amp;pid=8bfa4d52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967388"/>
              </p:ext>
            </p:extLst>
          </p:nvPr>
        </p:nvGraphicFramePr>
        <p:xfrm>
          <a:off x="539496" y="1205896"/>
          <a:ext cx="11091672" cy="4446208"/>
        </p:xfrm>
        <a:graphic>
          <a:graphicData uri="http://schemas.openxmlformats.org/drawingml/2006/table">
            <a:tbl>
              <a:tblPr/>
              <a:tblGrid>
                <a:gridCol w="543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了解青春期的生理和心理变化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体会青春期的美好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学会调控情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学会克服青春期烦恼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七下第1课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第2课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第4课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春期的特点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学会克服青春期矛盾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与异性同学正确交往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调控情绪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体味美好情感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.正确认识顺境和逆境的关系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够正确看待生活中的挫折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迎接挑战的能力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七下第3课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第5课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自信自强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己有耻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止于至善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4f8bd0ed.fixed?vcp=1&amp;pid=ddcaf551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青春时光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做情绪情感的主人</a:t>
            </a:r>
            <a:endParaRPr lang="en-US" altLang="zh-CN" sz="4000" dirty="0"/>
          </a:p>
        </p:txBody>
      </p:sp>
      <p:sp>
        <p:nvSpPr>
          <p:cNvPr id="3" name="C_4_BD#e4f8bd0ed.fixed?vcp=1&amp;pid=ddcaf551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8460301?sp=1&amp;vcp=1&amp;pid=e4f8bd0ed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一、独立思考、批判精神、情绪与情感</a:t>
            </a:r>
            <a:endParaRPr lang="en-US" altLang="zh-CN" sz="3200" dirty="0"/>
          </a:p>
        </p:txBody>
      </p:sp>
      <p:sp>
        <p:nvSpPr>
          <p:cNvPr id="3" name="P_6_BD#1c29e4ad3?sp=1&amp;vcp=1&amp;pid=2a8460301&amp;color=0,0,0&amp;vtp=1&amp;vaab=1&amp;bb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中学生可以通过哪些途径正确处理青春期的矛盾心理？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参加集体活动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，在集体的温暖中放松自己。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求助他人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，学习化解烦恼的方法。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（3）培养兴趣爱好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转移注意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，接纳和调适青春期的矛盾心理。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（4）学习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自我调节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，成为自己的“心理保健医生”。例如：把自己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的想法写下来，参加体育活动，学习自我暗示，自嘲，等等。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.如何认识青春期的独立思考？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独立思考不等同于一味追求独特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，而是不人云亦云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，有自己独到的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，同时能接纳他人合理、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正确的意见。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.批判性思维有哪些表现？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（1）对事情有自己的看法。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（2）敢于表达不同观点。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（3）敢于对不合理的事情说“不”。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（4）敢于向权威挑战。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c29e4ad3?sp=1&amp;vcp=1&amp;pid=2a8460301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批判性思维有什么作用？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（1）有助于我们发现问题、提出问题，并从不同角度思考问题，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探索解决方案。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（2）能调动我们的经验，激发我们新的学习动机，促使我们解决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问题，改进现状。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2050</Words>
  <Application>Microsoft Office PowerPoint</Application>
  <PresentationFormat>宽屏</PresentationFormat>
  <Paragraphs>405</Paragraphs>
  <Slides>49</Slides>
  <Notes>49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2024-11-29T12:51:18Z</dcterms:created>
  <dcterms:modified xsi:type="dcterms:W3CDTF">2025-07-24T08:17:18Z</dcterms:modified>
  <cp:category/>
  <cp:contentStatus/>
</cp:coreProperties>
</file>