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308" r:id="rId41"/>
    <p:sldId id="296" r:id="rId42"/>
    <p:sldId id="297" r:id="rId43"/>
    <p:sldId id="309" r:id="rId44"/>
    <p:sldId id="298" r:id="rId45"/>
    <p:sldId id="299" r:id="rId46"/>
    <p:sldId id="300" r:id="rId47"/>
    <p:sldId id="301" r:id="rId48"/>
    <p:sldId id="305" r:id="rId49"/>
    <p:sldId id="306" r:id="rId50"/>
    <p:sldId id="302" r:id="rId51"/>
    <p:sldId id="307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43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62bf20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202D91F-E68C-4BCD-AAAB-0C1BDE7DEE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新民主主义革命的开始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62bf20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0498349-79A8-415A-8530-50AD2C932B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新民主主义革命的开始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62bf20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2992EB1-F6CB-44C0-BBEA-38D725080B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新民主主义革命的开始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85D4AC-3DA4-B499-5F7C-C69A137854D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DD0B4A6-F3ED-4499-9B5C-67830910F6D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42B46DA-2A73-4A39-ACA3-E246379643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8554FD-ED87-480D-B992-257A507403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2E1104-B465-41EE-B675-BB1A1A3CF3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0fd5ddbe6?colgroup=2,15,11&amp;vcp=1&amp;pid=42a454a0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938171"/>
              </p:ext>
            </p:extLst>
          </p:nvPr>
        </p:nvGraphicFramePr>
        <p:xfrm>
          <a:off x="539496" y="846339"/>
          <a:ext cx="11082528" cy="5490782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698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：创办《青年杂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志》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发起新文化运动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首先提出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民主与科学两大口号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鲁迅：白话小说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狂人日记》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以新文学的形式深刻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揭露了封建礼教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的吃人本质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just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胡适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：发表《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文学改良刍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白话文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作为新文学的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强调写文章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须言之有物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3200"/>
                        </a:lnSpc>
                      </a:pPr>
                      <a:r>
                        <a:rPr lang="en-US" altLang="zh-CN" sz="130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0fd5ddbe6.table_image?tii=1&amp;vcp=1&amp;pid=42a454a0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4928" y="2478704"/>
            <a:ext cx="403250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0fd5ddbe6?colgroup=2,15,11&amp;vcp=1&amp;pid=42a454a0c&amp;color=0,0,0&amp;vtp=1&amp;vaab=1&amp;bt=1&amp;bbb=1">
            <a:extLst>
              <a:ext uri="{FF2B5EF4-FFF2-40B4-BE49-F238E27FC236}">
                <a16:creationId xmlns:a16="http://schemas.microsoft.com/office/drawing/2014/main" id="{56246EFA-542D-A1B2-EB0F-084A8803A118}"/>
              </a:ext>
            </a:extLst>
          </p:cNvPr>
          <p:cNvSpPr txBox="1"/>
          <p:nvPr/>
        </p:nvSpPr>
        <p:spPr>
          <a:xfrm>
            <a:off x="10903879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0fd5ddbe6?colgroup=2,27&amp;vcp=1&amp;pid=42a454a0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431483"/>
              </p:ext>
            </p:extLst>
          </p:nvPr>
        </p:nvGraphicFramePr>
        <p:xfrm>
          <a:off x="539496" y="2118804"/>
          <a:ext cx="11112682" cy="3335592"/>
        </p:xfrm>
        <a:graphic>
          <a:graphicData uri="http://schemas.openxmlformats.org/drawingml/2006/table">
            <a:tbl>
              <a:tblPr/>
              <a:tblGrid>
                <a:gridCol w="962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（1）动摇了封建道德礼教的统治地位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使中国人民接受了一次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民主与科学的洗礼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为随后爆发的五四运动起了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思想宣传和铺垫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（2）打开了遏制新思想涌流的闸门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掀起了一股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的潮流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对于中国传统文化的看法带有一定的片面性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d5ddbe6?colgroup=2,27&amp;vcp=1&amp;pid=42a454a0c&amp;color=0,0,0&amp;vtp=1&amp;vaab=1&amp;bt=1&amp;bbb=1">
            <a:extLst>
              <a:ext uri="{FF2B5EF4-FFF2-40B4-BE49-F238E27FC236}">
                <a16:creationId xmlns:a16="http://schemas.microsoft.com/office/drawing/2014/main" id="{6676C070-2FBF-D924-0425-6A5D26EDC73F}"/>
              </a:ext>
            </a:extLst>
          </p:cNvPr>
          <p:cNvSpPr txBox="1"/>
          <p:nvPr/>
        </p:nvSpPr>
        <p:spPr>
          <a:xfrm>
            <a:off x="1093403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d81b2436?vcp=1&amp;pid=014100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1441cc40?sp=1&amp;vcp=1&amp;pid=1d81b243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中国近代化探索的三大阶段</a:t>
            </a:r>
            <a:endParaRPr lang="en-US" altLang="zh-CN" sz="2800" dirty="0"/>
          </a:p>
        </p:txBody>
      </p:sp>
      <p:graphicFrame>
        <p:nvGraphicFramePr>
          <p:cNvPr id="13" name="P_7_BD#b1441cc40?colgroup=6,6,11,5&amp;vcp=1&amp;pid=1d81b24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674801"/>
              </p:ext>
            </p:extLst>
          </p:nvPr>
        </p:nvGraphicFramePr>
        <p:xfrm>
          <a:off x="539496" y="1929556"/>
          <a:ext cx="11045952" cy="3355024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6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2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24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洋务运动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戊戌变法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辛亥革命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学习层面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西方的科学技术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西方的政治制度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西方的思想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领导阶层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地主阶级洋务派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b1441cc40?colgroup=6,6,11,5&amp;vcp=1&amp;pid=1d81b24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747651"/>
              </p:ext>
            </p:extLst>
          </p:nvPr>
        </p:nvGraphicFramePr>
        <p:xfrm>
          <a:off x="539496" y="1558194"/>
          <a:ext cx="11045952" cy="445274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近代化运动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封建统治集团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的自救运动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良运动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完全意义上的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近代民族民主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思想文化领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域的革新运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在客观上促进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了中国民族资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本主义的产生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在思想文化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方面产生了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广泛而持久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宣告了中国两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千多年君主专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制制度的终结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动摇了封建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道德礼教的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1441cc40?colgroup=6,6,11,5&amp;vcp=1&amp;pid=1d81b2436&amp;color=0,0,0&amp;mp=1&amp;vtp=1&amp;vaab=1&amp;bt=1&amp;bbb=1">
            <a:extLst>
              <a:ext uri="{FF2B5EF4-FFF2-40B4-BE49-F238E27FC236}">
                <a16:creationId xmlns:a16="http://schemas.microsoft.com/office/drawing/2014/main" id="{CC7D8D5E-F171-C886-E760-F0984C029A85}"/>
              </a:ext>
            </a:extLst>
          </p:cNvPr>
          <p:cNvSpPr txBox="1"/>
          <p:nvPr/>
        </p:nvSpPr>
        <p:spPr>
          <a:xfrm>
            <a:off x="10867303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b1441cc40?colgroup=2,27&amp;vcp=1&amp;pid=1d81b24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297686"/>
              </p:ext>
            </p:extLst>
          </p:nvPr>
        </p:nvGraphicFramePr>
        <p:xfrm>
          <a:off x="539496" y="1544732"/>
          <a:ext cx="11114233" cy="4473132"/>
        </p:xfrm>
        <a:graphic>
          <a:graphicData uri="http://schemas.openxmlformats.org/drawingml/2006/table">
            <a:tbl>
              <a:tblPr/>
              <a:tblGrid>
                <a:gridCol w="911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8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探索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从学技术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器物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到学制度（君主立宪→民主共和）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再到学思想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由表及里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由浅入深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层层递进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背景：民族危机加剧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目的：挽救民族危亡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学习对象：西方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影响：促进了思想解放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推动了中国近代化的进程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结果：没有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改变中国半殖民地半封建的社会性质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先进的中国人不断深化对西方的认识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不断为探寻救国救民之路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而奋斗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资本主义道路在中国行不通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解放思想是推动近代化的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重要条件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人民解放是实现近代化的必要前提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1441cc40?colgroup=2,27&amp;vcp=1&amp;pid=1d81b2436&amp;color=0,0,0&amp;mp=1&amp;vtp=1&amp;vaab=1&amp;bt=1&amp;bbb=1">
            <a:extLst>
              <a:ext uri="{FF2B5EF4-FFF2-40B4-BE49-F238E27FC236}">
                <a16:creationId xmlns:a16="http://schemas.microsoft.com/office/drawing/2014/main" id="{331A5E22-B2EF-76F4-480E-AD419597DD48}"/>
              </a:ext>
            </a:extLst>
          </p:cNvPr>
          <p:cNvSpPr txBox="1"/>
          <p:nvPr/>
        </p:nvSpPr>
        <p:spPr>
          <a:xfrm>
            <a:off x="10935584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937b99b2?vcp=1&amp;pid=014100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2b22434f7?iti=1&amp;htil=1&amp;vcp=1&amp;pid=a937b9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187"/>
          <a:stretch>
            <a:fillRect/>
          </a:stretch>
        </p:blipFill>
        <p:spPr>
          <a:xfrm>
            <a:off x="3037668" y="1295191"/>
            <a:ext cx="234814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2b22434f7?iti=2&amp;htil=1&amp;vcp=1&amp;pid=a937b99b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3640" y="1560367"/>
            <a:ext cx="5221224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2b22434f7?iti=1&amp;htil=1&amp;vcp=1&amp;pid=a937b99b2&amp;color=0,0,0&amp;vtp=1&amp;vaab=1&amp;bbb=1"/>
          <p:cNvSpPr/>
          <p:nvPr/>
        </p:nvSpPr>
        <p:spPr>
          <a:xfrm>
            <a:off x="1856391" y="4110527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《青年杂志》封面</a:t>
            </a:r>
            <a:endParaRPr lang="en-US" altLang="zh-CN" sz="2800" dirty="0"/>
          </a:p>
        </p:txBody>
      </p:sp>
      <p:sp>
        <p:nvSpPr>
          <p:cNvPr id="6" name="P_7_BD#2b22434f7?iti=2&amp;htil=1&amp;vcp=1&amp;pid=a937b99b2&amp;color=0,0,0&amp;vtp=1&amp;vaab=1&amp;bbb=1"/>
          <p:cNvSpPr/>
          <p:nvPr/>
        </p:nvSpPr>
        <p:spPr>
          <a:xfrm>
            <a:off x="7055771" y="4110527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蔡元培（1868—1940）</a:t>
            </a:r>
            <a:endParaRPr lang="en-US" altLang="zh-CN" sz="2800" dirty="0"/>
          </a:p>
        </p:txBody>
      </p:sp>
      <p:pic>
        <p:nvPicPr>
          <p:cNvPr id="7" name="图片 6" descr="新青年杂志封面.jpg"/>
          <p:cNvPicPr/>
          <p:nvPr/>
        </p:nvPicPr>
        <p:blipFill>
          <a:blip r:embed="rId5"/>
          <a:srcRect r="50000"/>
          <a:stretch>
            <a:fillRect/>
          </a:stretch>
        </p:blipFill>
        <p:spPr>
          <a:xfrm>
            <a:off x="1270861" y="1342816"/>
            <a:ext cx="1766807" cy="264071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9e48f21?vcp=1&amp;pid=e1e14782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五四运动</a:t>
            </a:r>
            <a:endParaRPr lang="en-US" altLang="zh-CN" sz="3200" dirty="0"/>
          </a:p>
        </p:txBody>
      </p:sp>
      <p:sp>
        <p:nvSpPr>
          <p:cNvPr id="3" name="C_6_BD#8cc671dc8?vcp=1&amp;pid=fe9e48f2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398398fc?vcp=1&amp;pid=8cc671dc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通过了解五四运动的基本史事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理解五四精神的内涵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认识五四运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动是中国新民主主义革命的开端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ca232bce?vcp=1&amp;pid=fe9e48f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ac18d883b?colgroup=2,27&amp;vcp=1&amp;pid=3ca232bc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171578"/>
              </p:ext>
            </p:extLst>
          </p:nvPr>
        </p:nvGraphicFramePr>
        <p:xfrm>
          <a:off x="539496" y="1295191"/>
          <a:ext cx="11113697" cy="3363660"/>
        </p:xfrm>
        <a:graphic>
          <a:graphicData uri="http://schemas.openxmlformats.org/drawingml/2006/table">
            <a:tbl>
              <a:tblPr/>
              <a:tblGrid>
                <a:gridCol w="1111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3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导火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巴黎和会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列强将德国在中国山东的特权全部转让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给日本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（中国外交失败）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1919年5月4日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000多名学生在天安门前发表宣言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行游行示威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“外争主权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内除国贼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“誓死力争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还我青岛”“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取消二十一条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”“拒绝在和约上签字”等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ac18d883b?colgroup=2,5,5,5,8&amp;vcp=1&amp;pid=3ca232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078500"/>
              </p:ext>
            </p:extLst>
          </p:nvPr>
        </p:nvGraphicFramePr>
        <p:xfrm>
          <a:off x="539496" y="1597532"/>
          <a:ext cx="11064240" cy="441915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729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第二阶段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25000"/>
                        </a:lnSpc>
                      </a:pPr>
                      <a:r>
                        <a:rPr lang="en-US" altLang="zh-CN" sz="14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青年学生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斗争方式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学生集会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游行示威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罢课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工人罢工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商人罢市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学生罢课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7_BD#ac18d883b.table_image?iti=3&amp;tii=3&amp;vcp=1&amp;pid=3ca232bce&amp;color=0,0,0&amp;mp=1&amp;vtp=1&amp;vaab=1&amp;bbb=1&amp;hb=1"/>
          <p:cNvSpPr/>
          <p:nvPr/>
        </p:nvSpPr>
        <p:spPr>
          <a:xfrm>
            <a:off x="8508492" y="4134326"/>
            <a:ext cx="301752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五四运动》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绘画）</a:t>
            </a:r>
            <a:endParaRPr lang="en-US" altLang="zh-CN" sz="2800" dirty="0"/>
          </a:p>
        </p:txBody>
      </p:sp>
      <p:sp>
        <p:nvSpPr>
          <p:cNvPr id="2" name="P_7_BD#ac18d883b?colgroup=2,5,5,5,8&amp;vcp=1&amp;pid=3ca232bce&amp;color=0,0,0&amp;mp=1&amp;vtp=1&amp;vaab=1&amp;bt=1&amp;bbb=1">
            <a:extLst>
              <a:ext uri="{FF2B5EF4-FFF2-40B4-BE49-F238E27FC236}">
                <a16:creationId xmlns:a16="http://schemas.microsoft.com/office/drawing/2014/main" id="{83062E1A-4CCC-493A-2E71-192C2A7E8427}"/>
              </a:ext>
            </a:extLst>
          </p:cNvPr>
          <p:cNvSpPr txBox="1"/>
          <p:nvPr/>
        </p:nvSpPr>
        <p:spPr>
          <a:xfrm>
            <a:off x="10885591" y="8891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五四运动》绘画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35924" y="2113502"/>
            <a:ext cx="2990088" cy="20208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ac18d883b?colgroup=2,27&amp;vcp=1&amp;pid=3ca232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474398"/>
              </p:ext>
            </p:extLst>
          </p:nvPr>
        </p:nvGraphicFramePr>
        <p:xfrm>
          <a:off x="539496" y="1544732"/>
          <a:ext cx="11113697" cy="4473132"/>
        </p:xfrm>
        <a:graphic>
          <a:graphicData uri="http://schemas.openxmlformats.org/drawingml/2006/table">
            <a:tbl>
              <a:tblPr/>
              <a:tblGrid>
                <a:gridCol w="1111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3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直接目标得到了实现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是中国人民反帝斗争的一次重大胜利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（1）是一场以先进青年知识分子为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广大人民群众参加的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彻底反帝反封建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的伟大爱国革命运动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）是一场中国人民为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拯救民族危亡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捍卫民族尊严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凝聚民族力量而掀起的伟大社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会革命运动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）是一场传播新思想新文化新知识的伟大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彻底反帝反封建的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追求救国强国真理的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进步性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各界群众积极参与的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c18d883b?colgroup=2,27&amp;vcp=1&amp;pid=3ca232bce&amp;color=0,0,0&amp;mp=1&amp;vtp=1&amp;vaab=1&amp;bt=1&amp;bbb=1">
            <a:extLst>
              <a:ext uri="{FF2B5EF4-FFF2-40B4-BE49-F238E27FC236}">
                <a16:creationId xmlns:a16="http://schemas.microsoft.com/office/drawing/2014/main" id="{AF7E0951-744E-C125-C89F-658D096675B5}"/>
              </a:ext>
            </a:extLst>
          </p:cNvPr>
          <p:cNvSpPr txBox="1"/>
          <p:nvPr/>
        </p:nvSpPr>
        <p:spPr>
          <a:xfrm>
            <a:off x="10935048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ac18d883b?colgroup=2,27&amp;vcp=1&amp;pid=3ca232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902106"/>
              </p:ext>
            </p:extLst>
          </p:nvPr>
        </p:nvGraphicFramePr>
        <p:xfrm>
          <a:off x="539496" y="1564068"/>
          <a:ext cx="11113697" cy="4445064"/>
        </p:xfrm>
        <a:graphic>
          <a:graphicData uri="http://schemas.openxmlformats.org/drawingml/2006/table">
            <a:tbl>
              <a:tblPr/>
              <a:tblGrid>
                <a:gridCol w="1111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3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（1）推动了中国社会进步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促进了马克思主义同中国工人运动的结合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）为中国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共产党成立做了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思想上干部上的准备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为新的革命力量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革命斗争登上历史舞台创造了条件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）是中国旧民主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主义革命走向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新民主主义革命的转折点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）在近代以来中华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民族追求民族独立和发展进步的历史进程中具有里程碑意义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爱国主义精神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c18d883b?colgroup=2,27&amp;vcp=1&amp;pid=3ca232bce&amp;color=0,0,0&amp;mp=1&amp;vtp=1&amp;vaab=1&amp;bt=1&amp;bbb=1">
            <a:extLst>
              <a:ext uri="{FF2B5EF4-FFF2-40B4-BE49-F238E27FC236}">
                <a16:creationId xmlns:a16="http://schemas.microsoft.com/office/drawing/2014/main" id="{9963E3D6-9883-4DD4-8C79-1CFA9B0AEB27}"/>
              </a:ext>
            </a:extLst>
          </p:cNvPr>
          <p:cNvSpPr txBox="1"/>
          <p:nvPr/>
        </p:nvSpPr>
        <p:spPr>
          <a:xfrm>
            <a:off x="10935048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cfba477?vcp=1&amp;pid=fe9e48f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2720c0faf?sp=1&amp;vcp=1&amp;pid=2bcfba47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比较旧民主主义革命与新民主主义革命</a:t>
            </a:r>
            <a:endParaRPr lang="en-US" altLang="zh-CN" sz="2800" dirty="0"/>
          </a:p>
        </p:txBody>
      </p:sp>
      <p:graphicFrame>
        <p:nvGraphicFramePr>
          <p:cNvPr id="22" name="P_7_BD#2720c0faf?colgroup=6,11,11&amp;vcp=1&amp;pid=2bcfba47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94507"/>
              </p:ext>
            </p:extLst>
          </p:nvPr>
        </p:nvGraphicFramePr>
        <p:xfrm>
          <a:off x="539496" y="1929556"/>
          <a:ext cx="11082528" cy="3921508"/>
        </p:xfrm>
        <a:graphic>
          <a:graphicData uri="http://schemas.openxmlformats.org/drawingml/2006/table">
            <a:tbl>
              <a:tblPr/>
              <a:tblGrid>
                <a:gridCol w="2450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旧民主主义革命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新民主主义革命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1840—1919年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1919—1949年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主要是三民主义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奋斗目标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建立资本主义社会和资产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阶级专政的国家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建立各革命阶级联合专政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的民主共和国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资产阶级民主革命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反帝反封建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437a2466?vcp=1&amp;pid=fe9e48f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7384c37a?sp=1&amp;vcp=1&amp;pid=4437a2466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巴黎和会上中国外交失败的主要原因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中国国力弱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国际地位低下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日本国力强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国际地位高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巴黎和会是一场帝国主义国家的分赃会议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外争主权，内除国贼”的口号最能反映五四运动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反帝反封建的性质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誓死力争，还我青岛”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的口号体现了中国人民捍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卫国家主权的坚强意志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3159d1c?vcp=1&amp;pid=e1e14782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中国共产党诞生</a:t>
            </a:r>
            <a:endParaRPr lang="en-US" altLang="zh-CN" sz="3200" dirty="0"/>
          </a:p>
        </p:txBody>
      </p:sp>
      <p:sp>
        <p:nvSpPr>
          <p:cNvPr id="3" name="C_6_BD#40b6c3ace?vcp=1&amp;pid=f93159d1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2528c057?vcp=1&amp;pid=40b6c3ace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通过了解陈独秀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李大钊传播马克思主义和中国共产党第一次全国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代表大会的召开等史事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认识中国共产党成立的历史意义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理解伟大建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e50a83ae?vcp=1&amp;pid=f93159d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5" name="P_7_BD#a0659600c?colgroup=2,1,24&amp;vcp=1&amp;pid=3e50a83a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644930"/>
              </p:ext>
            </p:extLst>
          </p:nvPr>
        </p:nvGraphicFramePr>
        <p:xfrm>
          <a:off x="539496" y="1295191"/>
          <a:ext cx="11112935" cy="2222500"/>
        </p:xfrm>
        <a:graphic>
          <a:graphicData uri="http://schemas.openxmlformats.org/drawingml/2006/table">
            <a:tbl>
              <a:tblPr/>
              <a:tblGrid>
                <a:gridCol w="1161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5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3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（1）国际：1917年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俄国十月社会主义革命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国先进知识分子看到了曙光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（2）国内：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经过五四运动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越来越多的先进知识分子开始关注马克思主义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a0659600c?colgroup=2,1,20,4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472753"/>
              </p:ext>
            </p:extLst>
          </p:nvPr>
        </p:nvGraphicFramePr>
        <p:xfrm>
          <a:off x="539496" y="909431"/>
          <a:ext cx="11112445" cy="5410200"/>
        </p:xfrm>
        <a:graphic>
          <a:graphicData uri="http://schemas.openxmlformats.org/drawingml/2006/table">
            <a:tbl>
              <a:tblPr/>
              <a:tblGrid>
                <a:gridCol w="1165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7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5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8190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（1）1918年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李大钊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接连发表《法俄革命之比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》《庶民的胜利》《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布尔什维主义的胜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利》等文章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热情讴歌俄国十月革命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新青年》刊载了李大钊的文章《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我的马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克思主义观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对马克思主义作了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较为系统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（2）全国各地建立了许多研究和宣传马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克思主义的团体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（3）马克思主义开始与中国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工人运动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400"/>
                        </a:lnSpc>
                      </a:pPr>
                      <a:r>
                        <a:rPr lang="en-US" altLang="zh-CN" sz="6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李大钊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（1889—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44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推动了马克思主义在中国的广泛传播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中国共产党的成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0659600c?colgroup=2,1,20,4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7E6BC669-8F65-95C5-C4AD-EF00F8F04009}"/>
              </a:ext>
            </a:extLst>
          </p:cNvPr>
          <p:cNvSpPr txBox="1"/>
          <p:nvPr/>
        </p:nvSpPr>
        <p:spPr>
          <a:xfrm>
            <a:off x="10933796" y="342365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李大钊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47996" y="1474463"/>
            <a:ext cx="1371600" cy="15179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a0659600c?colgroup=1,1,27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158806"/>
              </p:ext>
            </p:extLst>
          </p:nvPr>
        </p:nvGraphicFramePr>
        <p:xfrm>
          <a:off x="539496" y="1512760"/>
          <a:ext cx="11091672" cy="4537076"/>
        </p:xfrm>
        <a:graphic>
          <a:graphicData uri="http://schemas.openxmlformats.org/drawingml/2006/table">
            <a:tbl>
              <a:tblPr/>
              <a:tblGrid>
                <a:gridCol w="585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32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（1）思想基础：马克思主义在中国广泛传播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（2）阶级基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础：中国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工人阶级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壮大并登上政治舞台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（3）组织基础：各地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共产党早期组织的建立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（4）外部条件：共产国际的帮助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46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1921年7月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转移至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浙江嘉兴南湖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的一艘游船上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3500"/>
                        </a:lnSpc>
                      </a:pPr>
                      <a:r>
                        <a:rPr lang="en-US" altLang="zh-CN" sz="7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中国共产党第一次全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国代表大会上海会址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董必武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李达等13位代表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0659600c?colgroup=1,1,27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F0F116B1-078C-C5A8-B5D2-5E272AB0B389}"/>
              </a:ext>
            </a:extLst>
          </p:cNvPr>
          <p:cNvSpPr txBox="1"/>
          <p:nvPr/>
        </p:nvSpPr>
        <p:spPr>
          <a:xfrm>
            <a:off x="10913023" y="8043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360截图20241018193020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78823" y="3226816"/>
            <a:ext cx="2551176" cy="17190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a0659600c?colgroup=1,1,2,16,7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572079"/>
              </p:ext>
            </p:extLst>
          </p:nvPr>
        </p:nvGraphicFramePr>
        <p:xfrm>
          <a:off x="539496" y="933380"/>
          <a:ext cx="11055096" cy="5331398"/>
        </p:xfrm>
        <a:graphic>
          <a:graphicData uri="http://schemas.openxmlformats.org/drawingml/2006/table">
            <a:tbl>
              <a:tblPr/>
              <a:tblGrid>
                <a:gridCol w="603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6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16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5088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（1）确定党的名称为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第一个党纲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确定党的奋斗目标是推翻资产阶级政权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建立无产阶级专政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（2）确定党的中心工作是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领导和组织工人运动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（3）成立了党的中央领导机构中央局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当选为中央局书记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11600"/>
                        </a:lnSpc>
                      </a:pPr>
                      <a:r>
                        <a:rPr lang="en-US" altLang="zh-CN" sz="6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浙江嘉兴南湖红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复制品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5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宣告中国无产阶级的先锋队——中国共产党诞生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9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中国共产党的诞生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开天辟地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的大事变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自从有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了中国共产党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中国革命的面貌就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焕然一新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0659600c?colgroup=1,1,2,16,7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33EE5C6D-4A08-37BD-5280-FDF07F640122}"/>
              </a:ext>
            </a:extLst>
          </p:cNvPr>
          <p:cNvSpPr txBox="1"/>
          <p:nvPr/>
        </p:nvSpPr>
        <p:spPr>
          <a:xfrm>
            <a:off x="10876447" y="395376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嘉兴南湖红船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828036" y="1560760"/>
            <a:ext cx="2404872" cy="14630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a0659600c?colgroup=2,2,24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45988"/>
              </p:ext>
            </p:extLst>
          </p:nvPr>
        </p:nvGraphicFramePr>
        <p:xfrm>
          <a:off x="539496" y="928528"/>
          <a:ext cx="11113132" cy="5015612"/>
        </p:xfrm>
        <a:graphic>
          <a:graphicData uri="http://schemas.openxmlformats.org/drawingml/2006/table">
            <a:tbl>
              <a:tblPr/>
              <a:tblGrid>
                <a:gridCol w="1051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5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4903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（1）重申了党的最终奋斗目标是实现共产主义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定了党的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最低纲领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：在民主革命阶段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党的主要任务是打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倒军阀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推翻帝国主义的压迫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将中国统一为真正的民主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中国共产党在中国历史上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彻底的反帝反封建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的民主革命纲领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a0659600c?colgroup=2,2,24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587784"/>
              </p:ext>
            </p:extLst>
          </p:nvPr>
        </p:nvGraphicFramePr>
        <p:xfrm>
          <a:off x="539496" y="2105342"/>
          <a:ext cx="11113132" cy="3351912"/>
        </p:xfrm>
        <a:graphic>
          <a:graphicData uri="http://schemas.openxmlformats.org/drawingml/2006/table">
            <a:tbl>
              <a:tblPr/>
              <a:tblGrid>
                <a:gridCol w="1051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5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（1）领导机构：中国劳动组合书记部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（2）兴起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的组织和推动下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从1922年初到1923年春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全国掀起了第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一次工人运动的高潮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（3）顶峰：1923年2月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京汉铁路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工人举行大罢工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遭到帝国主义和直系军阀的血腥镇压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单枪匹马不能取得革命的胜利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团结一切可能的同盟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才能战胜强大的敌人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0659600c?colgroup=2,2,24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F1A4401B-CC97-9363-B252-49CDB4FE9323}"/>
              </a:ext>
            </a:extLst>
          </p:cNvPr>
          <p:cNvSpPr txBox="1"/>
          <p:nvPr/>
        </p:nvSpPr>
        <p:spPr>
          <a:xfrm>
            <a:off x="10934482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8a0aa856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d8a0aa856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3c2883f?vcp=1&amp;pid=f93159d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39fcdea0?sp=1&amp;vcp=1&amp;pid=9f3c2883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中国共产党的成立使中国革命的面貌焕然一新的表现</a:t>
            </a:r>
            <a:endParaRPr lang="en-US" altLang="zh-CN" sz="2800" dirty="0"/>
          </a:p>
        </p:txBody>
      </p:sp>
      <p:graphicFrame>
        <p:nvGraphicFramePr>
          <p:cNvPr id="32" name="P_7_BD#539fcdea0?colgroup=13,16&amp;vcp=1&amp;pid=9f3c2883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234721"/>
              </p:ext>
            </p:extLst>
          </p:nvPr>
        </p:nvGraphicFramePr>
        <p:xfrm>
          <a:off x="539496" y="1929556"/>
          <a:ext cx="11082528" cy="3398904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新的领导阶级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新的革命政党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新的奋斗目标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实现共产主义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新的革命方法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阶级斗争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无产阶级专政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新的革命范畴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世界无产阶级革命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71c7907?vcp=1&amp;pid=f93159d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d54e8346?sp=1&amp;vcp=1&amp;pid=e271c7907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红船精神的内涵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开天辟地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敢为人先的首创精神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坚定理想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百折不挠的奋斗精神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立党为公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忠诚为民的奉献精神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伟大建党精神的内涵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坚持真理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坚守理想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践行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担当使命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不怕牺牲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英勇斗争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对党忠诚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不负人民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中共一大制定的最高纲领表明当时党对中国的国情认识还不够充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中共二大制定的民主革命纲领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明确提出反帝反封建的革命目标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符合近代中国半殖民地半封建社会这个最大的国情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34fc388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8434fc388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66cceb473?vaa=1&amp;vcp=1&amp;vis=1&amp;pid=8434fc388&amp;color=0,0,0&amp;vtp=1&amp;vaab=1&amp;bt=1&amp;bbb=1&amp;hb=1"/>
          <p:cNvSpPr/>
          <p:nvPr/>
        </p:nvSpPr>
        <p:spPr>
          <a:xfrm>
            <a:off x="539496" y="554400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【历史小短文】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（2024·甘肃白银·中考）（6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）近代以来，为挽救民族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危亡，中国人民进行了可歌可泣的斗争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中国近代既是救亡图存的时代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也是思想启蒙的时代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救亡与启蒙成为中国近代的历史使命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他们提出的救亡纲领和启蒙方案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既是拯救中国的纲领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又是启蒙思想的有机组成部分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论中国近代的救亡纲领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启蒙方案与教育哲学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结合材料，从下面的史事中任选两例，以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救亡图存·思想启蒙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题，写一篇150字左右的小短文。（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逻辑严谨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5" name="QO_5_BD.1_2#66cceb473?colgroup=30&amp;vaa=1&amp;vcp=1&amp;vis=1&amp;pid=8434fc38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46676"/>
              </p:ext>
            </p:extLst>
          </p:nvPr>
        </p:nvGraphicFramePr>
        <p:xfrm>
          <a:off x="539496" y="5734032"/>
          <a:ext cx="11100816" cy="57931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931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戊戌变法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66cceb473?vaa=1&amp;vcp=1&amp;vis=1&amp;pid=8434fc388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本题为历史小短文类试题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要求选择两件有联系的史事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其经过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联系和影响等方面写一篇小短文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注意语言简洁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结构清晰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前后呼应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66cceb473?vaa=1&amp;vcp=1&amp;vis=1&amp;pid=8434fc388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救亡图存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思想启蒙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辛亥革命推翻了清王朝的反动统治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宣告了中国两千多年君主专制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制度的终结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极大推动了中华民族的思想解放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打开了中国进步潮流的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闸门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北洋政府建立后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袁世凯掀起尊孔复古逆流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引发陈独秀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培等知识分子的不满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他们掀起新文化运动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动摇了封建道德礼教的统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治地位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使中国人民接受了一次民主与科学的洗礼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打开了遏制新思想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涌流的闸门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掀起了一股思想解放的潮流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中国近代既是救亡图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存的时代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也是思想启蒙的时代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69aaad86?vcp=1&amp;pid=8434fc38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请完成第244—245页［备考练习］习题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7b3db44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c57b3db44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45e4609?vcp=1&amp;pid=c57b3db4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4_1#2f26a2944?vaa=1&amp;vcp=1&amp;vis=1&amp;pid=ee45e460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1.（2024·广西南宁·模拟）以李大钊、陈独秀、胡适、鲁迅等为代表的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知识分子在不断探索中觉醒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他们力图改造国民性、冲击封建旧思想和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旧传统以求得思想解放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为此，他们发起了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5_1#2f26a2944.bracket?vaa=1&amp;vcp=1&amp;vis=1&amp;pid=ee45e4609&amp;color=0,0,0&amp;vpa=1&amp;vtp=1&amp;vaab=1"/>
          <p:cNvSpPr/>
          <p:nvPr/>
        </p:nvSpPr>
        <p:spPr>
          <a:xfrm>
            <a:off x="75729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_2#2f26a2944.choices?vaa=1&amp;vcp=1&amp;vis=1&amp;pid=ee45e4609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.洋务运动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B.戊戌变法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C.新文化运动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.国民革命运动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_1#0f8d99501?sp=1&amp;vaa=1&amp;vcp=1&amp;vis=1&amp;pid=ee45e4609&amp;color=0,0,0&amp;vtp=1&amp;vaab=1&amp;bt=1&amp;bbb=1&amp;hb=1"/>
          <p:cNvSpPr/>
          <p:nvPr/>
        </p:nvSpPr>
        <p:spPr>
          <a:xfrm>
            <a:off x="539496" y="1687794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2.（2024·广西玉林·模拟）以下是北洋政府内务部档案中的一份电文内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据此可知，与该电文有关的事件是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1" name="QC_6_BD.6_2#0f8d99501?colgroup=30&amp;vaa=1&amp;vcp=1&amp;vis=1&amp;pid=ee45e460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07673"/>
              </p:ext>
            </p:extLst>
          </p:nvPr>
        </p:nvGraphicFramePr>
        <p:xfrm>
          <a:off x="539496" y="2994186"/>
          <a:ext cx="11100816" cy="169938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9938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大总统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国务院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各部钧鉴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学生热忱救国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乃未蒙曲谅苦衷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拘捕甚众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宁各埠俱罢市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已大势岌岌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危险万分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虽释学生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不惩办国贼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不足以平公愤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而维大局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1_1#0f8d99501.bracket?vaa=1&amp;vcp=1&amp;vis=1&amp;pid=ee45e4609&amp;color=0,0,0&amp;vpa=2&amp;vtp=1&amp;vaab=1"/>
          <p:cNvSpPr/>
          <p:nvPr/>
        </p:nvSpPr>
        <p:spPr>
          <a:xfrm>
            <a:off x="6861714" y="2264184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6_3#0f8d99501.choices?vaa=1&amp;vcp=1&amp;vis=1&amp;pid=ee45e4609&amp;color=0,0,0&amp;vtp=1&amp;vaab=1&amp;bbb=1"/>
          <p:cNvSpPr/>
          <p:nvPr/>
        </p:nvSpPr>
        <p:spPr>
          <a:xfrm>
            <a:off x="539496" y="494900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644140" algn="l"/>
                <a:tab pos="5250180" algn="l"/>
                <a:tab pos="821182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A.辛亥革命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B.五四运动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C.南京大屠杀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D.一二·九运动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f69cd521?vcp=1&amp;pid=d8a0aa8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766091853?vcp=1&amp;pid=9f69cd5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8_1#8d8d00f95?vaa=1&amp;vcp=1&amp;vis=1&amp;pid=ee45e4609&amp;color=0,0,0&amp;vtp=1&amp;vaab=1&amp;bbb=1&amp;hb=1"/>
          <p:cNvSpPr/>
          <p:nvPr/>
        </p:nvSpPr>
        <p:spPr>
          <a:xfrm>
            <a:off x="539496" y="2231756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3.习近平总书记曾感慨：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小小红船承载千钧，播下了中国革命的火种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开启了中国共产党的跨世纪航程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9_1#8d8d00f95.bracket?vaa=1&amp;vcp=1&amp;vis=1&amp;pid=ee45e4609&amp;color=0,0,0&amp;vpa=3&amp;vtp=1&amp;vaab=1"/>
          <p:cNvSpPr/>
          <p:nvPr/>
        </p:nvSpPr>
        <p:spPr>
          <a:xfrm>
            <a:off x="8688928" y="2808146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8_2#8d8d00f95.choices?vaa=1&amp;vcp=1&amp;vis=1&amp;pid=ee45e4609&amp;color=0,0,0&amp;vtp=1&amp;vaab=1&amp;bbb=1"/>
          <p:cNvSpPr/>
          <p:nvPr/>
        </p:nvSpPr>
        <p:spPr>
          <a:xfrm>
            <a:off x="539496" y="351811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A.新民主主义革命的开始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B.中国共产党的诞生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C.工人运动的高潮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D.新中国的成立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9c4655b?vcp=1&amp;pid=c57b3db4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0_1#89331e43a?vaa=1&amp;vcp=1&amp;vis=1&amp;pid=4c9c4655b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近五十年来，中国人渐渐知道自己的不足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第一期，先从器物上感觉不足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第二期，是从制度上感觉不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第三期，便是从文化根本上感觉不足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1922年梁启超的这篇文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章反映了中国近代觉醒的历程是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1_1#89331e43a.bracket?vaa=1&amp;vcp=1&amp;vis=1&amp;pid=4c9c4655b&amp;color=0,0,0&amp;vpa=4&amp;vtp=1&amp;vaab=1"/>
          <p:cNvSpPr/>
          <p:nvPr/>
        </p:nvSpPr>
        <p:spPr>
          <a:xfrm>
            <a:off x="5794915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_2#89331e43a.choices?vaa=1&amp;vcp=1&amp;vis=1&amp;pid=4c9c4655b&amp;color=0,0,0&amp;vtp=1&amp;vaab=1&amp;bbb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A.戊戌变法—辛亥革命—新文化运动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.新文化运动—戊戌变法—洋务运动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.洋务运动—戊戌变法—新文化运动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.辛亥革命—新文化运动—洋务运动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_1#ae65ea869?vaa=1&amp;vcp=1&amp;vis=1&amp;pid=4c9c4655b&amp;color=0,0,0&amp;vtp=1&amp;vaab=1&amp;bt=1&amp;bbb=1&amp;hb=1"/>
          <p:cNvSpPr/>
          <p:nvPr/>
        </p:nvSpPr>
        <p:spPr>
          <a:xfrm>
            <a:off x="539496" y="204465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5.（2024·广西崇左·模拟）习近平总书记在纪念五四运动100周年大会上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的讲话中说道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五四运动改变了以往只有觉悟的革命者而缺少觉醒的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人民大众的斗争状况，实现了中国人民和中华民族自鸦片战争以来第一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次全面觉醒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这旨在说明五四运动的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e65ea869.bracket?vaa=1&amp;vcp=1&amp;vis=1&amp;pid=4c9c4655b&amp;color=0,0,0&amp;vpa=5&amp;vtp=1&amp;vaab=1"/>
          <p:cNvSpPr/>
          <p:nvPr/>
        </p:nvSpPr>
        <p:spPr>
          <a:xfrm>
            <a:off x="6907750" y="383071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2_2#ae65ea869.choices?vaa=1&amp;vcp=1&amp;vis=1&amp;pid=4c9c4655b&amp;color=0,0,0&amp;vtp=1&amp;vaab=1&amp;bbb=1"/>
          <p:cNvSpPr/>
          <p:nvPr/>
        </p:nvSpPr>
        <p:spPr>
          <a:xfrm>
            <a:off x="539496" y="435091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B.性质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C.特点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4_1#777b55592?vaa=1&amp;vcp=1&amp;vis=1&amp;pid=4c9c4655b&amp;color=0,0,0&amp;vtp=1&amp;vaab=1&amp;bbb=1&amp;hb=1"/>
          <p:cNvSpPr/>
          <p:nvPr/>
        </p:nvSpPr>
        <p:spPr>
          <a:xfrm>
            <a:off x="539496" y="179696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6.（2024·福建·中考）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白话的传播遍于全国，与1919年的学生运动大有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因为此后“各地的学生团体很快办起了约四百种白话报刊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5_1#777b55592.bracket?vaa=1&amp;vcp=1&amp;vis=1&amp;pid=4c9c4655b&amp;color=0,0,0&amp;vpa=6&amp;vtp=1&amp;vaab=1"/>
          <p:cNvSpPr/>
          <p:nvPr/>
        </p:nvSpPr>
        <p:spPr>
          <a:xfrm>
            <a:off x="1775364" y="29861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7" name="QC_6_BD.14_2#777b55592.choices?vaa=1&amp;vcp=1&amp;vis=1&amp;pid=4c9c4655b&amp;color=0,0,0&amp;vtp=1&amp;vaab=1&amp;bbb=1"/>
          <p:cNvSpPr/>
          <p:nvPr/>
        </p:nvSpPr>
        <p:spPr>
          <a:xfrm>
            <a:off x="539496" y="350632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A.戊戌变法促进思想解放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B.君主专制制度已终结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C.五四运动助推文学革命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D.封建礼教被全面推翻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a5d9d085f?vaa=1&amp;vcp=1&amp;vis=1&amp;pid=4c9c465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7.（2024·江苏南通·中考，有改动）1920年春，共产国际代表维经斯基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与李大钊等人多次座谈，向他们介绍十月革命，使他们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看到了一个新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型的社会主义革命的轮廓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a5d9d085f.bracket?vaa=1&amp;vcp=1&amp;vis=1&amp;pid=4c9c4655b&amp;color=0,0,0&amp;vpa=7&amp;vtp=1&amp;vaab=1"/>
          <p:cNvSpPr/>
          <p:nvPr/>
        </p:nvSpPr>
        <p:spPr>
          <a:xfrm>
            <a:off x="6663278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16_2#a5d9d085f.choices?vaa=1&amp;vcp=1&amp;vis=1&amp;pid=4c9c4655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.新文化运动的逐步兴起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.党的成立使革命面貌焕然一新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C.马克思主义在中国传播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.中国的国际地位得到显著提高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8d9613ac8?vaa=1&amp;vcp=1&amp;vis=1&amp;pid=4c9c4655b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8.（2024·湖北·中考）1921年6月29日下午6点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，毛泽东在长沙小西门码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，乘着暮色，登上开往上海的小火轮。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他此行的目的是(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8d9613ac8.bracket?vaa=1&amp;vcp=1&amp;vis=1&amp;pid=4c9c4655b&amp;color=0,0,0&amp;vpa=8&amp;vtp=1&amp;vaab=1"/>
          <p:cNvSpPr/>
          <p:nvPr/>
        </p:nvSpPr>
        <p:spPr>
          <a:xfrm>
            <a:off x="97065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8_2#8d9613ac8.choices?vaa=1&amp;vcp=1&amp;vis=1&amp;pid=4c9c4655b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A.参加中国共产党第一次全国代表大会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.领导秋收起义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.参加八七会议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.创建井冈山革命根据地，开展土地革命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678300a84?vaa=1&amp;vcp=1&amp;vis=1&amp;pid=4c9c465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9.（2024·广东广州·中考）1921年8月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，毛泽东开始担任中国劳动组合书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记部湖南分部主任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；10月，他深入了解粤汉铁路工人的生活情况；11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他发表了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《所希望于劳工会的》一文。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毛泽东的上述活动(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1_1#678300a84.bracket?vaa=1&amp;vcp=1&amp;vis=1&amp;pid=4c9c4655b&amp;color=0,0,0&amp;vpa=9&amp;vtp=1&amp;vaab=1"/>
          <p:cNvSpPr/>
          <p:nvPr/>
        </p:nvSpPr>
        <p:spPr>
          <a:xfrm>
            <a:off x="97065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0_2#678300a84.choices?vaa=1&amp;vcp=1&amp;vis=1&amp;pid=4c9c4655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.指导了五四运动的开展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.受到了中共一大的影响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C.创建了农村革命根据地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.推动了黄埔军校的建立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be678ac?vcp=1&amp;pid=c57b3db4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2_1#c771b5d21?sp=1&amp;vaa=1&amp;vcp=1&amp;vis=1&amp;pid=ddbe678ac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（2024·湖南长沙·中考，有改动）阅读材料，完成下列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某校学生在学习北洋军阀统治时期这段历史时，形成了两种观点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：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北洋军阀统治时期是一个黑暗的时期。观点二：北洋军阀统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治时期是一个走向光明的时期。请就其中的一个观点，选择下表中相关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史实并结合所学知识加以论述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史论结合，逻辑清晰，行文流畅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200字左右。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O_6_BD.22_2#c771b5d21?colgroup=4,25&amp;vaa=1&amp;vcp=1&amp;vis=1&amp;pid=ddbe678ac&amp;color=0,0,0&amp;vtp=1&amp;vaab=1&amp;bbb=1&amp;hb=1">
            <a:extLst>
              <a:ext uri="{FF2B5EF4-FFF2-40B4-BE49-F238E27FC236}">
                <a16:creationId xmlns:a16="http://schemas.microsoft.com/office/drawing/2014/main" id="{378311FB-95D0-9559-B96F-6627B331A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48815"/>
              </p:ext>
            </p:extLst>
          </p:nvPr>
        </p:nvGraphicFramePr>
        <p:xfrm>
          <a:off x="539496" y="978670"/>
          <a:ext cx="11363202" cy="5066224"/>
        </p:xfrm>
        <a:graphic>
          <a:graphicData uri="http://schemas.openxmlformats.org/drawingml/2006/table">
            <a:tbl>
              <a:tblPr/>
              <a:tblGrid>
                <a:gridCol w="1826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6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1912年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袁世凯窃取辛亥革命胜利果实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1913年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二次革命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袁世凯解散国会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中华民国临时约法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袁世凯接受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二十一条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护国运动开始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新文化运动开始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袁世凯复辟帝制失败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军阀割据混战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护法运动开始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巴黎和会中国外交失败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引发五四运动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李大钊发表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的马克思主义观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0F22F47B-BED3-E4ED-5F70-FBD5FCC1A5AB}"/>
              </a:ext>
            </a:extLst>
          </p:cNvPr>
          <p:cNvSpPr txBox="1"/>
          <p:nvPr/>
        </p:nvSpPr>
        <p:spPr>
          <a:xfrm>
            <a:off x="3048000" y="346132"/>
            <a:ext cx="6096000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北洋军阀统治时期大事年表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9156438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O_6_BD.22_2#c771b5d21?colgroup=4,25&amp;vaa=1&amp;vcp=1&amp;vis=1&amp;pid=ddbe678ac&amp;color=0,0,0&amp;vtp=1&amp;vaab=1&amp;bbb=1&amp;hb=1">
            <a:extLst>
              <a:ext uri="{FF2B5EF4-FFF2-40B4-BE49-F238E27FC236}">
                <a16:creationId xmlns:a16="http://schemas.microsoft.com/office/drawing/2014/main" id="{928A73E3-EA2B-365E-B499-92E66CB2D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616107"/>
              </p:ext>
            </p:extLst>
          </p:nvPr>
        </p:nvGraphicFramePr>
        <p:xfrm>
          <a:off x="539496" y="1530040"/>
          <a:ext cx="11091672" cy="4499740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1912—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民族工业发展出现了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短暂的春天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1921年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第一次国共合作实现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黄埔军校建立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北伐战争开始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蒋介石发动反革命政变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建立南京国民政府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东北易帜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南京国民政府在名义上统一全国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QO_6_BD.22_2#c771b5d21?colgroup=4,25&amp;vaa=1&amp;vcp=1&amp;vis=1&amp;pid=ddbe678ac&amp;color=0,0,0&amp;vtp=1&amp;vaab=1&amp;bbb=1&amp;hb=1">
            <a:extLst>
              <a:ext uri="{FF2B5EF4-FFF2-40B4-BE49-F238E27FC236}">
                <a16:creationId xmlns:a16="http://schemas.microsoft.com/office/drawing/2014/main" id="{1759E5CD-0DA6-3206-185E-E54B29F78C95}"/>
              </a:ext>
            </a:extLst>
          </p:cNvPr>
          <p:cNvSpPr txBox="1"/>
          <p:nvPr/>
        </p:nvSpPr>
        <p:spPr>
          <a:xfrm>
            <a:off x="9091168" y="83095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684225889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5dcfe93?vcp=1&amp;pid=d8a0aa8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3af9231a?colgroup=3,25&amp;vcp=1&amp;pid=945dcfe9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664008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五四运动爆发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新民主主义革命开始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工人阶级登上政治舞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民族资本主义出现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短暂的春天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无产阶级队伍壮大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一战结束后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帝国主义列强卷土重来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民族工业陷入萧条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新文化运动宣传民主与科学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促进了思想解放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广泛传播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c771b5d21?vaa=1&amp;vcp=1&amp;vis=1&amp;pid=ddbe678ac&amp;color=0,0,0&amp;vtp=1&amp;vaab=1&amp;bt=1&amp;bbb=1&amp;hb=1"/>
          <p:cNvSpPr/>
          <p:nvPr/>
        </p:nvSpPr>
        <p:spPr>
          <a:xfrm>
            <a:off x="340320" y="545459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观点：北洋军阀统治时期是一个黑暗的时期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选择的史实：袁世凯窃取辛亥革命胜利果实、二次革命，袁世凯解散国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会、废除《中华民国临时约法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军阀割据混战，袁世凯接受“二十一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条”。论述：1912年，袁世凯窃取辛亥革命胜利果实。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他对内专制独裁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破坏民主共和，镇压二次革命，解散国会，废除《中华民国临时约法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对外出卖国家主权和民族利益，接受日本灭亡中国的“二十一条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世凯死后，中国陷入军阀割据混战的局面，国家动荡，民不聊生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结论：北洋军阀统治时期专制独裁，军阀混战，对外妥协，是一个黑暗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c771b5d21?vaa=1&amp;vcp=1&amp;vis=1&amp;pid=ddbe678ac&amp;color=0,0,0&amp;vtp=1&amp;vaab=1&amp;bt=1&amp;bbb=1&amp;hb=1">
            <a:extLst>
              <a:ext uri="{FF2B5EF4-FFF2-40B4-BE49-F238E27FC236}">
                <a16:creationId xmlns:a16="http://schemas.microsoft.com/office/drawing/2014/main" id="{AEE3DCF1-4676-9752-8F7C-C57EAA3069DB}"/>
              </a:ext>
            </a:extLst>
          </p:cNvPr>
          <p:cNvSpPr/>
          <p:nvPr/>
        </p:nvSpPr>
        <p:spPr>
          <a:xfrm>
            <a:off x="412748" y="356999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观点：北洋军阀统治时期是一个走向光明的时期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选择的史实：民族工业发展出现了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短暂的春天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新文化运动、五四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运动，李大钊发表《我的马克思主义观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中国共产党成立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论述：北洋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军阀统治时期，中国历史呈现光明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。1912—1919年，民族工业的发展出现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了“短暂的春天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随着资本主义的发展，资产阶级力量增强，掀起了以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民主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科学”为旗帜的新文化运动；无产阶级队伍随之壮大，五四运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动中，无产阶级作为独立的政治力量登上政治舞台，马克思主义得到广泛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传播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。1921年，中国共产党成立，中国革命的面貌焕然一新。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结论：北洋军阀统治时期，中国人民坚持斗争，新思想广泛传播，民族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工业出现短暂繁荣，是一个从黑暗走向光明的时期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257441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e14782e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e1e14782e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41005b9?vcp=1&amp;pid=e1e14782e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新文化运动（2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5835457f0?vcp=1&amp;pid=0141005b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7371e86c4?vcp=1&amp;pid=5835457f0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了解新文化运动的基本内容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知道陈独秀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李大钊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胡适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新文化运动的代表人物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认识新文化运动在中国近代思想解放运动中的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地位和作用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a454a0c?vcp=1&amp;pid=014100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0fd5ddbe6?colgroup=2,27&amp;vcp=1&amp;pid=42a454a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520581"/>
              </p:ext>
            </p:extLst>
          </p:nvPr>
        </p:nvGraphicFramePr>
        <p:xfrm>
          <a:off x="539496" y="1295191"/>
          <a:ext cx="11112682" cy="3918396"/>
        </p:xfrm>
        <a:graphic>
          <a:graphicData uri="http://schemas.openxmlformats.org/drawingml/2006/table">
            <a:tbl>
              <a:tblPr/>
              <a:tblGrid>
                <a:gridCol w="962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新生的中华民国陷入政局混乱的局面之中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一部分先进知识分子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认为必须进行一场思想文化领域的革新运动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北洋政府统治时期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掀起尊孔复古逆流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启发国民新的伦理道德意识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培养国民的独立人格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彻底荡涤封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建旧文化的毒害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1915年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《青年杂志》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并在创刊号上发表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《敬告青年》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0fd5ddbe6?colgroup=2,27&amp;vcp=1&amp;pid=42a454a0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036669"/>
              </p:ext>
            </p:extLst>
          </p:nvPr>
        </p:nvGraphicFramePr>
        <p:xfrm>
          <a:off x="539496" y="2118804"/>
          <a:ext cx="11112682" cy="3324988"/>
        </p:xfrm>
        <a:graphic>
          <a:graphicData uri="http://schemas.openxmlformats.org/drawingml/2006/table">
            <a:tbl>
              <a:tblPr/>
              <a:tblGrid>
                <a:gridCol w="962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阵地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德先生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赛先生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新青年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北京大学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（1）前期：提倡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抨击旧道德和旧文化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推倒旧文学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建设新文学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（2）后期：主要宣传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d5ddbe6?colgroup=2,27&amp;vcp=1&amp;pid=42a454a0c&amp;color=0,0,0&amp;vtp=1&amp;vaab=1&amp;bt=1&amp;bbb=1">
            <a:extLst>
              <a:ext uri="{FF2B5EF4-FFF2-40B4-BE49-F238E27FC236}">
                <a16:creationId xmlns:a16="http://schemas.microsoft.com/office/drawing/2014/main" id="{6C32DC38-F76A-60A9-3D15-BDBFAC34ACC9}"/>
              </a:ext>
            </a:extLst>
          </p:cNvPr>
          <p:cNvSpPr txBox="1"/>
          <p:nvPr/>
        </p:nvSpPr>
        <p:spPr>
          <a:xfrm>
            <a:off x="1093403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1904</Words>
  <Application>Microsoft Office PowerPoint</Application>
  <PresentationFormat>宽屏</PresentationFormat>
  <Paragraphs>563</Paragraphs>
  <Slides>51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2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13</cp:revision>
  <dcterms:created xsi:type="dcterms:W3CDTF">2024-11-29T15:44:24Z</dcterms:created>
  <dcterms:modified xsi:type="dcterms:W3CDTF">2025-07-28T01:02:35Z</dcterms:modified>
  <cp:category/>
  <cp:contentStatus/>
</cp:coreProperties>
</file>