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581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3a4e37f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8641961-E2F0-4357-BF2E-B340B7ED0F7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3a4e37f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9DDB37-1716-468A-BD0E-6641D9A7A6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712f6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6f59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f5cbbc1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3a86d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b712f60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6f5907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f5cbbc1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3a86dec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3a4e37f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220942D-089B-4F96-96D2-CD3B9A3435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712f6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6f59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f5cbbc1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3a86d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b712f60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6f5907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f5cbbc1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3a86dec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B7E71DF-DF4B-5383-B6EC-907E8AB6F77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DC076F-81A2-4EAA-89DC-E2F0B941079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044E6D-4617-4D19-A0BD-5E0686291B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712f6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6f59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f5cbbc1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3a86d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b712f60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6f5907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f5cbbc1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3a86dec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458E00-AD77-45C5-B633-3BB518CA395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712f60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6f59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f5cbbc1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3a86de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b712f60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6f5907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f5cbbc1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83a86dec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f46b8e6?sp=1&amp;vcp=1&amp;pid=646f590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二、名词的数</a:t>
            </a:r>
            <a:endParaRPr lang="en-US" altLang="zh-CN" sz="3200" dirty="0"/>
          </a:p>
        </p:txBody>
      </p:sp>
      <p:sp>
        <p:nvSpPr>
          <p:cNvPr id="3" name="P_6_BD#a5ba70b91?vcp=1&amp;pid=bef46b8e6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英语中的名词可分为可数名词和不可数名词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。个体名词和集体名词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一般是可数名词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，有单、复数之分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。物质名词和抽象名词属于不可数名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，通常只有单数形式。不可数名词不能直接和不定冠词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、数词以及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several等词连用。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5ba70b91?sp=1&amp;vcp=1&amp;pid=bef46b8e6&amp;color=0,0,0&amp;vtp=1&amp;vaab=1&amp;bt=1&amp;bbb=1"/>
          <p:cNvSpPr/>
          <p:nvPr/>
        </p:nvSpPr>
        <p:spPr>
          <a:xfrm>
            <a:off x="539496" y="11229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1.规则变化的名词的复数变化形式。</a:t>
            </a:r>
            <a:endParaRPr lang="en-US" altLang="zh-CN" sz="2800" dirty="0"/>
          </a:p>
        </p:txBody>
      </p:sp>
      <p:graphicFrame>
        <p:nvGraphicFramePr>
          <p:cNvPr id="12" name="P_6_BD#a5ba70b91?colgroup=11,18&amp;vcp=1&amp;pid=bef46b8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246697"/>
              </p:ext>
            </p:extLst>
          </p:nvPr>
        </p:nvGraphicFramePr>
        <p:xfrm>
          <a:off x="539496" y="1809178"/>
          <a:ext cx="11082528" cy="3912490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一般情况下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student—students,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bike—bikes,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pear—pears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ruler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—rulers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结尾的单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bus—buses,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box—boxes,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watch—watches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—wishes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以辅音字母加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结尾的单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country—countries,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factory—factories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a5ba70b91?colgroup=11,18&amp;vcp=1&amp;pid=bef46b8e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251317"/>
              </p:ext>
            </p:extLst>
          </p:nvPr>
        </p:nvGraphicFramePr>
        <p:xfrm>
          <a:off x="539496" y="2390298"/>
          <a:ext cx="11082528" cy="2782000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以元音字母加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结尾的单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直接在词尾加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boy—boys,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day—days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结尾的单词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leaf—leaves,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knife—knives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a5ba70b91?colgroup=11,18&amp;vcp=1&amp;pid=bef46b8e6&amp;color=0,0,0&amp;mp=1&amp;vtp=1&amp;vaab=1&amp;bt=1&amp;bbb=1">
            <a:extLst>
              <a:ext uri="{FF2B5EF4-FFF2-40B4-BE49-F238E27FC236}">
                <a16:creationId xmlns:a16="http://schemas.microsoft.com/office/drawing/2014/main" id="{048620AB-AB39-F520-D27F-2A8AF55855F0}"/>
              </a:ext>
            </a:extLst>
          </p:cNvPr>
          <p:cNvSpPr txBox="1"/>
          <p:nvPr/>
        </p:nvSpPr>
        <p:spPr>
          <a:xfrm>
            <a:off x="10903879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a5ba70b91?colgroup=11,18&amp;vcp=1&amp;pid=bef46b8e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43199"/>
              </p:ext>
            </p:extLst>
          </p:nvPr>
        </p:nvGraphicFramePr>
        <p:xfrm>
          <a:off x="539496" y="1827370"/>
          <a:ext cx="11082528" cy="3907855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结尾表示有生命事物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potato—potatoes,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tomato—tomatoes,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hero—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heroes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结尾表示无生命事物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radio—radios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piano—pianos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zoo—zoos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示有生命的事物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bamboos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kangaroos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a5ba70b91?colgroup=11,18&amp;vcp=1&amp;pid=bef46b8e6&amp;color=0,0,0&amp;vtp=1&amp;vaab=1&amp;bt=1&amp;bbb=1">
            <a:extLst>
              <a:ext uri="{FF2B5EF4-FFF2-40B4-BE49-F238E27FC236}">
                <a16:creationId xmlns:a16="http://schemas.microsoft.com/office/drawing/2014/main" id="{EF1A47C0-37FB-AD2D-562B-94AADEFFDED8}"/>
              </a:ext>
            </a:extLst>
          </p:cNvPr>
          <p:cNvSpPr txBox="1"/>
          <p:nvPr/>
        </p:nvSpPr>
        <p:spPr>
          <a:xfrm>
            <a:off x="10903879" y="111896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5ba70b91?sp=1&amp;vcp=1&amp;pid=bef46b8e6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2.不规则变化的名词的复数变化形式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。这一类型的名词要靠大家平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时多写多记。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（1）有规律可循。例如：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foot—feet，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tooth—teeth，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man—men，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mouse—mice，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policeman—policemen，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child—children，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Frenchman—Frenchmen，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student—boy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注意下列名词的单复数变化形式：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American—Americans，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German—Germans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5ba70b91?sp=1&amp;vcp=1&amp;pid=bef46b8e6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（2）单复数同形。例如：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Chinese—Chinese，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Japanese—Japanese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—deer，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sheep—sheep，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—fish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（3）前后两个名词都要用复数形式。例如：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doctor—women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teacher—men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5ba70b91?sp=1&amp;vcp=1&amp;pid=bef46b8e6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（4）有些名词本身就以s结尾，但并非复数概念。例如：news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politics,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：名词作定语时，一般用其单数形式。例如：a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students。但man,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woman作定语修饰单数名词时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；修饰复数名词时，用其复数形式。例如：a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6098253?sp=1&amp;vcp=1&amp;pid=646f590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三、名词的格</a:t>
            </a:r>
            <a:endParaRPr lang="en-US" altLang="zh-CN" sz="3200" dirty="0"/>
          </a:p>
        </p:txBody>
      </p:sp>
      <p:sp>
        <p:nvSpPr>
          <p:cNvPr id="3" name="P_6_BD#eb83446e7?sp=1&amp;vcp=1&amp;pid=446098253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1.有生命的东西的名词所有格，一般在词尾加“-’s”。例如：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handbag.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这是我妈妈的手提包。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那是玛丽的英语词典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2.以s或es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结尾的名词末尾只加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“-’”。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有些表示时间、距离、国家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城镇等无生命的事物的名词，也可以加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“-’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s”构成所有格。例如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这只是步行20分钟的路程。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100-metre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race?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谁赢了女子100米赛跑?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83446e7?sp=1&amp;vcp=1&amp;pid=446098253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3.不以s或es结尾的复数名词，末尾仍要加“-’s”。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请问人民医院在哪儿?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日是儿童节。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4.表示两者或多个人共同拥有的人或物时，只需在并列名词的最后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一个名词词尾加“-’s”。若表示各自拥有时，则每个名词后均加“-’s”。试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莉莉和露西的母亲是教师。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吉姆的母亲和汤姆的母亲都是教师。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b83446e7?sp=1&amp;vcp=1&amp;pid=446098253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5.有些名词，如诊所、家、店铺等名词加“-’s”后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，可以省去表示相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关处所的名词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doctor’s（医生诊所），Mr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White’s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（怀特先生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book-seller’s（书店）。例如：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刚才我在汉特太太家里。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doctor’s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这件事发生在离医生诊所不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远的地方。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6.of所有格主要用于无生命的东西的名词。例如：a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f5cbbc1e.fixed?vcp=1&amp;pid=93a4e37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5f5cbbc1e.fixed?vcp=1&amp;pid=93a4e37f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bac1c80bd?sp=1&amp;vaa=1&amp;vcp=1&amp;pid=5f5cbbc1e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（2024·山东滨州·中考题）—On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spacecraft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（宇宙飞船）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C_5_BD.1_2#bac1c80bd.choices?vaa=1&amp;vcp=1&amp;pid=5f5cbbc1e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94965" algn="l"/>
                <a:tab pos="5650230" algn="l"/>
                <a:tab pos="83292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.method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B.energy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C.height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.industry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bac1c80bd?vaa=1&amp;vcp=1&amp;pid=5f5cbbc1e&amp;color=0,0,0&amp;mp=1&amp;vtp=1&amp;vaab=1&amp;bt=1&amp;bbb=1&amp;hb=1"/>
          <p:cNvSpPr/>
          <p:nvPr/>
        </p:nvSpPr>
        <p:spPr>
          <a:xfrm>
            <a:off x="539496" y="1222343"/>
            <a:ext cx="11109960" cy="38404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句意：——2024年4月25日，中国的神舟十八号宇宙飞船成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哇，中国的航天技术达到了一个新的高度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5963" algn="l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查名词辨析。method“方法”；energy“能量”；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height“高度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industry“工业”。根据“China’s Shenzhou-18 spacecraft flew to space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successfully”可知，神舟十八号的成功升空标志着中国的航天技术达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新高度，故选C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QC_5_AN.2_1#bac1c80bd?vaa=1&amp;vcp=1&amp;pid=5f5cbbc1e&amp;color=0,0,0&amp;vtp=1&amp;vaab=1&amp;bbb=1"/>
          <p:cNvSpPr/>
          <p:nvPr/>
        </p:nvSpPr>
        <p:spPr>
          <a:xfrm>
            <a:off x="539496" y="5055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c2ff384a1?vaa=1&amp;vcp=1&amp;pid=5f5cbbc1e&amp;color=0,0,0&amp;vtp=1&amp;vaab=1&amp;bt=1&amp;bbb=1"/>
          <p:cNvSpPr/>
          <p:nvPr/>
        </p:nvSpPr>
        <p:spPr>
          <a:xfrm>
            <a:off x="539496" y="1227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中考题）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station.</a:t>
            </a:r>
            <a:endParaRPr lang="en-US" altLang="zh-CN" sz="2800" dirty="0"/>
          </a:p>
        </p:txBody>
      </p:sp>
      <p:sp>
        <p:nvSpPr>
          <p:cNvPr id="3" name="QC_5_AN.7_1#c2ff384a1.blank?vaa=1&amp;vcp=1&amp;pid=5f5cbbc1e&amp;color=0,0,0&amp;vpa=2&amp;vtp=1&amp;vaab=1"/>
          <p:cNvSpPr/>
          <p:nvPr/>
        </p:nvSpPr>
        <p:spPr>
          <a:xfrm>
            <a:off x="4664615" y="11761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c2ff384a1.choices?vaa=1&amp;vcp=1&amp;pid=5f5cbbc1e&amp;color=0,0,0&amp;vtp=1&amp;vaab=1&amp;bbb=1"/>
          <p:cNvSpPr/>
          <p:nvPr/>
        </p:nvSpPr>
        <p:spPr>
          <a:xfrm>
            <a:off x="539496" y="18598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A.Eric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Helen’s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B.Eric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C.Eric’s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D.Eric’s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Helen’s</a:t>
            </a:r>
            <a:endParaRPr lang="en-US" altLang="zh-CN" sz="2800" dirty="0"/>
          </a:p>
        </p:txBody>
      </p:sp>
      <p:sp>
        <p:nvSpPr>
          <p:cNvPr id="5" name="QC_5_AS.1_1#c2ff384a1?vaa=1&amp;vcp=1&amp;pid=5f5cbbc1e&amp;color=0,0,0&amp;vtp=1&amp;vaab=1&amp;bbb=1&amp;hb=1"/>
          <p:cNvSpPr/>
          <p:nvPr/>
        </p:nvSpPr>
        <p:spPr>
          <a:xfrm>
            <a:off x="539496" y="3136836"/>
            <a:ext cx="11109960" cy="31863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句意：Eric和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Helen的父亲在警察局工作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5963" algn="l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查名词所有格的用法。根据句中father是单数形式可知，Eric和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Helen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父亲是同一个人，即Eric和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Helen是兄妹。表示两者或多个人共同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拥有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的人或物时，只需要在并列名词的最后一个名词词尾加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“-’s”，故选A。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9b05d5692?sp=1&amp;vaa=1&amp;vcp=1&amp;pid=5f5cbbc1e&amp;color=0,0,0&amp;vtp=1&amp;vaab=1&amp;bt=1&amp;bbb=1&amp;hb=1"/>
          <p:cNvSpPr/>
          <p:nvPr/>
        </p:nvSpPr>
        <p:spPr>
          <a:xfrm>
            <a:off x="539496" y="76657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（2024·安徽·中考题）—Art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cross-cultural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communication.</a:t>
            </a:r>
            <a:endParaRPr lang="en-US" altLang="zh-CN" sz="2800" dirty="0"/>
          </a:p>
        </p:txBody>
      </p:sp>
      <p:sp>
        <p:nvSpPr>
          <p:cNvPr id="3" name="QC_5_AN.11_1#9b05d5692.blank?vaa=1&amp;vcp=1&amp;pid=5f5cbbc1e&amp;color=0,0,0&amp;vpa=3&amp;vtp=1&amp;vaab=1"/>
          <p:cNvSpPr/>
          <p:nvPr/>
        </p:nvSpPr>
        <p:spPr>
          <a:xfrm>
            <a:off x="7545928" y="74066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9b05d5692.choices?vaa=1&amp;vcp=1&amp;pid=5f5cbbc1e&amp;color=0,0,0&amp;vtp=1&amp;vaab=1&amp;bbb=1"/>
          <p:cNvSpPr/>
          <p:nvPr/>
        </p:nvSpPr>
        <p:spPr>
          <a:xfrm>
            <a:off x="539496" y="257276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2752090" algn="l"/>
                <a:tab pos="5402580" algn="l"/>
                <a:tab pos="83451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C.palace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.bridge</a:t>
            </a:r>
            <a:endParaRPr lang="en-US" altLang="zh-CN" sz="2800" dirty="0"/>
          </a:p>
        </p:txBody>
      </p:sp>
      <p:sp>
        <p:nvSpPr>
          <p:cNvPr id="5" name="QC_5_AS.1_1#9b05d5692?vaa=1&amp;vcp=1&amp;pid=5f5cbbc1e&amp;color=0,0,0&amp;vtp=1&amp;vaab=1&amp;bbb=1&amp;hb=1"/>
          <p:cNvSpPr/>
          <p:nvPr/>
        </p:nvSpPr>
        <p:spPr>
          <a:xfrm>
            <a:off x="539496" y="3169602"/>
            <a:ext cx="11109960" cy="30036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句意：——艺术是不同国家之间的桥梁。 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是的。它真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助于跨文化交流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5963" algn="l">
              <a:lnSpc>
                <a:spcPts val="48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查名词辨析。river“河流”；wall“墙”；palace“宫殿”；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bridge“桥梁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“Art serves as a...between different nations.”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可知，此处是指艺术是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国家之间交流的一座桥梁，故选D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29fc601b7?sp=1&amp;vaa=1&amp;vcp=1&amp;pid=5f5cbbc1e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（2024·江苏扬州·中考题）—Do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zebrafish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cycle.</a:t>
            </a:r>
            <a:endParaRPr lang="en-US" altLang="zh-CN" sz="2800" dirty="0"/>
          </a:p>
        </p:txBody>
      </p:sp>
      <p:sp>
        <p:nvSpPr>
          <p:cNvPr id="4" name="QC_5_BD.13_2#29fc601b7.choices?vaa=1&amp;vcp=1&amp;pid=5f5cbbc1e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456815" algn="l"/>
                <a:tab pos="55867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.stages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B.advantages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C.messages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.passages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9fc601b7?vaa=1&amp;vcp=1&amp;pid=5f5cbbc1e&amp;color=0,0,0&amp;mp=1&amp;vtp=1&amp;vaab=1&amp;bt=1&amp;bbb=1&amp;hb=1"/>
          <p:cNvSpPr/>
          <p:nvPr/>
        </p:nvSpPr>
        <p:spPr>
          <a:xfrm>
            <a:off x="539496" y="1222343"/>
            <a:ext cx="11109960" cy="38211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你知道为什么要把斑马鱼带到神舟十八号上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它们具有体形小、培育周期短等优点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5963" algn="l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查名词辨析。stages“阶段”；advantages“优势”；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messages“信息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passages“段落”。根据“Do you know why zebrafish are taken to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Shenzhou-18”可知，答语应是介绍带它们上去的原因，结合“like small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size and short development cycle”可知，这些应是它们的优势，故选B。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QC_5_AN.2_1#29fc601b7?vaa=1&amp;vcp=1&amp;pid=5f5cbbc1e&amp;color=0,0,0&amp;vtp=1&amp;vaab=1&amp;bbb=1"/>
          <p:cNvSpPr/>
          <p:nvPr/>
        </p:nvSpPr>
        <p:spPr>
          <a:xfrm>
            <a:off x="539496" y="5055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329b348fb?vaa=1&amp;vcp=1&amp;pid=5f5cbbc1e&amp;color=0,0,0&amp;vtp=1&amp;vaab=1&amp;bt=1&amp;bbb=1&amp;hb=1"/>
          <p:cNvSpPr/>
          <p:nvPr/>
        </p:nvSpPr>
        <p:spPr>
          <a:xfrm>
            <a:off x="539496" y="91389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（2024·西藏·中考题）There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9_1#329b348fb.blank?vaa=1&amp;vcp=1&amp;pid=5f5cbbc1e&amp;color=0,0,0&amp;vpa=5&amp;vtp=1&amp;vaab=1"/>
          <p:cNvSpPr/>
          <p:nvPr/>
        </p:nvSpPr>
        <p:spPr>
          <a:xfrm>
            <a:off x="8485728" y="88341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_2#329b348fb.choices?vaa=1&amp;vcp=1&amp;pid=5f5cbbc1e&amp;color=0,0,0&amp;vtp=1&amp;vaab=1&amp;bbb=1"/>
          <p:cNvSpPr/>
          <p:nvPr/>
        </p:nvSpPr>
        <p:spPr>
          <a:xfrm>
            <a:off x="539496" y="21993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01290" algn="l"/>
                <a:tab pos="5669280" algn="l"/>
                <a:tab pos="83324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heroes</a:t>
            </a:r>
            <a:endParaRPr lang="en-US" altLang="zh-CN" sz="2800" dirty="0"/>
          </a:p>
        </p:txBody>
      </p:sp>
      <p:sp>
        <p:nvSpPr>
          <p:cNvPr id="5" name="QC_5_AS.1_1#329b348fb?vaa=1&amp;vcp=1&amp;pid=5f5cbbc1e&amp;color=0,0,0&amp;vtp=1&amp;vaab=1&amp;bbb=1&amp;hb=1"/>
          <p:cNvSpPr/>
          <p:nvPr/>
        </p:nvSpPr>
        <p:spPr>
          <a:xfrm>
            <a:off x="539496" y="2828861"/>
            <a:ext cx="11109960" cy="31863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句意：在中国的历史上有许多女英雄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5963" algn="l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查名词作定语的用法。名词作定语时，一般用其单数形式。例如：a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girl student, two girl students。但man,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woman作定语修饰单数名词时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其单数形式；修饰复数名词时，用其复数形式。根据句子中的many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它所修饰的名词hero需要用复数形式，故选B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51621988b?vaa=1&amp;vcp=1&amp;pid=5f5cbbc1e&amp;color=0,0,0&amp;vtp=1&amp;vaab=1&amp;bt=1&amp;bbb=1&amp;hb=1"/>
          <p:cNvSpPr/>
          <p:nvPr/>
        </p:nvSpPr>
        <p:spPr>
          <a:xfrm>
            <a:off x="539496" y="15372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（2024·广西·中考题）Jimmy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23_1#51621988b.blank?vaa=1&amp;vcp=1&amp;pid=5f5cbbc1e&amp;color=0,0,0&amp;vpa=6&amp;vtp=1&amp;vaab=1"/>
          <p:cNvSpPr/>
          <p:nvPr/>
        </p:nvSpPr>
        <p:spPr>
          <a:xfrm>
            <a:off x="4196302" y="21334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_2#51621988b.choices?vaa=1&amp;vcp=1&amp;pid=5f5cbbc1e&amp;color=0,0,0&amp;vtp=1&amp;vaab=1&amp;bbb=1"/>
          <p:cNvSpPr/>
          <p:nvPr/>
        </p:nvSpPr>
        <p:spPr>
          <a:xfrm>
            <a:off x="539496" y="2812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38787" algn="l"/>
                <a:tab pos="74743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.rulers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B.bags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.books</a:t>
            </a:r>
            <a:endParaRPr lang="en-US" altLang="zh-CN" sz="2800" dirty="0"/>
          </a:p>
        </p:txBody>
      </p:sp>
      <p:sp>
        <p:nvSpPr>
          <p:cNvPr id="5" name="QC_5_AS.1_1#51621988b?vaa=1&amp;vcp=1&amp;pid=5f5cbbc1e&amp;color=0,0,0&amp;vtp=1&amp;vaab=1&amp;bbb=1&amp;hb=1"/>
          <p:cNvSpPr/>
          <p:nvPr/>
        </p:nvSpPr>
        <p:spPr>
          <a:xfrm>
            <a:off x="539496" y="344189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句意：吉米喜欢读书，所以他经常去书店买书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5963" algn="l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查名词辨析。rulers“尺子”；bags“包”；books“书”。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根据句意可知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吉米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喜欢阅读，所以去书店是买书，故选C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68eab480e?vaa=1&amp;vcp=1&amp;pid=5f5cbbc1e&amp;color=0,0,0&amp;vtp=1&amp;vaab=1&amp;bt=1&amp;bbb=1&amp;hb=1"/>
          <p:cNvSpPr/>
          <p:nvPr/>
        </p:nvSpPr>
        <p:spPr>
          <a:xfrm>
            <a:off x="539496" y="8971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（2023·湖南岳阳·中考题）Yueyang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C_5_AN.27_1#68eab480e.blank?vaa=1&amp;vcp=1&amp;pid=5f5cbbc1e&amp;color=0,0,0&amp;vpa=7&amp;vtp=1&amp;vaab=1"/>
          <p:cNvSpPr/>
          <p:nvPr/>
        </p:nvSpPr>
        <p:spPr>
          <a:xfrm>
            <a:off x="1964278" y="14933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5_2#68eab480e.choices?vaa=1&amp;vcp=1&amp;pid=5f5cbbc1e&amp;color=0,0,0&amp;vtp=1&amp;vaab=1&amp;bbb=1"/>
          <p:cNvSpPr/>
          <p:nvPr/>
        </p:nvSpPr>
        <p:spPr>
          <a:xfrm>
            <a:off x="539496" y="21723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5336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.city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B.cities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.citys</a:t>
            </a:r>
            <a:endParaRPr lang="en-US" altLang="zh-CN" sz="2800" dirty="0"/>
          </a:p>
        </p:txBody>
      </p:sp>
      <p:sp>
        <p:nvSpPr>
          <p:cNvPr id="5" name="QC_5_AS.1_1#68eab480e?vaa=1&amp;vcp=1&amp;pid=5f5cbbc1e&amp;color=0,0,0&amp;vtp=1&amp;vaab=1&amp;bbb=1&amp;hb=1"/>
          <p:cNvSpPr/>
          <p:nvPr/>
        </p:nvSpPr>
        <p:spPr>
          <a:xfrm>
            <a:off x="539496" y="2801810"/>
            <a:ext cx="11109960" cy="31863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句意：岳阳是今年中国十大最美丽的城市之一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5963" algn="l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查名词复数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。“one of+形容词最高级+名词复数”表示“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中最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”，为固定结构，故可排除选项A；city是“辅音字母+y”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结尾的名词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复数构成规则是把y改为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i，再加 -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es，所以它的复数形式为cities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712f607.fixed?vcp=1&amp;pid=93a4e37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4b712f607.fixed?vcp=1&amp;pid=93a4e37f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2d2d00a4?vcp=1&amp;pid=5f5cbbc1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学习至此，请完成“第24讲备考练习（名词）”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83a86dec.fixed?vcp=1&amp;pid=93a4e37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b83a86dec.fixed?vcp=1&amp;pid=93a4e37f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第24讲备考练习（名词）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38bb380?vcp=1&amp;pid=b83a86de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f95bcc233?sp=1&amp;vcp=1&amp;pid=eb38bb38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29_1#1650a7d9d?vaa=1&amp;vcp=1&amp;pid=eb38bb380&amp;color=0,0,0&amp;vtp=1&amp;vaab=1&amp;bbb=1&amp;h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（2024·江西·中考题改编）I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1650a7d9d.bracket?vaa=1&amp;vcp=1&amp;pid=eb38bb380&amp;color=0,0,0&amp;vpa=8&amp;vtp=1&amp;vaab=1"/>
          <p:cNvSpPr/>
          <p:nvPr/>
        </p:nvSpPr>
        <p:spPr>
          <a:xfrm>
            <a:off x="3273965" y="25392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29_2#1650a7d9d.choices?vaa=1&amp;vcp=1&amp;pid=eb38bb380&amp;color=0,0,0&amp;vtp=1&amp;vaab=1&amp;bbb=1"/>
          <p:cNvSpPr/>
          <p:nvPr/>
        </p:nvSpPr>
        <p:spPr>
          <a:xfrm>
            <a:off x="539496" y="3174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.theater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B.chess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.ping-pong</a:t>
            </a:r>
            <a:endParaRPr lang="en-US" altLang="zh-CN" sz="2800" dirty="0"/>
          </a:p>
        </p:txBody>
      </p:sp>
      <p:sp>
        <p:nvSpPr>
          <p:cNvPr id="7" name="QC_6_BD.31_1#a75622021?vaa=1&amp;vcp=1&amp;pid=eb38bb380&amp;color=0,0,0&amp;vtp=1&amp;vaab=1&amp;bbb=1&amp;hb=1"/>
          <p:cNvSpPr/>
          <p:nvPr/>
        </p:nvSpPr>
        <p:spPr>
          <a:xfrm>
            <a:off x="539496" y="38035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（2024·江苏宿迁·中考题改编）After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32_1#a75622021.bracket?vaa=1&amp;vcp=1&amp;pid=eb38bb380&amp;color=0,0,0&amp;vpa=9&amp;vtp=1&amp;vaab=1"/>
          <p:cNvSpPr/>
          <p:nvPr/>
        </p:nvSpPr>
        <p:spPr>
          <a:xfrm>
            <a:off x="4813840" y="44378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31_2#a75622021.choices?vaa=1&amp;vcp=1&amp;pid=eb38bb380&amp;color=0,0,0&amp;vtp=1&amp;vaab=1&amp;bbb=1"/>
          <p:cNvSpPr/>
          <p:nvPr/>
        </p:nvSpPr>
        <p:spPr>
          <a:xfrm>
            <a:off x="539496" y="5072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.problem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B.project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.progress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9dc07af41?sp=1&amp;vaa=1&amp;vcp=1&amp;pid=eb38bb380&amp;color=0,0,0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（2024·黑龙江齐齐哈尔·中考题）—The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dc07af41.bracket?vaa=1&amp;vcp=1&amp;pid=eb38bb380&amp;color=0,0,0&amp;vpa=10&amp;vtp=1&amp;vaab=1"/>
          <p:cNvSpPr/>
          <p:nvPr/>
        </p:nvSpPr>
        <p:spPr>
          <a:xfrm>
            <a:off x="6645814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3_2#9dc07af41.choices?vaa=1&amp;vcp=1&amp;pid=eb38bb380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.result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B.reason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.choice</a:t>
            </a:r>
            <a:endParaRPr lang="en-US" altLang="zh-CN" sz="2800" dirty="0"/>
          </a:p>
        </p:txBody>
      </p:sp>
      <p:sp>
        <p:nvSpPr>
          <p:cNvPr id="5" name="QC_6_BD.35_1#96ac91b55?sp=1&amp;vaa=1&amp;vcp=1&amp;pid=eb38bb380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（2024·四川乐山·中考题）—World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6_1#96ac91b55.bracket?vaa=1&amp;vcp=1&amp;pid=eb38bb380&amp;color=0,0,0&amp;vpa=11&amp;vtp=1&amp;vaab=1"/>
          <p:cNvSpPr/>
          <p:nvPr/>
        </p:nvSpPr>
        <p:spPr>
          <a:xfrm>
            <a:off x="10074814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5_2#96ac91b55.choices?vaa=1&amp;vcp=1&amp;pid=eb38bb380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.courage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B.energy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.reason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38b64de47?vaa=1&amp;vcp=1&amp;pid=eb38bb380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（2024·天津·中考题改编）Don’t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8b64de47.bracket?vaa=1&amp;vcp=1&amp;pid=eb38bb380&amp;color=0,0,0&amp;mp=1&amp;vpa=12&amp;vtp=1&amp;vaab=1"/>
          <p:cNvSpPr/>
          <p:nvPr/>
        </p:nvSpPr>
        <p:spPr>
          <a:xfrm>
            <a:off x="4974177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7_2#38b64de47.choices?vaa=1&amp;vcp=1&amp;pid=eb38bb380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B.voice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.service</a:t>
            </a:r>
            <a:endParaRPr lang="en-US" altLang="zh-CN" sz="2800" dirty="0"/>
          </a:p>
        </p:txBody>
      </p:sp>
      <p:sp>
        <p:nvSpPr>
          <p:cNvPr id="5" name="QC_6_BD.39_1#ecf1f3f6a?vaa=1&amp;vcp=1&amp;pid=eb38bb380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（2024·黑龙江绥化·中考题）For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0_1#ecf1f3f6a.bracket?vaa=1&amp;vcp=1&amp;pid=eb38bb380&amp;color=0,0,0&amp;vpa=13&amp;vtp=1&amp;vaab=1"/>
          <p:cNvSpPr/>
          <p:nvPr/>
        </p:nvSpPr>
        <p:spPr>
          <a:xfrm>
            <a:off x="4415377" y="4085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9_2#ecf1f3f6a.choices?vaa=1&amp;vcp=1&amp;pid=eb38bb380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.score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e705d8ece?sp=1&amp;vaa=1&amp;vcp=1&amp;pid=eb38bb380&amp;color=0,0,0&amp;mp=1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（2024·湖北武汉·中考题改编）—Have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705d8ece.bracket?vaa=1&amp;vcp=1&amp;pid=eb38bb380&amp;color=0,0,0&amp;mp=1&amp;vpa=14&amp;vtp=1&amp;vaab=1"/>
          <p:cNvSpPr/>
          <p:nvPr/>
        </p:nvSpPr>
        <p:spPr>
          <a:xfrm>
            <a:off x="9278589" y="2502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1_2#e705d8ece.choices?vaa=1&amp;vcp=1&amp;pid=eb38bb380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B.lock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.wallpaper</a:t>
            </a:r>
            <a:endParaRPr lang="en-US" altLang="zh-CN" sz="2800" dirty="0"/>
          </a:p>
        </p:txBody>
      </p:sp>
      <p:sp>
        <p:nvSpPr>
          <p:cNvPr id="5" name="QC_6_BD.43_1#0dfde9a7c?vaa=1&amp;vcp=1&amp;pid=eb38bb380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（2024·黑龙江牡丹江·中考题）You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4_1#0dfde9a7c.bracket?vaa=1&amp;vcp=1&amp;pid=eb38bb380&amp;color=0,0,0&amp;vpa=15&amp;vtp=1&amp;vaab=1"/>
          <p:cNvSpPr/>
          <p:nvPr/>
        </p:nvSpPr>
        <p:spPr>
          <a:xfrm>
            <a:off x="9606503" y="44043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3_2#0dfde9a7c.choices?vaa=1&amp;vcp=1&amp;pid=eb38bb380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.dream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B.courage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.culture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b8a996c5a?vaa=1&amp;vcp=1&amp;pid=eb38bb380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8a996c5a.bracket?vaa=1&amp;vcp=1&amp;pid=eb38bb380&amp;color=0,0,0&amp;vpa=16&amp;vtp=1&amp;vaab=1"/>
          <p:cNvSpPr/>
          <p:nvPr/>
        </p:nvSpPr>
        <p:spPr>
          <a:xfrm>
            <a:off x="4283043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5_2#b8a996c5a.choices?vaa=1&amp;vcp=1&amp;pid=eb38bb380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.trip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B.month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.gift</a:t>
            </a:r>
            <a:endParaRPr lang="en-US" altLang="zh-CN" sz="2800" dirty="0"/>
          </a:p>
        </p:txBody>
      </p:sp>
      <p:sp>
        <p:nvSpPr>
          <p:cNvPr id="5" name="QC_6_BD.47_1#397c4819d?vaa=1&amp;vcp=1&amp;pid=eb38bb380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（2024·吉林·中考题）Tony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8_1#397c4819d.bracket?vaa=1&amp;vcp=1&amp;pid=eb38bb380&amp;color=0,0,0&amp;vpa=17&amp;vtp=1&amp;vaab=1"/>
          <p:cNvSpPr/>
          <p:nvPr/>
        </p:nvSpPr>
        <p:spPr>
          <a:xfrm>
            <a:off x="5286343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7_2#397c4819d.choices?vaa=1&amp;vcp=1&amp;pid=eb38bb380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B.paper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7be46814c?sp=1&amp;vaa=1&amp;vcp=1&amp;pid=eb38bb380&amp;color=0,0,0&amp;mp=1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be46814c.bracket?vaa=1&amp;vcp=1&amp;pid=eb38bb380&amp;color=0,0,0&amp;mp=1&amp;vpa=18&amp;vtp=1&amp;vaab=1"/>
          <p:cNvSpPr/>
          <p:nvPr/>
        </p:nvSpPr>
        <p:spPr>
          <a:xfrm>
            <a:off x="8661939" y="2502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9_2#7be46814c.choices?vaa=1&amp;vcp=1&amp;pid=eb38bb380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B.service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.environment</a:t>
            </a:r>
            <a:endParaRPr lang="en-US" altLang="zh-CN" sz="2800" dirty="0"/>
          </a:p>
        </p:txBody>
      </p:sp>
      <p:sp>
        <p:nvSpPr>
          <p:cNvPr id="5" name="QC_6_BD.51_1#87cb95aac?vaa=1&amp;vcp=1&amp;pid=eb38bb380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（2024·甘肃武威·中考题改编）Linda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2_1#87cb95aac.bracket?vaa=1&amp;vcp=1&amp;pid=eb38bb380&amp;color=0,0,0&amp;vpa=19&amp;vtp=1&amp;vaab=1"/>
          <p:cNvSpPr/>
          <p:nvPr/>
        </p:nvSpPr>
        <p:spPr>
          <a:xfrm>
            <a:off x="6863303" y="44043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1_2#87cb95aac.choices?vaa=1&amp;vcp=1&amp;pid=eb38bb380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.screen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B.radio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d58c4feac?sp=1&amp;vaa=1&amp;vcp=1&amp;pid=eb38bb380&amp;color=0,0,0&amp;mp=1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（2024·四川凉山·中考题）—Here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58c4feac.bracket?vaa=1&amp;vcp=1&amp;pid=eb38bb380&amp;color=0,0,0&amp;mp=1&amp;vpa=20&amp;vtp=1&amp;vaab=1"/>
          <p:cNvSpPr/>
          <p:nvPr/>
        </p:nvSpPr>
        <p:spPr>
          <a:xfrm>
            <a:off x="4545552" y="2502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3_2#d58c4feac.choices?vaa=1&amp;vcp=1&amp;pid=eb38bb380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.photo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B.name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.member</a:t>
            </a:r>
            <a:endParaRPr lang="en-US" altLang="zh-CN" sz="2800" dirty="0"/>
          </a:p>
        </p:txBody>
      </p:sp>
      <p:sp>
        <p:nvSpPr>
          <p:cNvPr id="5" name="QC_6_BD.55_1#34ae7903d?vaa=1&amp;vcp=1&amp;pid=eb38bb380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（2024·福建·中考题）It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6_1#34ae7903d.bracket?vaa=1&amp;vcp=1&amp;pid=eb38bb380&amp;color=0,0,0&amp;vpa=21&amp;vtp=1&amp;vaab=1"/>
          <p:cNvSpPr/>
          <p:nvPr/>
        </p:nvSpPr>
        <p:spPr>
          <a:xfrm>
            <a:off x="5836888" y="44043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5_2#34ae7903d.choices?vaa=1&amp;vcp=1&amp;pid=eb38bb380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.habit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B.excuse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.result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7_1#a9bef82ee?vaa=1&amp;vcp=1&amp;pid=eb38bb380&amp;color=0,0,0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（2024·甘肃临夏·中考题改编）Of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9bef82ee.bracket?vaa=1&amp;vcp=1&amp;pid=eb38bb380&amp;color=0,0,0&amp;vpa=22&amp;vtp=1&amp;vaab=1"/>
          <p:cNvSpPr/>
          <p:nvPr/>
        </p:nvSpPr>
        <p:spPr>
          <a:xfrm>
            <a:off x="6250527" y="1860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7_2#a9bef82ee.choices?vaa=1&amp;vcp=1&amp;pid=eb38bb380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.seasons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B.subjects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.hobbies</a:t>
            </a:r>
            <a:endParaRPr lang="en-US" altLang="zh-CN" sz="2800" dirty="0"/>
          </a:p>
        </p:txBody>
      </p:sp>
      <p:sp>
        <p:nvSpPr>
          <p:cNvPr id="5" name="QC_6_BD.59_1#dcf5f7ce8?vaa=1&amp;vcp=1&amp;pid=eb38bb380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（2024·台湾·中考题改编）The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0_1#dcf5f7ce8.bracket?vaa=1&amp;vcp=1&amp;pid=eb38bb380&amp;color=0,0,0&amp;vpa=23&amp;vtp=1&amp;vaab=1"/>
          <p:cNvSpPr/>
          <p:nvPr/>
        </p:nvSpPr>
        <p:spPr>
          <a:xfrm>
            <a:off x="6444138" y="44050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9_2#dcf5f7ce8.choices?vaa=1&amp;vcp=1&amp;pid=eb38bb380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B.foreigner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.robot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34926641?vcp=1&amp;pid=4b712f60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0240"/>
            <a:ext cx="11064240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d45b14f76?vaa=1&amp;vcp=1&amp;pid=eb38bb380&amp;color=0,0,0&amp;mp=1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（2024·台湾·中考题改编）My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45b14f76.bracket?vaa=1&amp;vcp=1&amp;pid=eb38bb380&amp;color=0,0,0&amp;mp=1&amp;vpa=24&amp;vtp=1&amp;vaab=1"/>
          <p:cNvSpPr/>
          <p:nvPr/>
        </p:nvSpPr>
        <p:spPr>
          <a:xfrm>
            <a:off x="4929727" y="1860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1_2#d45b14f76.choices?vaa=1&amp;vcp=1&amp;pid=eb38bb380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B.knee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.neck</a:t>
            </a:r>
            <a:endParaRPr lang="en-US" altLang="zh-CN" sz="2800" dirty="0"/>
          </a:p>
        </p:txBody>
      </p:sp>
      <p:sp>
        <p:nvSpPr>
          <p:cNvPr id="5" name="QC_6_BD.63_1#4ace7b0f5?vaa=1&amp;vcp=1&amp;pid=eb38bb380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（2024·台湾·中考题改编）It’s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typhoon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4_1#4ace7b0f5.bracket?vaa=1&amp;vcp=1&amp;pid=eb38bb380&amp;color=0,0,0&amp;vpa=25&amp;vtp=1&amp;vaab=1"/>
          <p:cNvSpPr/>
          <p:nvPr/>
        </p:nvSpPr>
        <p:spPr>
          <a:xfrm>
            <a:off x="1631601" y="44050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3_2#4ace7b0f5.choices?vaa=1&amp;vcp=1&amp;pid=eb38bb380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B.weather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.habit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acc7ad65e?sp=1&amp;vaa=1&amp;vcp=1&amp;pid=eb38bb380&amp;color=0,0,0&amp;mp=1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（2024·内蒙古兴安盟、呼伦贝尔·中考题改编）—As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first-hand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cc7ad65e.bracket?vaa=1&amp;vcp=1&amp;pid=eb38bb380&amp;color=0,0,0&amp;mp=1&amp;vpa=26&amp;vtp=1&amp;vaab=1"/>
          <p:cNvSpPr/>
          <p:nvPr/>
        </p:nvSpPr>
        <p:spPr>
          <a:xfrm>
            <a:off x="6362542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5_2#acc7ad65e.choices?vaa=1&amp;vcp=1&amp;pid=eb38bb380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.secretary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B.passenger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.reporter</a:t>
            </a:r>
            <a:endParaRPr lang="en-US" altLang="zh-CN" sz="2800" dirty="0"/>
          </a:p>
        </p:txBody>
      </p:sp>
      <p:sp>
        <p:nvSpPr>
          <p:cNvPr id="5" name="QC_6_BD.67_1#8f83cc36f?sp=1&amp;vaa=1&amp;vcp=1&amp;pid=eb38bb380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（2024·上海·模拟题改编）—I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8_1#8f83cc36f.bracket?vaa=1&amp;vcp=1&amp;pid=eb38bb380&amp;color=0,0,0&amp;vpa=27&amp;vtp=1&amp;vaab=1"/>
          <p:cNvSpPr/>
          <p:nvPr/>
        </p:nvSpPr>
        <p:spPr>
          <a:xfrm>
            <a:off x="7388764" y="472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7_2#8f83cc36f.choices?vaa=1&amp;vcp=1&amp;pid=eb38bb380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.role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B.work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.trick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9_1#3e5bebbb7?vaa=1&amp;vcp=1&amp;pid=eb38bb380&amp;color=0,0,0&amp;vtp=1&amp;vaab=1&amp;bt=1&amp;bbb=1&amp;hb=1"/>
          <p:cNvSpPr/>
          <p:nvPr/>
        </p:nvSpPr>
        <p:spPr>
          <a:xfrm>
            <a:off x="539496" y="12159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（2024·上海·模拟题改编）The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e5bebbb7.bracket?vaa=1&amp;vcp=1&amp;pid=eb38bb380&amp;color=0,0,0&amp;vpa=28&amp;vtp=1&amp;vaab=1"/>
          <p:cNvSpPr/>
          <p:nvPr/>
        </p:nvSpPr>
        <p:spPr>
          <a:xfrm>
            <a:off x="8660353" y="18503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9_2#3e5bebbb7.choices?vaa=1&amp;vcp=1&amp;pid=eb38bb380&amp;color=0,0,0&amp;vtp=1&amp;vaab=1&amp;bbb=1"/>
          <p:cNvSpPr/>
          <p:nvPr/>
        </p:nvSpPr>
        <p:spPr>
          <a:xfrm>
            <a:off x="539496" y="2491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.competition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B.pleasure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.direction</a:t>
            </a:r>
            <a:endParaRPr lang="en-US" altLang="zh-CN" sz="2800" dirty="0"/>
          </a:p>
        </p:txBody>
      </p:sp>
      <p:sp>
        <p:nvSpPr>
          <p:cNvPr id="5" name="QC_6_BD.71_1#d8c24464c?sp=1&amp;vaa=1&amp;vcp=1&amp;pid=eb38bb380&amp;color=0,0,0&amp;vtp=1&amp;vaab=1&amp;bbb=1&amp;hb=1"/>
          <p:cNvSpPr/>
          <p:nvPr/>
        </p:nvSpPr>
        <p:spPr>
          <a:xfrm>
            <a:off x="539496" y="3120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（2024·上海·模拟题改编）—If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interview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2_1#d8c24464c.bracket?vaa=1&amp;vcp=1&amp;pid=eb38bb380&amp;color=0,0,0&amp;vpa=29&amp;vtp=1&amp;vaab=1"/>
          <p:cNvSpPr/>
          <p:nvPr/>
        </p:nvSpPr>
        <p:spPr>
          <a:xfrm>
            <a:off x="7998364" y="44027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71_2#d8c24464c.choices?vaa=1&amp;vcp=1&amp;pid=eb38bb380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B.sign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.symbol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3_1#20de1ec22?sp=1&amp;vaa=1&amp;vcp=1&amp;pid=eb38bb380&amp;color=0,0,0&amp;mp=1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（2023·江苏扬州·中考题）—What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Yangzhou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recommend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0de1ec22.bracket?vaa=1&amp;vcp=1&amp;pid=eb38bb380&amp;color=0,0,0&amp;mp=1&amp;vpa=30&amp;vtp=1&amp;vaab=1"/>
          <p:cNvSpPr/>
          <p:nvPr/>
        </p:nvSpPr>
        <p:spPr>
          <a:xfrm>
            <a:off x="2357978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3_2#20de1ec22.choices?vaa=1&amp;vcp=1&amp;pid=eb38bb380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.movement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B.attraction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.experience</a:t>
            </a:r>
            <a:endParaRPr lang="en-US" altLang="zh-CN" sz="2800" dirty="0"/>
          </a:p>
        </p:txBody>
      </p:sp>
      <p:sp>
        <p:nvSpPr>
          <p:cNvPr id="5" name="QC_6_BD.75_1#03713a96c?vaa=1&amp;vcp=1&amp;pid=eb38bb380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（2021·重庆·中考题改编）There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76_1#03713a96c.bracket?vaa=1&amp;vcp=1&amp;pid=eb38bb380&amp;color=0,0,0&amp;vpa=31&amp;vtp=1&amp;vaab=1"/>
          <p:cNvSpPr/>
          <p:nvPr/>
        </p:nvSpPr>
        <p:spPr>
          <a:xfrm>
            <a:off x="3135852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5_2#03713a96c.choices?vaa=1&amp;vcp=1&amp;pid=eb38bb380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.woman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B.woman’s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.women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9d519d9f8?sp=1&amp;vaa=1&amp;vcp=1&amp;pid=eb38bb380&amp;color=0,0,0&amp;mp=1&amp;vtp=1&amp;vaab=1&amp;bt=1&amp;bbb=1&amp;hb=1"/>
          <p:cNvSpPr/>
          <p:nvPr/>
        </p:nvSpPr>
        <p:spPr>
          <a:xfrm>
            <a:off x="539496" y="1850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（2021·贵州铜仁·中考题）—You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78_1#9d519d9f8.bracket?vaa=1&amp;vcp=1&amp;pid=eb38bb380&amp;color=0,0,0&amp;mp=1&amp;vpa=32&amp;vtp=1&amp;vaab=1"/>
          <p:cNvSpPr/>
          <p:nvPr/>
        </p:nvSpPr>
        <p:spPr>
          <a:xfrm>
            <a:off x="3316255" y="31329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7_2#9d519d9f8.choices?vaa=1&amp;vcp=1&amp;pid=eb38bb380&amp;color=0,0,0&amp;vtp=1&amp;vaab=1&amp;bbb=1"/>
          <p:cNvSpPr/>
          <p:nvPr/>
        </p:nvSpPr>
        <p:spPr>
          <a:xfrm>
            <a:off x="539496" y="3774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A.Jack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Peter’s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.Jack’s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Peter’s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.Jack’s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6f5907f.fixed?vcp=1&amp;pid=93a4e37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646f5907f.fixed?vcp=1&amp;pid=93a4e37f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cf06d666?vcp=1&amp;pid=646f5907f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对名词的考查涉及名词的各个方面，例如：专有名词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，可数名词和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不可数名词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，名词的单、复数，名词的所有格以及名词的其他用法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几年的中考中越来越多的试题是在语境中考查名词的辨析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fe1eb41?sp=1&amp;vcp=1&amp;pid=646f590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一、名词的分类</a:t>
            </a:r>
            <a:endParaRPr lang="en-US" altLang="zh-CN" sz="3200" dirty="0"/>
          </a:p>
        </p:txBody>
      </p:sp>
      <p:sp>
        <p:nvSpPr>
          <p:cNvPr id="3" name="P_6_BD#43322eecb?vcp=1&amp;pid=0dfe1eb41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名词可分为普通名词和专有名词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1.普通名词：表示某一类人或事物，某种物质或抽象概念的名称。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普通名词又可分为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（1）个体名词：表示人或事物的个体。例如：doctor,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3322eecb?sp=1&amp;vcp=1&amp;pid=0dfe1eb41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（2）集体名词：表示一群人或一些事物的总称。例如：family,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furniture,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（3）物质名词：表示无法分为个体的物质。例如：water,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ink,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juice等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（4）抽象名词：表示动作、状态、品质等抽象概念的名词。例如：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happiness等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3322eecb?sp=1&amp;vcp=1&amp;pid=0dfe1eb41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2.专有名词：表示个人、事物、地方、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团体或机构所专有的名称，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其开头字母要大写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，前面一般不加冠词。例如：Karl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Marx（卡尔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·马克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China等。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但由普通名词构成的专有名词须加定冠词。例如：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China（中国共产党）等。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，有些专有名词以复数的形式出现，但作为单数使用。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Nations（联合国）等。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2540</Words>
  <Application>Microsoft Office PowerPoint</Application>
  <PresentationFormat>宽屏</PresentationFormat>
  <Paragraphs>326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 (正文)</vt:lpstr>
      <vt:lpstr>华文隶书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2024-11-29T11:26:16Z</dcterms:created>
  <dcterms:modified xsi:type="dcterms:W3CDTF">2025-07-25T07:40:36Z</dcterms:modified>
  <cp:category/>
  <cp:contentStatus/>
</cp:coreProperties>
</file>