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tiff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_00"/>
          <p:cNvPicPr>
            <a:picLocks noChangeAspect="1"/>
          </p:cNvPicPr>
          <p:nvPr/>
        </p:nvPicPr>
        <p:blipFill>
          <a:blip r:embed="rId2"/>
          <a:srcRect l="7582" t="-734" r="7835" b="-131"/>
          <a:stretch>
            <a:fillRect/>
          </a:stretch>
        </p:blipFill>
        <p:spPr>
          <a:xfrm>
            <a:off x="2269490" y="704850"/>
            <a:ext cx="7463155" cy="5544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03825" y="2350770"/>
            <a:ext cx="129413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8.065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38515" y="2350770"/>
            <a:ext cx="129413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8.07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4550" y="2629535"/>
            <a:ext cx="130429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46620" y="2928620"/>
            <a:ext cx="119189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64865" y="3228975"/>
            <a:ext cx="1068070" cy="342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3810" y="4197350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59195" y="4197350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18120" y="4197350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2.86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2845" y="4549775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92520" y="4549775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61.6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42555" y="4549775"/>
            <a:ext cx="127635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61.57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07715" y="5280660"/>
            <a:ext cx="54356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48960" y="5280660"/>
            <a:ext cx="54356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charset="0"/>
              </a:rPr>
              <a:t>÷</a:t>
            </a:r>
            <a:endParaRPr lang="zh-CN" altLang="en-US" sz="2000" kern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07715" y="5807075"/>
            <a:ext cx="428625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49595" y="5806440"/>
            <a:ext cx="60261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Times New Roman" panose="02020603050405020304" charset="0"/>
              </a:rPr>
              <a:t>÷</a:t>
            </a:r>
            <a:endParaRPr lang="zh-CN" altLang="en-US" sz="2000" kern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_01"/>
          <p:cNvPicPr>
            <a:picLocks noChangeAspect="1"/>
          </p:cNvPicPr>
          <p:nvPr/>
        </p:nvPicPr>
        <p:blipFill>
          <a:blip r:embed="rId1"/>
          <a:srcRect l="9036" r="30678" b="22339"/>
          <a:stretch>
            <a:fillRect/>
          </a:stretch>
        </p:blipFill>
        <p:spPr>
          <a:xfrm>
            <a:off x="608330" y="726440"/>
            <a:ext cx="6668135" cy="4865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92375" y="1490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3695" y="1490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6535" y="44367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0.80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3695" y="44367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19.18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670" y="1889125"/>
            <a:ext cx="1205865" cy="17957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360" y="1889125"/>
            <a:ext cx="1922145" cy="20116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8110" y="4835525"/>
            <a:ext cx="1896745" cy="1698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000" y="4732655"/>
            <a:ext cx="118872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2_00"/>
          <p:cNvPicPr>
            <a:picLocks noChangeAspect="1"/>
          </p:cNvPicPr>
          <p:nvPr/>
        </p:nvPicPr>
        <p:blipFill>
          <a:blip r:embed="rId1"/>
          <a:srcRect l="9763" r="9044" b="27179"/>
          <a:stretch>
            <a:fillRect/>
          </a:stretch>
        </p:blipFill>
        <p:spPr>
          <a:xfrm>
            <a:off x="608330" y="1313815"/>
            <a:ext cx="10983595" cy="1883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44620" y="2798445"/>
            <a:ext cx="2691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2298÷9.5≈242(km)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2_01"/>
          <p:cNvPicPr>
            <a:picLocks noChangeAspect="1"/>
          </p:cNvPicPr>
          <p:nvPr/>
        </p:nvPicPr>
        <p:blipFill>
          <a:blip r:embed="rId1"/>
          <a:srcRect l="10376" r="8685" b="22792"/>
          <a:stretch>
            <a:fillRect/>
          </a:stretch>
        </p:blipFill>
        <p:spPr>
          <a:xfrm>
            <a:off x="608330" y="1313815"/>
            <a:ext cx="10968990" cy="2332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00525" y="3097530"/>
            <a:ext cx="2040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1191.5÷10.3≈116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2_02"/>
          <p:cNvPicPr>
            <a:picLocks noChangeAspect="1"/>
          </p:cNvPicPr>
          <p:nvPr/>
        </p:nvPicPr>
        <p:blipFill>
          <a:blip r:embed="rId1"/>
          <a:srcRect l="11471" r="9412" b="22643"/>
          <a:stretch>
            <a:fillRect/>
          </a:stretch>
        </p:blipFill>
        <p:spPr>
          <a:xfrm>
            <a:off x="607695" y="866140"/>
            <a:ext cx="10961370" cy="4281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6605" y="2199640"/>
            <a:ext cx="2238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2.2÷19≈0.12(L)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6605" y="4748530"/>
            <a:ext cx="2872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19÷2.2≈8.6(km)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5课时2_03"/>
          <p:cNvPicPr>
            <a:picLocks noChangeAspect="1"/>
          </p:cNvPicPr>
          <p:nvPr/>
        </p:nvPicPr>
        <p:blipFill>
          <a:blip r:embed="rId1"/>
          <a:srcRect l="10131" r="9534" b="34064"/>
          <a:stretch>
            <a:fillRect/>
          </a:stretch>
        </p:blipFill>
        <p:spPr>
          <a:xfrm>
            <a:off x="608330" y="1096010"/>
            <a:ext cx="10968990" cy="3357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63215" y="3333115"/>
            <a:ext cx="3096895" cy="824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i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最大：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3.64×2.5=9.1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i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m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最小：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3.55×2.5=8.875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2800" y="3429000"/>
            <a:ext cx="6902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6360" y="3429000"/>
            <a:ext cx="6604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3.55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360C0D"/>
    </a:dk2>
    <a:lt2>
      <a:srgbClr val="FCF2F2"/>
    </a:lt2>
    <a:accent1>
      <a:srgbClr val="FFA0A5"/>
    </a:accent1>
    <a:accent2>
      <a:srgbClr val="DC9C69"/>
    </a:accent2>
    <a:accent3>
      <a:srgbClr val="DCD169"/>
    </a:accent3>
    <a:accent4>
      <a:srgbClr val="B6EB73"/>
    </a:accent4>
    <a:accent5>
      <a:srgbClr val="7CDC69"/>
    </a:accent5>
    <a:accent6>
      <a:srgbClr val="69DC8C"/>
    </a:accent6>
    <a:hlink>
      <a:srgbClr val="658BD5"/>
    </a:hlink>
    <a:folHlink>
      <a:srgbClr val="A16A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WPS 演示</Application>
  <PresentationFormat>宽屏</PresentationFormat>
  <Paragraphs>53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2024-08-29T01:43:32Z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