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301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00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6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60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57BD8-6F2E-DCE2-7536-A5F9E53B6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267C2B-81D5-2841-E59D-2EF47AA802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27FB1B-BFB7-7781-5693-7B0D01A2F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33F5C-FFD7-DF27-66D3-F44D495805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017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614E1-D2B2-EA45-5C25-A4B5B5BC6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8B6DB8-4595-B331-DB41-E6C7A34539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9FF8A-C41B-9C52-A73A-35DFAAE564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6BB12-2EBB-BD05-264C-8C89BBBB95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4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3.xml"/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38c4ae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2421F2C-11F5-40DE-AB9D-7A87C84950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分析人物，概括形象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38c4ae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D91A1D-BA11-4749-B7D7-321B1609D5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分析人物，概括形象</a:t>
            </a:r>
            <a:endParaRPr lang="en-US" sz="2400" dirty="0"/>
          </a:p>
        </p:txBody>
      </p:sp>
      <p:pic>
        <p:nvPicPr>
          <p:cNvPr id="17" name="MasterShapeName?linknodeid=4cc0c5483" descr="preencoded.png">
            <a:hlinkClick r:id="rId3" action="ppaction://hlinksldjump"/>
            <a:extLst>
              <a:ext uri="{FF2B5EF4-FFF2-40B4-BE49-F238E27FC236}">
                <a16:creationId xmlns:a16="http://schemas.microsoft.com/office/drawing/2014/main" id="{A0AF5D41-FC22-A2F5-7CD2-A1A46B4148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05456" y="6483096"/>
            <a:ext cx="1399032" cy="374904"/>
          </a:xfrm>
          <a:prstGeom prst="rect">
            <a:avLst/>
          </a:prstGeom>
        </p:spPr>
      </p:pic>
      <p:sp>
        <p:nvSpPr>
          <p:cNvPr id="18" name="MasterShapeName?linknodeid=4cc0c5483&amp;color=RGB(64,64,64)">
            <a:hlinkClick r:id="rId3" action="ppaction://hlinksldjump"/>
            <a:extLst>
              <a:ext uri="{FF2B5EF4-FFF2-40B4-BE49-F238E27FC236}">
                <a16:creationId xmlns:a16="http://schemas.microsoft.com/office/drawing/2014/main" id="{99D864D8-8C66-F976-B5E3-C46E3AD906EE}"/>
              </a:ext>
            </a:extLst>
          </p:cNvPr>
          <p:cNvSpPr/>
          <p:nvPr userDrawn="1"/>
        </p:nvSpPr>
        <p:spPr>
          <a:xfrm>
            <a:off x="2679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19" name="MasterShapeName?linknodeid=3bc50c57c" descr="preencoded.png">
            <a:hlinkClick r:id="rId5" action="ppaction://hlinksldjump"/>
            <a:extLst>
              <a:ext uri="{FF2B5EF4-FFF2-40B4-BE49-F238E27FC236}">
                <a16:creationId xmlns:a16="http://schemas.microsoft.com/office/drawing/2014/main" id="{99D0B316-5F6E-5899-6927-D46BA6DED3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20" name="MasterShapeName?linknodeid=3bc50c57c&amp;color=RGB(64,64,64)">
            <a:hlinkClick r:id="rId5" action="ppaction://hlinksldjump"/>
            <a:extLst>
              <a:ext uri="{FF2B5EF4-FFF2-40B4-BE49-F238E27FC236}">
                <a16:creationId xmlns:a16="http://schemas.microsoft.com/office/drawing/2014/main" id="{905AEEE9-FC36-FCA7-402A-74C21B718548}"/>
              </a:ext>
            </a:extLst>
          </p:cNvPr>
          <p:cNvSpPr/>
          <p:nvPr userDrawn="1"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21" name="MasterShapeName?linknodeid=9f6de6da0" descr="preencoded.png">
            <a:hlinkClick r:id="rId6" action="ppaction://hlinksldjump"/>
            <a:extLst>
              <a:ext uri="{FF2B5EF4-FFF2-40B4-BE49-F238E27FC236}">
                <a16:creationId xmlns:a16="http://schemas.microsoft.com/office/drawing/2014/main" id="{939F12F8-C40F-4138-463D-7BC9B45464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35524" y="6483096"/>
            <a:ext cx="1399032" cy="374904"/>
          </a:xfrm>
          <a:prstGeom prst="rect">
            <a:avLst/>
          </a:prstGeom>
        </p:spPr>
      </p:pic>
      <p:sp>
        <p:nvSpPr>
          <p:cNvPr id="22" name="MasterShapeName?linknodeid=9f6de6da0&amp;color=RGB(64,64,64)">
            <a:hlinkClick r:id="rId6" action="ppaction://hlinksldjump"/>
            <a:extLst>
              <a:ext uri="{FF2B5EF4-FFF2-40B4-BE49-F238E27FC236}">
                <a16:creationId xmlns:a16="http://schemas.microsoft.com/office/drawing/2014/main" id="{738E43AA-3133-6FF7-ED25-F37B935766A0}"/>
              </a:ext>
            </a:extLst>
          </p:cNvPr>
          <p:cNvSpPr/>
          <p:nvPr userDrawn="1"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23" name="MasterShapeName?linknodeid=b936269e7" descr="preencoded.png">
            <a:hlinkClick r:id="rId7" action="ppaction://hlinksldjump"/>
            <a:extLst>
              <a:ext uri="{FF2B5EF4-FFF2-40B4-BE49-F238E27FC236}">
                <a16:creationId xmlns:a16="http://schemas.microsoft.com/office/drawing/2014/main" id="{01AFEB91-5EE3-28D1-B069-B182FF2745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24" name="MasterShapeName?linknodeid=b936269e7&amp;color=RGB(64,64,64)">
            <a:hlinkClick r:id="rId7" action="ppaction://hlinksldjump"/>
            <a:extLst>
              <a:ext uri="{FF2B5EF4-FFF2-40B4-BE49-F238E27FC236}">
                <a16:creationId xmlns:a16="http://schemas.microsoft.com/office/drawing/2014/main" id="{5867AADE-7DF5-5A3C-8242-1BE780866CF6}"/>
              </a:ext>
            </a:extLst>
          </p:cNvPr>
          <p:cNvSpPr/>
          <p:nvPr userDrawn="1"/>
        </p:nvSpPr>
        <p:spPr>
          <a:xfrm>
            <a:off x="6940296" y="6517701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题后总结</a:t>
            </a:r>
            <a:endParaRPr lang="en-US" sz="1800" dirty="0"/>
          </a:p>
        </p:txBody>
      </p:sp>
      <p:pic>
        <p:nvPicPr>
          <p:cNvPr id="25" name="MasterShapeName?linknodeid=65694d677" descr="preencoded.png">
            <a:hlinkClick r:id="rId8" action="ppaction://hlinksldjump"/>
            <a:extLst>
              <a:ext uri="{FF2B5EF4-FFF2-40B4-BE49-F238E27FC236}">
                <a16:creationId xmlns:a16="http://schemas.microsoft.com/office/drawing/2014/main" id="{F952E997-E60C-6D19-7EC4-2A840E8222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4736" y="6483096"/>
            <a:ext cx="1399032" cy="374904"/>
          </a:xfrm>
          <a:prstGeom prst="rect">
            <a:avLst/>
          </a:prstGeom>
        </p:spPr>
      </p:pic>
      <p:sp>
        <p:nvSpPr>
          <p:cNvPr id="26" name="MasterShapeName?linknodeid=65694d677&amp;color=RGB(64,64,64)">
            <a:hlinkClick r:id="rId8" action="ppaction://hlinksldjump"/>
            <a:extLst>
              <a:ext uri="{FF2B5EF4-FFF2-40B4-BE49-F238E27FC236}">
                <a16:creationId xmlns:a16="http://schemas.microsoft.com/office/drawing/2014/main" id="{C1ADCAA9-55BC-EBDF-352D-A9DC3CDB28FF}"/>
              </a:ext>
            </a:extLst>
          </p:cNvPr>
          <p:cNvSpPr/>
          <p:nvPr userDrawn="1"/>
        </p:nvSpPr>
        <p:spPr>
          <a:xfrm>
            <a:off x="8342376" y="6512501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B295A8-7C3E-715D-8244-81CB18AD46A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294957-EFA4-4509-9AE4-1FA661C2D3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F3088F-B46F-4405-B24C-27FADF48FA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5d1465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755d14650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ef2a585f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f2a585f2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01fbc82f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01fbc82fd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86a0e4c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86a0e4ccb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57862a18?vcp=1&amp;pid=ef2a585f2&amp;color=238,61,73&amp;vtp=1&amp;vaab=1&amp;bt=1&amp;bbb=1"/>
          <p:cNvSpPr/>
          <p:nvPr/>
        </p:nvSpPr>
        <p:spPr>
          <a:xfrm>
            <a:off x="539496" y="382950"/>
            <a:ext cx="11109960" cy="613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二、描写人物的方式</a:t>
            </a:r>
            <a:endParaRPr lang="en-US" altLang="zh-CN" sz="3200" dirty="0"/>
          </a:p>
        </p:txBody>
      </p:sp>
      <p:sp>
        <p:nvSpPr>
          <p:cNvPr id="3" name="P_6_BD#dab3bd000?sp=1&amp;vcp=1&amp;pid=b57862a18&amp;color=0,0,0&amp;vtp=1&amp;vaab=1&amp;bbb=1&amp;hb=1"/>
          <p:cNvSpPr/>
          <p:nvPr/>
        </p:nvSpPr>
        <p:spPr>
          <a:xfrm>
            <a:off x="539496" y="1060635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1.正面描写。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正面描写就是用生动形象的语言，把人物的状态直接、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具体地描绘出来。这是一般文学写作常用的表现手法。正面描写事物需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要调动多种感官的能动性，把人物写得活灵活现、栩栩如生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2.侧面描写。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侧面描写，是指对描写的对象不作正面的描绘，而通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过对其他人物的描绘，渲染烘托描写的对象，从而获得独特艺术效果的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方法。简而言之，侧面描写就是通过对描写对象周围事物的渲染来表现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描写对象的一种表现手法，又叫间接描写或衬托。它是正面描写的补充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常用的侧面描写方法，一是以人衬人，即写此人是为衬托彼人；二是以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景、物衬人，即写与人物对象有关的景或物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655060e?vcp=1&amp;pid=ef2a585f2&amp;color=238,61,73&amp;vtp=1&amp;vaab=1&amp;bt=1&amp;bbb=1"/>
          <p:cNvSpPr/>
          <p:nvPr/>
        </p:nvSpPr>
        <p:spPr>
          <a:xfrm>
            <a:off x="539496" y="5067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三、典型环境与人物形象</a:t>
            </a:r>
            <a:endParaRPr lang="en-US" altLang="zh-CN" sz="3200" dirty="0"/>
          </a:p>
        </p:txBody>
      </p:sp>
      <p:sp>
        <p:nvSpPr>
          <p:cNvPr id="3" name="P_6_BD#03fd538f3?vcp=1&amp;pid=a0655060e&amp;color=0,0,0&amp;vtp=1&amp;vaab=1&amp;bbb=1&amp;hb=1"/>
          <p:cNvSpPr/>
          <p:nvPr/>
        </p:nvSpPr>
        <p:spPr>
          <a:xfrm>
            <a:off x="539496" y="121961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人在一定的环境中生存、活动，事件也总是在一定的环境中发生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发展，小说通常通过对环境的具体描写来刻画人物形象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小说通过对自然环境的描写，烘托人物形象。如鲁迅《故乡》的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开头对故乡萧条景象的描写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小说通过对社会环境的描写，显示人与人之间的关系。如《孔乙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己》以咸亨酒店为中心的社会环境描写，不但自然而巧妙地交代了故事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发生的社会背景，而且形象而深刻地揭露了当时阶级分化、贫富悬殊的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社会现实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baad187?vcp=1&amp;pid=ef2a585f2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6485fcc96?vcp=1&amp;pid=b8baad18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一、分析人物形象的方法</a:t>
            </a:r>
            <a:endParaRPr lang="en-US" altLang="zh-CN" sz="3000" dirty="0"/>
          </a:p>
        </p:txBody>
      </p:sp>
      <p:sp>
        <p:nvSpPr>
          <p:cNvPr id="4" name="P_7_BD#9b5d5215d?sp=1&amp;vcp=1&amp;pid=6485fcc96&amp;color=0,0,0&amp;vtp=1&amp;vaab=1&amp;bbb=1&amp;hb=1"/>
          <p:cNvSpPr/>
          <p:nvPr/>
        </p:nvSpPr>
        <p:spPr>
          <a:xfrm>
            <a:off x="539496" y="194212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1.从人物描写的五种方法入手。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结合人物的活动环境与人物的肖像、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、动作、语言、心理描写进行概括总结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，从多方面准确地把握人物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的形象特征。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2.从侧面描写入手。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通过其他人物的言行、环境、景物把握主人公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9b5d5215d?sp=1&amp;vcp=1&amp;pid=6485fcc96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3.从分析人物与人物之间的关系入手。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有些作品除了中心人物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有其他人物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，分析时我们既要抓住中心人物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，又要分析人物与人物之间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通过人物关系概括人物形象。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4.从典型事件入手。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典型事件往往从不同角度反映人物的性格特点。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5.从原文中摘取对人物形象及其评价性词语。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作者对人物的评价可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以反映人物形象及其性格特点。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6.结合分析写作手法的作用，思考和发掘人物形象的意义。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658b4c06?vcp=1&amp;pid=b8baad18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二、分析刻画人物方法的作用</a:t>
            </a:r>
            <a:endParaRPr lang="en-US" altLang="zh-CN" sz="3000" dirty="0"/>
          </a:p>
        </p:txBody>
      </p:sp>
      <p:sp>
        <p:nvSpPr>
          <p:cNvPr id="3" name="P_7_BD#69460c3b7?sp=1&amp;vcp=1&amp;pid=2658b4c06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正面描写的作用：以小见大，更真实、深刻地突出人物性格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映人物的心理活动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使人物形象鲜明。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侧面描写的作用：①用周围人物衬托主人公的形象，突出主人公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的性格品质；②用环境、场面描写渲染气氛，烘托人物的情感和思想，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突出人物的个性。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1fbc82fd.fixed?vcp=1&amp;pid=838c4ae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  <p:sp>
        <p:nvSpPr>
          <p:cNvPr id="3" name="C_4_BD#01fbc82fd.fixed?vcp=1&amp;pid=838c4ae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e79a1d5dd?sp=1&amp;vaa=1&amp;vcp=1&amp;pid=01fbc82fd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阅读《长长的山路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》（原文见第9讲），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父亲具有哪些优秀品质？请简要概括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e79a1d5dd?htil=1&amp;vaa=1&amp;vcp=1&amp;pid=01fbc82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810" y="537747"/>
            <a:ext cx="2542739" cy="65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e79a1d5dd?htil=1&amp;vaa=1&amp;vcp=1&amp;pid=01fbc82fd&amp;color=0,0,0&amp;vtp=1&amp;vaab=1&amp;bt=1&amp;bbb=1&amp;hb=1&amp;hs=1"/>
          <p:cNvSpPr/>
          <p:nvPr/>
        </p:nvSpPr>
        <p:spPr>
          <a:xfrm>
            <a:off x="3368421" y="350563"/>
            <a:ext cx="8449056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本题考查分析、概括人物形象。文章主要记述了父亲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作为村支书克服困难、发动和带领村民修路的故事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5_AS.1_1#e79a1d5dd?htil=1&amp;vaa=1&amp;vcp=1&amp;pid=01fbc82fd&amp;color=0,0,0&amp;vtp=1&amp;vaab=1&amp;bt=1&amp;bbb=1&amp;hb=1&amp;hs=1">
            <a:extLst>
              <a:ext uri="{FF2B5EF4-FFF2-40B4-BE49-F238E27FC236}">
                <a16:creationId xmlns:a16="http://schemas.microsoft.com/office/drawing/2014/main" id="{608E710E-D4D8-E18E-38FE-5BB73DDC3D75}"/>
              </a:ext>
            </a:extLst>
          </p:cNvPr>
          <p:cNvSpPr/>
          <p:nvPr/>
        </p:nvSpPr>
        <p:spPr>
          <a:xfrm>
            <a:off x="539496" y="1451846"/>
            <a:ext cx="11112011" cy="4957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父亲的形象特点可以在主要故事情节的基础上，结合文中描写父亲的语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句概括。如第④段“他想好了，万一县长发脾气，村支书不当了也没什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么了不起，必须修条路对村民有个交代”体现了父亲的淡泊名利、一心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为公；第⑦段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“‘县长，帮我们修路。’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父亲说完这句话，就一声不吭了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和第⑫段“又说父亲有胆识，没米下锅的人才敢破釜沉舟”写出了父亲的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耿直倔强、有胆有识；第⑬段“修路是三个月后启动的，财政困难，资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金缺口大，父亲发动村民投工投劳，分成凿石组、运输组、铺路组，就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地取材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父亲又想了个主意，把那些钎开的薄石块，条形块状的，带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回村里垒了水渠的护坡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体现了父亲富有智慧，有号召力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1_1#e79a1d5dd?vaa=1&amp;vcp=1&amp;pid=01fbc82fd&amp;color=0,0,0&amp;vtp=1&amp;vaab=1&amp;bt=1&amp;bbb=1&amp;hb=1"/>
          <p:cNvSpPr/>
          <p:nvPr/>
        </p:nvSpPr>
        <p:spPr>
          <a:xfrm>
            <a:off x="539496" y="2903855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淡泊名利，一心为公；耿直倔强，有胆有识；富有智慧，有号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_4#01fbc82fd.fixed?vcp=1&amp;pid=838c4aeae&amp;color=0,0,0&amp;vtp=1&amp;vaab=1&amp;bbb=1">
            <a:extLst>
              <a:ext uri="{FF2B5EF4-FFF2-40B4-BE49-F238E27FC236}">
                <a16:creationId xmlns:a16="http://schemas.microsoft.com/office/drawing/2014/main" id="{5CED28F4-EA2F-4A72-1DFC-77780E67E544}"/>
              </a:ext>
            </a:extLst>
          </p:cNvPr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  <p:sp>
        <p:nvSpPr>
          <p:cNvPr id="6" name="C_4_BD#01fbc82fd.fixed?vcp=1&amp;pid=838c4aeae&amp;color=86,186,157&amp;vtp=1&amp;vaab=1&amp;bbb=1">
            <a:extLst>
              <a:ext uri="{FF2B5EF4-FFF2-40B4-BE49-F238E27FC236}">
                <a16:creationId xmlns:a16="http://schemas.microsoft.com/office/drawing/2014/main" id="{32FAEA4A-4ECF-269F-2704-1B10C66B187A}"/>
              </a:ext>
            </a:extLst>
          </p:cNvPr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题后总结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38c4aeae.fixed?vcp=1&amp;pid=3365bf4ca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838c4aeae.fixed?vcp=1&amp;pid=3365bf4ca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838c4aeae.fixed?vcp=1&amp;pid=3365bf4ca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二、文学作品阅读</a:t>
            </a:r>
            <a:endParaRPr lang="en-US" altLang="zh-CN" sz="4000" dirty="0"/>
          </a:p>
        </p:txBody>
      </p:sp>
      <p:sp>
        <p:nvSpPr>
          <p:cNvPr id="5" name="C_3_BD#838c4aeae.fixed?vcp=1&amp;pid=3365bf4ca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B6D00-BCE0-FB25-5D92-C0AF10852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e69d9378?sp=1&amp;vcp=1&amp;pid=01fbc82fd&amp;color=0,0,0&amp;vtp=1&amp;vaab=1&amp;bt=1&amp;bbb=1&amp;hb=1">
            <a:extLst>
              <a:ext uri="{FF2B5EF4-FFF2-40B4-BE49-F238E27FC236}">
                <a16:creationId xmlns:a16="http://schemas.microsoft.com/office/drawing/2014/main" id="{9CF1342D-87CF-4F5F-ADF9-1CDA5E1311F1}"/>
              </a:ext>
            </a:extLst>
          </p:cNvPr>
          <p:cNvSpPr/>
          <p:nvPr/>
        </p:nvSpPr>
        <p:spPr>
          <a:xfrm>
            <a:off x="541020" y="311793"/>
            <a:ext cx="11109960" cy="60262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常见人物形象特点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【1】父母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真诚善良、勤劳朴实、诚实憨厚、任劳任怨、尽职尽责、踏实本分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吃苦耐劳、淳朴善良、关爱子女、细致体贴等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【2】子女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懂事能干、懂得感恩、孝敬父母、朝气蓬勃、天真纯洁等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7550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【3】学生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勤学好问、乐观开朗、刻苦钻研、认真踏实、诚实守信、谦虚谨慎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懂事明礼、一丝不苟、品学兼优、出类拔萃、奋发向上、积极进取、乐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于助人、乖巧可人、心灵手巧、心地善良、善解人意等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292095954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e69d9378?vcp=1&amp;pid=01fbc82fd&amp;color=0,0,0&amp;vtp=1&amp;vaab=1&amp;bt=1&amp;bbb=1&amp;hb=1"/>
          <p:cNvSpPr/>
          <p:nvPr/>
        </p:nvSpPr>
        <p:spPr>
          <a:xfrm>
            <a:off x="449849" y="106277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【4】儿童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天真无邪、纯洁善良、活泼可爱、调皮机灵、乐观开朗、生气勃勃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无拘无束等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7550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【5】教师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治学严谨、学识渊博、和蔼可亲、用心良苦、无微不至、无私奉献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甘为人梯、教学有方、因材施教、不计得失、兢兢业业、德高望重、呕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心沥血、诲人不倦、淡泊名利、风趣幽默等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e69d9378?vcp=1&amp;pid=01fbc82fd&amp;color=0,0,0&amp;mp=1&amp;vtp=1&amp;vaab=1&amp;bt=1&amp;bbb=1&amp;hb=1"/>
          <p:cNvSpPr/>
          <p:nvPr/>
        </p:nvSpPr>
        <p:spPr>
          <a:xfrm>
            <a:off x="611214" y="98209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7550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【6】劳动者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真诚善良、乐于助人、勤劳朴实、诚实憨厚、任劳任怨、尽职尽责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踏实本分、吃苦耐劳、知恩图报、认真负责、勤劳能干、技术高超等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7550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【7】楷模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热爱祖国、知识渊博、坚持不懈、平易近人、宽宏大度、锲而不舍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废寝忘食、光明磊落、艰苦朴素、不拘小节、精益求精、甘于奉献、淡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泊名利、兢兢业业等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6a0e4ccb.fixed?vcp=1&amp;pid=838c4ae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  <p:sp>
        <p:nvSpPr>
          <p:cNvPr id="3" name="C_4_BD#86a0e4ccb.fixed?vcp=1&amp;pid=838c4ae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1#313415a42?vaa=1&amp;vcp=1&amp;pid=86a0e4ccb&amp;color=0,0,0&amp;vtp=1&amp;vaab=1&amp;bt=1&amp;bbb=1"/>
          <p:cNvSpPr/>
          <p:nvPr/>
        </p:nvSpPr>
        <p:spPr>
          <a:xfrm>
            <a:off x="539496" y="12057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阅读下面的文字，完成下面小题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5_2#313415a42?sp=1&amp;vaa=1&amp;vcp=1&amp;pid=86a0e4ccb&amp;color=0,0,0&amp;vtp=1&amp;vaab=1&amp;bbb=1&amp;hb=1"/>
          <p:cNvSpPr/>
          <p:nvPr/>
        </p:nvSpPr>
        <p:spPr>
          <a:xfrm>
            <a:off x="539496" y="183343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他是星辰，亦是暖阳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夏加宜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老姜是我们初中生涯的第一位思政老师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老姜微胖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一脸稚气未脱的痘痘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总是一身黑衣黑裤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我们开玩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笑道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你怎么不换衣服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老姜哭笑不得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我每天都换衣服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于是我们详细记录他每天的着装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3#313415a42?vaa=1&amp;vcp=1&amp;pid=86a0e4cc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作为思政老师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老姜对学生进行思想教育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一直坚持春风化雨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润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物无声的风格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他在对门的七班上晚自习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七班好像闹腾过了头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来巡查的副校长火冒三丈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怒斥老姜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下课后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老姜郁闷又憋屈地回了办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公室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我们看窗外他匆匆而过的身影及他紧锁的眉头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就知道出事了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4#313415a42?vaa=1&amp;vcp=1&amp;pid=86a0e4ccb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路过办公室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我看到门开着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老姜仰头凝视着墙上的教育箴言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真正的教育是用一棵树去摇动另一棵树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用一朵云去推动另一朵云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一个灵魂去唤醒另一个灵魂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我正踌躇着要不要进去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老姜一转头看见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了我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温柔地问道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干吗呢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我答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看星星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u="sng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走廊外的天浓墨一般</a:t>
            </a:r>
            <a:r>
              <a:rPr lang="en-US" altLang="zh-CN" sz="2800" b="0" i="0" u="sng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几颗星星闪烁着微弱的光芒</a:t>
            </a:r>
            <a:r>
              <a:rPr lang="en-US" altLang="zh-CN" sz="2800" b="0" i="0" u="sng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妄想照耀黑夜</a:t>
            </a:r>
            <a:r>
              <a:rPr lang="en-US" altLang="zh-CN" sz="2800" b="0" i="0" u="sng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我攥紧手中的糖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却始终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没有递给老姜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或许是受了触动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此后我在求学路上披荆斩棘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成绩一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路高歌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不仅仅是为了让老姜欣慰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更重要的是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我也想成为星星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5#313415a42?vaa=1&amp;vcp=1&amp;pid=86a0e4ccb&amp;color=0,0,0&amp;mp=1&amp;vtp=1&amp;vaab=1&amp;bt=1&amp;bbb=1&amp;hb=1"/>
          <p:cNvSpPr/>
          <p:nvPr/>
        </p:nvSpPr>
        <p:spPr>
          <a:xfrm>
            <a:off x="539496" y="1226026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学校要求晨跑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秋末清晨极冷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我们拖拖拉拉地出来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老姜总是很早站在操场上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瑟瑟地缩着脖子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等待我们的出现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强烈的好胜心理促使我想跟老姜比一比谁更早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于是我不再赖床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睁眼就爬起来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三下五除二搞定个人卫生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旋风一般冲到操场上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我到得早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他从教学楼里出来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看见坐在草坪边的我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略显惊讶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微笑着点点头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老姜可能没注意到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从那时起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我就养成了早起的习惯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早早到操场晨跑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早早到教室晨读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6#313415a42?vaa=1&amp;vcp=1&amp;pid=86a0e4ccb&amp;color=0,0,0&amp;mp=1&amp;vtp=1&amp;vaab=1&amp;bt=1&amp;bbb=1&amp;hb=1"/>
          <p:cNvSpPr/>
          <p:nvPr/>
        </p:nvSpPr>
        <p:spPr>
          <a:xfrm>
            <a:off x="539496" y="138393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班主任腰不好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老姜这个副班主任就当仁不让地成了我们的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统帅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每天清晨清点人数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陪我们晨跑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领我们喊口号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因为有了老姜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我们班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的口号喊得震天响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跑过主席台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老姜扯着嗓门起个头儿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声音都带着寒气儿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跑得上气不接下气的我们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那一刻就像打了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鸡血似的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在冲锋衣式校服刺耳的摩擦声中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在参差不齐的脚步声中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尽全力喊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奋发向上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斗志昂扬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努力拼搏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六班最强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7#313415a42?vaa=1&amp;vcp=1&amp;pid=86a0e4ccb&amp;color=0,0,0&amp;vtp=1&amp;vaab=1&amp;bt=1&amp;bbb=1&amp;hb=1"/>
          <p:cNvSpPr/>
          <p:nvPr/>
        </p:nvSpPr>
        <p:spPr>
          <a:xfrm>
            <a:off x="539496" y="778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跑着跑着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东面树林的枝头升起滚圆的红日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我们沐浴在暖洋洋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的展光中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跑得越发起劲儿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脚步越踏越齐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老姜半边脸镀了层金光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竟有几分帅气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我们迎着那东升的旭日跑去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迎着属于我们的光明未来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一圈又一圈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一天又一天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不管天有多冷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老姜总是陪着我们晨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跑过了秋天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迎来了冬天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学期结束之后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正在我们满心期盼再度晨跑之际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却惊闻老姜调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到另外一所学校的消息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我们都怅然若失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55d14650.fixed?vcp=1&amp;pid=838c4ae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  <p:sp>
        <p:nvSpPr>
          <p:cNvPr id="3" name="C_4_BD#755d14650.fixed?vcp=1&amp;pid=838c4ae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8#313415a42?vaa=1&amp;vcp=1&amp;pid=86a0e4ccb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5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5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我很想你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对我而言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你就是那暗夜的星辰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我在黑暗中找到方向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你就是那冬日的暖阳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让我在荒芜中看到希望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你普照了我生命的长河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激励我向更高更远的地方前行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（选自《意林》，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年第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_1#0d029493a?sp=1&amp;vaa=1&amp;vcp=1&amp;pid=313415a42&amp;color=0,0,0&amp;vtp=1&amp;vaab=1&amp;bt=1&amp;bbb=1"/>
          <p:cNvSpPr/>
          <p:nvPr/>
        </p:nvSpPr>
        <p:spPr>
          <a:xfrm>
            <a:off x="539496" y="11204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请梳理文章脉络，完成填空。</a:t>
            </a:r>
            <a:endParaRPr lang="en-US" altLang="zh-CN" sz="2800" dirty="0"/>
          </a:p>
        </p:txBody>
      </p:sp>
      <p:graphicFrame>
        <p:nvGraphicFramePr>
          <p:cNvPr id="32" name="QB_6_BD.6_2#0d029493a?colgroup=8,8,12&amp;vaa=1&amp;vcp=1&amp;pid=313415a4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9782"/>
              </p:ext>
            </p:extLst>
          </p:nvPr>
        </p:nvGraphicFramePr>
        <p:xfrm>
          <a:off x="539496" y="1802034"/>
          <a:ext cx="11082528" cy="3922206"/>
        </p:xfrm>
        <a:graphic>
          <a:graphicData uri="http://schemas.openxmlformats.org/drawingml/2006/table">
            <a:tbl>
              <a:tblPr/>
              <a:tblGrid>
                <a:gridCol w="3594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4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老姜的行为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”的心理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老姜对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“我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求学路上披荆斩棘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成绩一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路高歌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也想成为星星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早起到场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等待学生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好胜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陪伴晨跑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带喊口号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2800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奋发向上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信念越来越坚定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0d029493a?vaa=1&amp;vcp=1&amp;pid=313415a42&amp;color=0,0,0&amp;vtp=1&amp;vaab=1&amp;bt=1&amp;bbb=1&amp;hb=1"/>
          <p:cNvSpPr/>
          <p:nvPr/>
        </p:nvSpPr>
        <p:spPr>
          <a:xfrm>
            <a:off x="396060" y="974252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本题考查文章内容的理解和概括。第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空根据表格提示“求学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路上披荆斩棘，成绩一路高歌，也想成为星星”可定位到文章第④段，老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姜的行为可概括为“凝视教育箴言”，“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我”刚“正踌躇着要不要进去”可以概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括出“我”当时的心理是“踌躇（犹豫不决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）”。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第③空，定位到文章第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段，根据“从那时起，我就养成了早起的习惯”可以概括出“我”养成了早起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习惯。第④空，定位到文章第⑧段，根据“跑得上气不接下气的我们，那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一刻就像打了鸡血似的”可以概括出“我”当时的心理是振奋（充满斗志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0d029493a?vaa=1&amp;vcp=1&amp;pid=313415a42&amp;color=0,0,0&amp;mp=1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凝视教育箴言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踌躇（犹豫不决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养成了早起习惯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振奋（充满斗志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f2a312f92?sp=1&amp;vaa=1&amp;vcp=1&amp;pid=313415a42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请从描写角度赏析文章中画横线的句子。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走廊外的天浓墨一般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几颗星星闪烁着微弱的光芒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妄想照耀黑夜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f2a312f92?vaa=1&amp;vcp=1&amp;pid=313415a42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本题考查词句的理解和赏析。画横线句子运用了环境描写的手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浓墨一般”生动地展现了夜晚的漆黑，通过对夜色的描绘，渲染了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压抑的氛围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几颗星星闪烁着微弱的光芒，妄想照耀黑夜”则通过星星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的微弱光芒与黑夜的对比，进一步突出了夜晚的漆黑与压抑。同时，星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星的坚韧，与老姜坚守自己的教育理念的形象形成了巧妙的呼应，表达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了“我”对老姜的同情与敬重之情。因此，画横线的句子不仅通过环境描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写渲染了压抑的氛围，更通过象征与暗示的手法，展现了主人公的情感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与态度，深化了文章主题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f2a312f92?vaa=1&amp;vcp=1&amp;pid=313415a42&amp;color=0,0,0&amp;mp=1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①通过环境描写，生动地展现了夜晚的漆黑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，渲染了压抑的氛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。②烘托出“我”对老姜的同情与敬重之情，深化了文章主题。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673040035?sp=1&amp;vaa=1&amp;vcp=1&amp;pid=313415a42&amp;color=0,0,0&amp;vtp=1&amp;vaab=1&amp;bt=1&amp;bbb=1"/>
          <p:cNvSpPr/>
          <p:nvPr/>
        </p:nvSpPr>
        <p:spPr>
          <a:xfrm>
            <a:off x="539496" y="21983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“老姜”是一位怎样的老师？请结合文章内容简要分析。</a:t>
            </a:r>
            <a:endParaRPr lang="en-US" altLang="zh-CN" sz="2800" dirty="0"/>
          </a:p>
        </p:txBody>
      </p:sp>
      <p:sp>
        <p:nvSpPr>
          <p:cNvPr id="3" name="QB_6_BD.17_2#673040035?sp=1&amp;vaa=1&amp;vcp=1&amp;pid=313415a42&amp;color=0,0,0&amp;vtp=1&amp;vaab=1&amp;bbb=1&amp;hb=1&amp;hltap=1"/>
          <p:cNvSpPr/>
          <p:nvPr/>
        </p:nvSpPr>
        <p:spPr>
          <a:xfrm>
            <a:off x="539496" y="2826067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673040035?vaa=1&amp;vcp=1&amp;pid=313415a42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本题考查概括人物形象。从主要事件入手，如老姜凝视墙上的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教育箴言，展现了他坚守自己的教育理念，执着坚定；老姜每天早起带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领学生晨跑，这体现了他以身作则以及对学生深厚的爱和强烈的责任心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老姜注重对学生进行思想教育，而且一直坚持春风化雨、润物无声的风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格，体现了他教育有方。从人物描写入手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，“哭笑不得”（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神态描写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微笑着点点头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神态描写、动作描写）等语句，体现了他幽默风趣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平易近人的性格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N.1_1#673040035?vaa=1&amp;vcp=1&amp;pid=313415a42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①执着坚定：坚守自己的教育理念。②爱学生，责任心强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身作则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：早起带领学生晨跑。③教育有方：坚持春风化雨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、润物无声的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思想教育风格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。④幽默风趣、平易近人。（答出任意三点即可）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0dbd535d?vcp=1&amp;pid=755d1465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64208"/>
            <a:ext cx="11064240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a580769d6?sp=1&amp;vaa=1&amp;vcp=1&amp;pid=313415a42&amp;color=0,0,0&amp;vtp=1&amp;vaab=1&amp;bt=1&amp;bbb=1"/>
          <p:cNvSpPr/>
          <p:nvPr/>
        </p:nvSpPr>
        <p:spPr>
          <a:xfrm>
            <a:off x="539496" y="21983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文章标题《他是星辰，亦是暖阳》有什么作用？</a:t>
            </a:r>
            <a:endParaRPr lang="en-US" altLang="zh-CN" sz="2800" dirty="0"/>
          </a:p>
        </p:txBody>
      </p:sp>
      <p:sp>
        <p:nvSpPr>
          <p:cNvPr id="3" name="QB_6_BD.20_2#a580769d6?sp=1&amp;vaa=1&amp;vcp=1&amp;pid=313415a42&amp;color=0,0,0&amp;vtp=1&amp;vaab=1&amp;bbb=1&amp;hb=1&amp;hltap=1"/>
          <p:cNvSpPr/>
          <p:nvPr/>
        </p:nvSpPr>
        <p:spPr>
          <a:xfrm>
            <a:off x="539496" y="2826067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a580769d6?vaa=1&amp;vcp=1&amp;pid=313415a42&amp;color=0,0,0&amp;vtp=1&amp;vaab=1&amp;bt=1&amp;bbb=1&amp;hb=1"/>
          <p:cNvSpPr/>
          <p:nvPr/>
        </p:nvSpPr>
        <p:spPr>
          <a:xfrm>
            <a:off x="539496" y="930916"/>
            <a:ext cx="11109960" cy="45465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本题考查标题的含义和作用。首先，标题概括了文章的主要内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容。本文的标题通过形象化的表述，将老姜对“我”成长过程中的重要影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响进行了高度概括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。“星辰”通常象征着“指引”和“启迪”，“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暖阳”则代表着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“温暖”和“关怀”，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这两个意象指向老姜对“我”的深远影响；其次，标题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表达了“我”对老姜的敬仰和感激之情。作者将老姜比作星辰和暖阳，既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是对他的赞美，也是对他无私付出的感激；最后，本文标题具有一定的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吸引力，能够激发读者的阅读兴趣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EDA8E-071A-5829-36B1-7701BD766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6_AN.2_1#a580769d6?vaa=1&amp;vcp=1&amp;pid=313415a42&amp;color=0,0,0&amp;vtp=1&amp;vaab=1&amp;bbb=1&amp;hb=1">
            <a:extLst>
              <a:ext uri="{FF2B5EF4-FFF2-40B4-BE49-F238E27FC236}">
                <a16:creationId xmlns:a16="http://schemas.microsoft.com/office/drawing/2014/main" id="{F4D28298-CC3E-6D20-BA9E-8A811F2AE7E8}"/>
              </a:ext>
            </a:extLst>
          </p:cNvPr>
          <p:cNvSpPr/>
          <p:nvPr/>
        </p:nvSpPr>
        <p:spPr>
          <a:xfrm>
            <a:off x="541020" y="2387141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概括文章的主要内容，表明老姜引领“我”成长，对“我”影响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。②表现“我”对老姜的敬仰和感激之情。③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运用比喻（象征）的修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辞手法，激发读者的阅读兴趣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17540728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f2a585f2.fixed?vcp=1&amp;pid=838c4ae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en-US" altLang="zh-CN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分析人物，概括形象</a:t>
            </a:r>
            <a:endParaRPr lang="en-US" altLang="zh-CN" sz="4000" dirty="0"/>
          </a:p>
        </p:txBody>
      </p:sp>
      <p:sp>
        <p:nvSpPr>
          <p:cNvPr id="3" name="C_4_BD#ef2a585f2.fixed?vcp=1&amp;pid=838c4ae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46592dd?vcp=1&amp;pid=ef2a585f2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一、塑造人物形象的方法</a:t>
            </a:r>
            <a:endParaRPr lang="en-US" altLang="zh-CN" sz="3200" dirty="0"/>
          </a:p>
        </p:txBody>
      </p:sp>
      <p:sp>
        <p:nvSpPr>
          <p:cNvPr id="3" name="P_6_BD#268b00ef3?sp=1&amp;vcp=1&amp;pid=ff46592dd&amp;color=0,0,0&amp;vtp=1&amp;vaab=1&amp;bbb=1&amp;h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1.肖像描写和神态描写。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肖像描写是指用准确、生动、形象的语言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描绘人物外形各个方面的特点。成功的肖像描写不仅能够使人物立体地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呈现在读者眼前，而且可以表现人物的身份、地位、经历、遭遇等，从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而揭示人物的性格特征。如鲁迅的小说《故乡》中对成年闰土的肖像描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写，使读者感受到旧社会广大农民所经受的饥荒，苛税以及来自兵、匪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官、绅的种种压迫，感受到他们身心所忍受的无限的痛苦与摧残。神态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描写指对人物脸部表情、脸部各部分的动作的描写。神态与人物的思想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感情、性格特征的关系是极为密切的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8b00ef3?sp=1&amp;vcp=1&amp;pid=ff46592dd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2.动作描写和语言描写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动作描写与语言描写是通过人物的具体动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作和对话来表现人物的精神面貌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、思想感情和性格特征的描写方式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作描写给读者鲜明的视觉印象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，使人物形象具体、生动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；语言描写则表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现情感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、态度等。如《孔乙己》通过个性化的语言描写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，揭示孔乙己自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命清高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、迂腐不堪、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自欺欺人的性格特征。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3.心理描写。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作家在刻画人物的时候，用心理描写来揭示人物在特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定环境中的内心活动。人物的语言和动作其实是内心世界的反映和外露，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要准确而深刻地刻画人物、塑造形象，还要把人物的外部形态与内心世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界有机地统一起来。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8b00ef3?vcp=1&amp;pid=ff46592dd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此外，人物描写按特征分类，还包括：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，是指抓住人物的主要特征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，并以简洁的语言勾画出人物形象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的一种写法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。鲁迅先生非常善于使用白描手法。如《藤野先生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》中关于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藤野先生的一段介绍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：“其时进来的是一个黑瘦的先生，八字须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，戴着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，挟着一叠大大小小的书。一将书放在讲台上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，便用了缓慢而很有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顿挫的声调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，向学生介绍自己道：‘我就是叫作藤野严九郎的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’”，语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言简洁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，让人印象深刻。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68b00ef3?vcp=1&amp;pid=ff46592dd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细描，是指对人物进行“精雕细刻”，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相对于白描，细描也可以称为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“工笔”，也可以理解为我们平时常说的“细节描写”。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如阿累的《一面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写鲁迅，就比鲁迅写藤野先生又细一些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他的面孔黄里带白，瘦得教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人担心，好像大病新愈的人，但是精神很好，没有一点颓唐的样子。头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发约莫一寸长，显然好久没剪了，却一根一根精神抖擞地直竖着。胡须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很打眼，好像浓墨写的隶体‘一字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1590</Words>
  <Application>Microsoft Office PowerPoint</Application>
  <PresentationFormat>宽屏</PresentationFormat>
  <Paragraphs>276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Arial (正文)</vt:lpstr>
      <vt:lpstr>仿宋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10</cp:revision>
  <dcterms:created xsi:type="dcterms:W3CDTF">2024-11-21T13:18:21Z</dcterms:created>
  <dcterms:modified xsi:type="dcterms:W3CDTF">2025-07-24T02:35:53Z</dcterms:modified>
  <cp:category/>
  <cp:contentStatus/>
</cp:coreProperties>
</file>