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90" r:id="rId32"/>
    <p:sldId id="291" r:id="rId33"/>
    <p:sldId id="293" r:id="rId34"/>
    <p:sldId id="288" r:id="rId35"/>
    <p:sldId id="289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323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520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6.xml"/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6.xml"/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44ccac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97D8E68-40D3-47CE-982F-78B79FCF019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品赏诗歌语言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44ccac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BD14E8C-85DA-4329-B391-3796A248068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f8dd13b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545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af8dd13b6&amp;color=RGB(64,64,64)">
            <a:hlinkClick r:id="rId3" action="ppaction://hlinksldjump"/>
          </p:cNvPr>
          <p:cNvSpPr/>
          <p:nvPr/>
        </p:nvSpPr>
        <p:spPr>
          <a:xfrm>
            <a:off x="2679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141354e1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41354e11&amp;color=RGB(64,64,64)">
            <a:hlinkClick r:id="rId5" action="ppaction://hlinksldjump"/>
          </p:cNvPr>
          <p:cNvSpPr/>
          <p:nvPr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8" name="MasterShapeName?linknodeid=e7894bdb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7894bdb5&amp;color=RGB(64,64,64)">
            <a:hlinkClick r:id="rId6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84cf200e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84cf200e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题后总结</a:t>
            </a:r>
            <a:endParaRPr lang="en-US" sz="1800" dirty="0"/>
          </a:p>
        </p:txBody>
      </p:sp>
      <p:pic>
        <p:nvPicPr>
          <p:cNvPr id="12" name="MasterShapeName?linknodeid=c5a4b9d93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4736" y="6483096"/>
            <a:ext cx="1399032" cy="374904"/>
          </a:xfrm>
          <a:prstGeom prst="rect">
            <a:avLst/>
          </a:prstGeom>
        </p:spPr>
      </p:pic>
      <p:sp>
        <p:nvSpPr>
          <p:cNvPr id="13" name="MasterShapeName?linknodeid=c5a4b9d93&amp;color=RGB(64,64,64)">
            <a:hlinkClick r:id="rId8" action="ppaction://hlinksldjump"/>
          </p:cNvPr>
          <p:cNvSpPr/>
          <p:nvPr/>
        </p:nvSpPr>
        <p:spPr>
          <a:xfrm>
            <a:off x="833932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品赏诗歌语言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3f38e380009f4e7c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7553F6F-8D47-8E58-939E-A7C7FDC87D9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E103C9F-ABA0-45A4-AA36-76BFC3949DE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689EBDD-182D-42BD-918D-7B7BF1888EC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f8dd13b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545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af8dd13b6&amp;color=RGB(64,64,64)">
            <a:hlinkClick r:id="rId3" action="ppaction://hlinksldjump"/>
          </p:cNvPr>
          <p:cNvSpPr/>
          <p:nvPr/>
        </p:nvSpPr>
        <p:spPr>
          <a:xfrm>
            <a:off x="2679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141354e1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41354e11&amp;color=RGB(64,64,64)">
            <a:hlinkClick r:id="rId5" action="ppaction://hlinksldjump"/>
          </p:cNvPr>
          <p:cNvSpPr/>
          <p:nvPr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8" name="MasterShapeName?linknodeid=e7894bdb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7894bdb5&amp;color=RGB(64,64,64)">
            <a:hlinkClick r:id="rId6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84cf200e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84cf200e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题后总结</a:t>
            </a:r>
            <a:endParaRPr lang="en-US" sz="1800" dirty="0"/>
          </a:p>
        </p:txBody>
      </p:sp>
      <p:pic>
        <p:nvPicPr>
          <p:cNvPr id="12" name="MasterShapeName?linknodeid=c5a4b9d93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4736" y="6483096"/>
            <a:ext cx="1399032" cy="374904"/>
          </a:xfrm>
          <a:prstGeom prst="rect">
            <a:avLst/>
          </a:prstGeom>
        </p:spPr>
      </p:pic>
      <p:sp>
        <p:nvSpPr>
          <p:cNvPr id="13" name="MasterShapeName?linknodeid=c5a4b9d93&amp;color=RGB(64,64,64)">
            <a:hlinkClick r:id="rId8" action="ppaction://hlinksldjump"/>
          </p:cNvPr>
          <p:cNvSpPr/>
          <p:nvPr/>
        </p:nvSpPr>
        <p:spPr>
          <a:xfrm>
            <a:off x="833932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ef16ed9c?sp=1&amp;vcp=1&amp;pid=22a1882b1&amp;color=0,0,0&amp;vtp=1&amp;vaab=1&amp;bt=1&amp;bbb=1&amp;hb=1"/>
          <p:cNvSpPr/>
          <p:nvPr/>
        </p:nvSpPr>
        <p:spPr>
          <a:xfrm>
            <a:off x="539496" y="461359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④以实写虚。如宋祁《玉楼春》“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绿杨烟外晓寒轻，红杏枝头春意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闹。”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春天来了，红色的杏花挤满枝头，诗人在这幅春景图上着一“闹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字，用拟人手法，把它写活了。这一“闹”字既是绘景又是写情，它不仅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描绘了杏花盛开的艳丽景色，还写出了在春风吹拂下，杏枝摇曳，花儿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微动的活泼神情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⑤以乐衬哀。如杜甫《春望》中的“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感时花溅泪，恨别鸟惊心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语花香，本是令人赏心悦目的景色，但因感时恨别，却使诗人见了反而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泪落心惊。句中的“溅”“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惊”二字不仅用字新奇形象，而且增添了诗人的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离愁别恨。这样以乐景衬哀情，就使哀情更哀了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46d76d4b?vcp=1&amp;pid=141354e11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二、炼句</a:t>
            </a:r>
            <a:endParaRPr lang="en-US" altLang="zh-CN" sz="3200" dirty="0"/>
          </a:p>
        </p:txBody>
      </p:sp>
      <p:sp>
        <p:nvSpPr>
          <p:cNvPr id="3" name="P_6_BD#36b5878b3?vcp=1&amp;pid=046d76d4b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炼句赏析题是一种综合性、自由度大的赏析题型，是近几年中考的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热点题型。一般而言，所选句子都是在表达上有特色的句子，鉴赏就是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要品析其在表达上的特别之处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赏析句子须注意以下角度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（1）理解句意及情感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理清诗（词）句的基本意思，把握其内容、情感。这既是赏析诗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词）句的前提和基础，也是赏析诗句的一个角度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b5878b3?sp=1&amp;vcp=1&amp;pid=046d76d4b&amp;color=0,0,0&amp;vtp=1&amp;vaab=1&amp;bt=1&amp;bbb=1"/>
          <p:cNvSpPr/>
          <p:nvPr/>
        </p:nvSpPr>
        <p:spPr>
          <a:xfrm>
            <a:off x="539496" y="15135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（2）关注句子的语言特点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句子倒装——语言陌生化，语意新奇。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句子对仗——具有整饬之美。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适当省略——诗句韵味悠长。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意象叠加——创造意境。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长于炼字——具有凝练之美。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b5878b3?sp=1&amp;vcp=1&amp;pid=046d76d4b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（3）分析表达技巧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在赏析关键诗（词）句时，要注意诗（词）句所使用的表达技巧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从表达方式、修辞手法、表现手法等角度进行鉴赏。如从修辞手法角度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来分析，使用比喻会使诗（词）句更加形象生动，使用拟人会使诗（词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句更加富有情趣，使用典故会使诗句意蕴更加丰富等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b5878b3?sp=1&amp;vcp=1&amp;pid=046d76d4b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（4）结合章法结构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首句——或开篇点题、统领全诗（词），领起下文对××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的描写；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或渲染某种气氛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，为诗歌奠定某种基调；或首句设问，引出后面的内容。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中间句——或承前××内容，引出后面××内容。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尾句——或总结全诗，深化或升华主题；或卒章显志，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表现××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；或以景衬情，用××景衬托××情。尤其是以景结情句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，有含蓄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隽永之妙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ba051855?vcp=1&amp;pid=141354e11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三、鉴赏语言风格</a:t>
            </a:r>
            <a:endParaRPr lang="en-US" altLang="zh-CN" sz="3200" dirty="0"/>
          </a:p>
        </p:txBody>
      </p:sp>
      <p:sp>
        <p:nvSpPr>
          <p:cNvPr id="3" name="P_6_BD#be72474e1?vcp=1&amp;pid=fba051855&amp;color=0,0,0&amp;vtp=1&amp;vaab=1&amp;bbb=1&amp;hb=1"/>
          <p:cNvSpPr/>
          <p:nvPr/>
        </p:nvSpPr>
        <p:spPr>
          <a:xfrm>
            <a:off x="539496" y="126724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所谓语言风格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，是指作者在长期的创作实践中逐渐形成的独特的语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言艺术个性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，是作者的个人气质、诗歌美学观念在作品中的凝结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有恒定性的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，区别于其他作者的艺术特色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。不同的作者或同一作者的不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同作品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往往表现出不同的语言风格：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（1）含蓄。即不直截了当地说出情感，而是将情感融于所描绘的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形象之中。含蓄的手法，可以使诗歌的情更深、意更重、味更浓。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e72474e1?sp=1&amp;vcp=1&amp;pid=fba051855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（2）平淡。即质朴。有些诗歌的语言力求朴素，不加修饰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求辞藻的华丽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，于平淡平实中蕴含深意。选用确切的字眼直接叙述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用白描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，少修饰，显得真切简明、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平白晓畅。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（3）明快。语言直接、明朗、爽快、干净利落。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（4）清新。用语新颖，不落俗套，给读者以清新独特之感。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8632341c?vcp=1&amp;pid=141354e11&amp;color=238,61,73&amp;vtp=1&amp;vaab=1&amp;bt=1&amp;bbb=1"/>
          <p:cNvSpPr/>
          <p:nvPr/>
        </p:nvSpPr>
        <p:spPr>
          <a:xfrm>
            <a:off x="539496" y="373425"/>
            <a:ext cx="11109960" cy="602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C_6_BD#b665f0164?vcp=1&amp;pid=78632341c&amp;color=0,0,0&amp;vtp=1&amp;vaab=1&amp;bbb=1"/>
          <p:cNvSpPr/>
          <p:nvPr/>
        </p:nvSpPr>
        <p:spPr>
          <a:xfrm>
            <a:off x="539496" y="1041995"/>
            <a:ext cx="11109960" cy="5647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一、炼字</a:t>
            </a:r>
            <a:endParaRPr lang="en-US" altLang="zh-CN" sz="3000" dirty="0"/>
          </a:p>
        </p:txBody>
      </p:sp>
      <p:sp>
        <p:nvSpPr>
          <p:cNvPr id="4" name="C_7_BD#683fd2e30?sp=1&amp;vcp=1&amp;pid=b665f0164&amp;color=0,0,0&amp;vtp=1&amp;vaab=1&amp;bbb=1"/>
          <p:cNvSpPr/>
          <p:nvPr/>
        </p:nvSpPr>
        <p:spPr>
          <a:xfrm>
            <a:off x="539496" y="1663491"/>
            <a:ext cx="11109960" cy="5647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（一）提问方式</a:t>
            </a:r>
            <a:endParaRPr lang="en-US" altLang="zh-CN" sz="3000" dirty="0"/>
          </a:p>
        </p:txBody>
      </p:sp>
      <p:sp>
        <p:nvSpPr>
          <p:cNvPr id="5" name="P_8_BD#9b067f0bf?sp=1&amp;vcp=1&amp;pid=683fd2e30&amp;color=0,0,0&amp;vtp=1&amp;vaab=1&amp;bbb=1&amp;hb=1"/>
          <p:cNvSpPr/>
          <p:nvPr/>
        </p:nvSpPr>
        <p:spPr>
          <a:xfrm>
            <a:off x="539496" y="2289347"/>
            <a:ext cx="11109960" cy="402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1.诗（词）中的某个字（词）用得好不好？为什么？某字（词）历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来为人称道，你认为它好在哪里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直接鉴赏关键词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2.诗（词）中的“诗（词）眼”“关键字（词）”是哪一个？为什么？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找出关键字词并进行鉴赏，要么是最富情感、揭示主旨，要么是艺术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手法最特别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3.此字（词）有另一种版本，如果将某字（词）换为另外某字（词），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你觉得哪个更好？为什么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比较鉴赏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4c0752f3?sp=1&amp;vcp=1&amp;pid=b665f016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（二）答题方法</a:t>
            </a:r>
            <a:endParaRPr lang="en-US" altLang="zh-CN" sz="3000" dirty="0"/>
          </a:p>
        </p:txBody>
      </p:sp>
      <p:sp>
        <p:nvSpPr>
          <p:cNvPr id="3" name="P_8#24a3c63d2?sp=1&amp;vcp=1&amp;pid=34c0752f3&amp;color=0,0,0&amp;vtp=1&amp;vaab=1&amp;bb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1.解题技巧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（1）先解释这个字（词）（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如果是上述第二种提问方式，就要先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找出这个字或词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（2）再明确手法，或描述此字（词）构成的具体画面。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（3）然后阐述该字（词）的表达效果，如营造了怎样的意境，表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达了怎样的感情，具有怎样的作用，等等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24a3c63d2?sp=1&amp;vcp=1&amp;pid=34c0752f3&amp;color=0,0,0&amp;mp=1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2.答题模板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（词）在诗（词）句中的意思是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，它运用了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的修辞手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（表现手法），写出了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，表达了诗（词）人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的思想感情。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44ccac2c.fixed?vcp=1&amp;pid=424a8d377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044ccac2c.fixed?vcp=1&amp;pid=424a8d377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4" name="C_3#044ccac2c.fixed?vcp=1&amp;pid=424a8d377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三、古代诗歌鉴赏</a:t>
            </a:r>
            <a:endParaRPr lang="en-US" altLang="zh-CN" sz="4000" dirty="0"/>
          </a:p>
        </p:txBody>
      </p:sp>
      <p:sp>
        <p:nvSpPr>
          <p:cNvPr id="5" name="C_3_BD#044ccac2c.fixed?vcp=1&amp;pid=424a8d377&amp;color=0,0,0&amp;vtp=1&amp;vaab=1&amp;bbb=1"/>
          <p:cNvSpPr/>
          <p:nvPr/>
        </p:nvSpPr>
        <p:spPr>
          <a:xfrm>
            <a:off x="265176" y="4754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品赏诗歌语言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8d081c3c?vcp=1&amp;pid=78632341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二、炼句</a:t>
            </a:r>
            <a:endParaRPr lang="en-US" altLang="zh-CN" sz="3000" dirty="0"/>
          </a:p>
        </p:txBody>
      </p:sp>
      <p:sp>
        <p:nvSpPr>
          <p:cNvPr id="3" name="C_7_BD#be67e10d6?sp=1&amp;vcp=1&amp;pid=88d081c3c&amp;color=0,0,0&amp;vtp=1&amp;vaab=1&amp;bbb=1"/>
          <p:cNvSpPr/>
          <p:nvPr/>
        </p:nvSpPr>
        <p:spPr>
          <a:xfrm>
            <a:off x="539496" y="1233469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（一）提问方式</a:t>
            </a:r>
            <a:endParaRPr lang="en-US" altLang="zh-CN" sz="3000" dirty="0"/>
          </a:p>
        </p:txBody>
      </p:sp>
      <p:sp>
        <p:nvSpPr>
          <p:cNvPr id="4" name="P_8_BD#6a590d0dc?sp=1&amp;vcp=1&amp;pid=be67e10d6&amp;color=0,0,0&amp;vtp=1&amp;vaab=1&amp;bbb=1"/>
          <p:cNvSpPr/>
          <p:nvPr/>
        </p:nvSpPr>
        <p:spPr>
          <a:xfrm>
            <a:off x="539496" y="19097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1.某诗（词）句历来为人称道，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试作简要赏析。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2.这首诗（词）中某句为千古名句，请分析原因。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3.请对诗歌中的某句作简要赏析。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5edf3253?sp=1&amp;vcp=1&amp;pid=88d081c3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（二）答题方法</a:t>
            </a:r>
            <a:endParaRPr lang="en-US" altLang="zh-CN" sz="3000" dirty="0"/>
          </a:p>
        </p:txBody>
      </p:sp>
      <p:sp>
        <p:nvSpPr>
          <p:cNvPr id="3" name="P_8#56a3bd9c6?sp=1&amp;vcp=1&amp;pid=35edf3253&amp;color=0,0,0&amp;vtp=1&amp;vaab=1&amp;bbb=1&amp;hb=1"/>
          <p:cNvSpPr/>
          <p:nvPr/>
        </p:nvSpPr>
        <p:spPr>
          <a:xfrm>
            <a:off x="396621" y="140491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1.炼主旨句（具有隐含信息的语句）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提问方式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：①“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一句是什么意思?体现在诗（词）中哪些地方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②本诗（词）“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”一句为喜悦/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悲伤之语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作者为什么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说“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”?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答题思路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：①简析句意→②结合文意赏析→③分析作用、主旨、情感。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56a3bd9c6?sp=1&amp;vcp=1&amp;pid=35edf3253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2.对某个句子进行赏析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提问方式：请结合全诗（词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），对×联或“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”句进行简要赏析。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答题角度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：①结构上：关注位置（开头、中间、结尾）;②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描述诗（词）句描绘的景象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抓住最突出的一点（语言、手法）简析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点出该句营造了怎样的意境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或表达了怎样的感情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56a3bd9c6?sp=1&amp;vcp=1&amp;pid=35edf3253&amp;color=0,0,0&amp;vtp=1&amp;vaab=1&amp;bt=1&amp;bbb=1&amp;hb=1"/>
          <p:cNvSpPr/>
          <p:nvPr/>
        </p:nvSpPr>
        <p:spPr>
          <a:xfrm>
            <a:off x="539496" y="9934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3.比较哪一句更好（或哪个版本更好）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提问方式：诗（词）中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有的版本写作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你认为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哪一句更妙?为什么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答题步骤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：①明确回答自己的选择或态度。②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抓手法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分析内容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语言、表达）和结构等方面的作用。如写景句，需要勾勒其描绘的画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面；抒情句，需要写出其所抒发的情感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确定比较点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强调认可答案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的优处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。（也可以适当分析其比较对象的不足）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56a3bd9c6?sp=1&amp;vcp=1&amp;pid=35edf3253&amp;color=0,0,0&amp;vtp=1&amp;vaab=1&amp;bt=1&amp;bbb=1&amp;hb=1"/>
          <p:cNvSpPr/>
          <p:nvPr/>
        </p:nvSpPr>
        <p:spPr>
          <a:xfrm>
            <a:off x="329946" y="21272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4.赏析有特殊句式的语句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提问方式：诗中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句式很有特点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请结合全诗内容简要分析其妙处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答题步骤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：①明确诗（词）句的句式特点→②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分析句式特点（倒装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叠词、省略等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）→③从内容、结构等方面分析效果。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64068409?vcp=1&amp;pid=78632341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三、鉴赏语言风格</a:t>
            </a:r>
            <a:endParaRPr lang="en-US" altLang="zh-CN" sz="3000" dirty="0"/>
          </a:p>
        </p:txBody>
      </p:sp>
      <p:sp>
        <p:nvSpPr>
          <p:cNvPr id="3" name="C_7_BD#91d3d5f5f?sp=1&amp;vcp=1&amp;pid=864068409&amp;color=0,0,0&amp;vtp=1&amp;vaab=1&amp;bbb=1"/>
          <p:cNvSpPr/>
          <p:nvPr/>
        </p:nvSpPr>
        <p:spPr>
          <a:xfrm>
            <a:off x="539496" y="1233469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（一）提问方式</a:t>
            </a:r>
            <a:endParaRPr lang="en-US" altLang="zh-CN" sz="3000" dirty="0"/>
          </a:p>
        </p:txBody>
      </p:sp>
      <p:sp>
        <p:nvSpPr>
          <p:cNvPr id="4" name="P_8_BD#e4c8844c3?sp=1&amp;vcp=1&amp;pid=91d3d5f5f&amp;color=0,0,0&amp;vtp=1&amp;vaab=1&amp;bbb=1"/>
          <p:cNvSpPr/>
          <p:nvPr/>
        </p:nvSpPr>
        <p:spPr>
          <a:xfrm>
            <a:off x="539496" y="19097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1.这首诗（词）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具有怎样的语言风格？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2.这首诗（词）在语言上有什么特色？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2df437fe4?sp=1&amp;vcp=1&amp;pid=86406840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（二）答题方法</a:t>
            </a:r>
            <a:endParaRPr lang="en-US" altLang="zh-CN" sz="3000" dirty="0"/>
          </a:p>
        </p:txBody>
      </p:sp>
      <p:sp>
        <p:nvSpPr>
          <p:cNvPr id="3" name="P_8_BD#b969810a4?sp=1&amp;vcp=1&amp;pid=2df437fe4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1.用一两个词准确点明语言特色。如：清新淡雅、平淡自然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、浅显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、辞藻华丽、委婉含蓄、简洁明快、沉郁顿挫、浑厚雄壮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、多用口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明白如话等。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2.结合相关语句具体分析其特色。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3.指出表达了作者怎样的感情。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b969810a4?sp=1&amp;vcp=1&amp;pid=2df437fe4&amp;color=0,0,0&amp;mp=1&amp;vtp=1&amp;vaab=1&amp;bt=1&amp;bbb=1&amp;hb=1"/>
          <p:cNvSpPr/>
          <p:nvPr/>
        </p:nvSpPr>
        <p:spPr>
          <a:xfrm>
            <a:off x="539496" y="869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［温馨提示］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古代诗歌常见的语言风格：清新雅致、平实质朴、含蓄隽永、绚丽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飘逸、雄浑壮阔、形象生动、豪放旷达、沉郁顿挫、慷慨悲壮、婉约细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腻等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赏析语言作用常用术语：言近旨远、浓墨重彩、淋漓尽致、脍炙人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口、出神入化、炉火纯青、登峰造极、言简意赅、细腻传神、言有尽而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意无穷、含不尽之意于言外、音节和谐、富有音乐美等等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7894bdb5.fixed?vcp=1&amp;pid=044ccac2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品赏诗歌语言</a:t>
            </a:r>
            <a:endParaRPr lang="en-US" altLang="zh-CN" sz="4000" dirty="0"/>
          </a:p>
        </p:txBody>
      </p:sp>
      <p:sp>
        <p:nvSpPr>
          <p:cNvPr id="3" name="C_4_BD#e7894bdb5.fixed?vcp=1&amp;pid=044ccac2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1#b91cd64a3?sp=1&amp;vaa=1&amp;vcp=1&amp;pid=e7894bdb5&amp;color=0,0,0&amp;vtp=1&amp;vaab=1&amp;bt=1&amp;bbb=1"/>
          <p:cNvSpPr/>
          <p:nvPr/>
        </p:nvSpPr>
        <p:spPr>
          <a:xfrm>
            <a:off x="539496" y="11930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阅读下面这首诗，完成下面小题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1_2#b91cd64a3?sp=1&amp;vaa=1&amp;vcp=1&amp;pid=e7894bdb5&amp;color=0,0,0&amp;vtp=1&amp;vaab=1&amp;bbb=1"/>
          <p:cNvSpPr/>
          <p:nvPr/>
        </p:nvSpPr>
        <p:spPr>
          <a:xfrm>
            <a:off x="539496" y="182073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过零丁洋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文天祥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辛苦遭逢起一经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干戈寥落四周星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山河破碎风飘絮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身世浮沉雨打萍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惶恐滩头说惶恐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零丁洋里叹零丁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人生自古谁无死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留取丹心照汗青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f8dd13b6.fixed?vcp=1&amp;pid=044ccac2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品赏诗歌语言</a:t>
            </a:r>
            <a:endParaRPr lang="en-US" altLang="zh-CN" sz="4000" dirty="0"/>
          </a:p>
        </p:txBody>
      </p:sp>
      <p:sp>
        <p:nvSpPr>
          <p:cNvPr id="3" name="C_4_BD#af8dd13b6.fixed?vcp=1&amp;pid=044ccac2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3#b91cd64a3?vaa=1&amp;vcp=1&amp;pid=e7894bdb5&amp;color=0,0,0&amp;mp=1&amp;vtp=1&amp;vaab=1&amp;bt=1&amp;bbb=1&amp;hb=1&amp;hltap=1"/>
          <p:cNvSpPr/>
          <p:nvPr/>
        </p:nvSpPr>
        <p:spPr>
          <a:xfrm>
            <a:off x="539496" y="572262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请对这首诗中画线的句子进行简要赏析。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pic>
        <p:nvPicPr>
          <p:cNvPr id="3" name="QB_5_AS.1_1#b91cd64a3?htil=1&amp;vaa=1&amp;vcp=1&amp;pid=e7894bdb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4039870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b91cd64a3?htil=1&amp;vaa=1&amp;vcp=1&amp;pid=e7894bdb5&amp;color=0,0,0&amp;vtp=1&amp;vaab=1&amp;bbb=1&amp;hb=1&amp;hs=1"/>
          <p:cNvSpPr/>
          <p:nvPr/>
        </p:nvSpPr>
        <p:spPr>
          <a:xfrm>
            <a:off x="3339846" y="3784790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炼句（赏析诗句），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一般可从表达方式、表现手法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修辞、炼字、画面、情感等角度来赏析。画线的句子</a:t>
            </a:r>
            <a:endParaRPr lang="en-US" altLang="zh-CN" sz="2800" dirty="0"/>
          </a:p>
        </p:txBody>
      </p:sp>
      <p:sp>
        <p:nvSpPr>
          <p:cNvPr id="5" name="QB_5_AS.1_1#b91cd64a3?htil=1&amp;vaa=1&amp;vcp=1&amp;pid=e7894bdb5&amp;color=0,0,0&amp;vtp=1&amp;vaab=1&amp;bbb=1&amp;hb=1&amp;hs=1">
            <a:extLst>
              <a:ext uri="{FF2B5EF4-FFF2-40B4-BE49-F238E27FC236}">
                <a16:creationId xmlns:a16="http://schemas.microsoft.com/office/drawing/2014/main" id="{C395D9CD-3C88-53EE-72C8-4DC4DDB7C1A1}"/>
              </a:ext>
            </a:extLst>
          </p:cNvPr>
          <p:cNvSpPr/>
          <p:nvPr/>
        </p:nvSpPr>
        <p:spPr>
          <a:xfrm>
            <a:off x="539496" y="5060251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运用反问的修辞手法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，直抒胸臆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，直接表明诗人舍生取义的生死观和以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死明志的决心，体现了诗人威武不屈的民族气节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。由此组织答案即可。</a:t>
            </a:r>
            <a:endParaRPr lang="en-US" altLang="zh-CN" sz="2800" dirty="0"/>
          </a:p>
        </p:txBody>
      </p:sp>
      <p:sp>
        <p:nvSpPr>
          <p:cNvPr id="6" name="QB_5_AN.1_1#b91cd64a3?vaa=1&amp;vcp=1&amp;pid=e7894bdb5&amp;color=0,0,0&amp;mp=1&amp;vtp=1&amp;vaab=1&amp;bt=1&amp;bbb=1&amp;hb=1"/>
          <p:cNvSpPr/>
          <p:nvPr/>
        </p:nvSpPr>
        <p:spPr>
          <a:xfrm>
            <a:off x="539496" y="117195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示例一：采用直抒胸臆的方式，表明了诗人以死明志的决心，充分体现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了诗人视死如归、大义凛然的民族气节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示例二：运用了反问的修辞手法，加强语气，表达了诗人愿为国捐躯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舍生取义的意志与决心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uiExpand="1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_1#f19960026?sp=1&amp;vaa=1&amp;vcp=1&amp;pid=84cf200e2&amp;color=0,0,0&amp;mp=1&amp;vtp=1&amp;vaab=1&amp;bt=1&amp;bbb=1&amp;hb=1"/>
          <p:cNvSpPr/>
          <p:nvPr/>
        </p:nvSpPr>
        <p:spPr>
          <a:xfrm>
            <a:off x="539496" y="3997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阅读下面的宋词，完成下面小题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5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破阵子·为陈同甫赋壮词以寄之</a:t>
            </a:r>
            <a:endParaRPr lang="en-US" altLang="zh-CN" sz="2800" dirty="0"/>
          </a:p>
          <a:p>
            <a:pPr algn="ctr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辛弃疾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醉里挑灯看剑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梦回吹角连营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八百里分麾下炙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五十弦翻塞外声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沙场秋点兵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马作的卢飞快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弓如霹雳弦惊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了却君王天下事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赢得生前身后名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可怜白发生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7D57C5-15E6-A09B-7F2C-2DB5ABE3F6BC}"/>
              </a:ext>
            </a:extLst>
          </p:cNvPr>
          <p:cNvSpPr txBox="1"/>
          <p:nvPr/>
        </p:nvSpPr>
        <p:spPr>
          <a:xfrm>
            <a:off x="520445" y="4556333"/>
            <a:ext cx="11210925" cy="1763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对此词作，有评论云：“题作壮词，但壮中含悲。”你如何理解此词的“壮”与“悲”？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just">
              <a:lnSpc>
                <a:spcPts val="45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______________________________________________________________</a:t>
            </a:r>
            <a:endParaRPr lang="zh-CN" altLang="zh-CN" sz="28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itchFamily="34" charset="-120"/>
            </a:endParaRP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f19960026?htil=2&amp;vaa=1&amp;vcp=1&amp;pid=84cf200e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718153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S.1_1#f19960026?htil=2&amp;vaa=1&amp;vcp=1&amp;pid=84cf200e2&amp;color=0,0,0&amp;vtp=1&amp;vaab=1&amp;bt=1&amp;bbb=1&amp;hb=1&amp;hs=1"/>
          <p:cNvSpPr/>
          <p:nvPr/>
        </p:nvSpPr>
        <p:spPr>
          <a:xfrm>
            <a:off x="3072384" y="439611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本题考查诗歌的语言风格。“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壮”是这首词的风格特色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即在气势、形象、语言诸方面都豪放雄壮。开篇“八百</a:t>
            </a:r>
            <a:endParaRPr lang="en-US" altLang="zh-CN" sz="2800" dirty="0"/>
          </a:p>
        </p:txBody>
      </p:sp>
      <p:sp>
        <p:nvSpPr>
          <p:cNvPr id="4" name="QO_5_AS.1_1#f19960026?htil=2&amp;vaa=1&amp;vcp=1&amp;pid=84cf200e2&amp;color=0,0,0&amp;vtp=1&amp;vaab=1&amp;bt=1&amp;bbb=1&amp;hb=1&amp;hs=1">
            <a:extLst>
              <a:ext uri="{FF2B5EF4-FFF2-40B4-BE49-F238E27FC236}">
                <a16:creationId xmlns:a16="http://schemas.microsoft.com/office/drawing/2014/main" id="{34B000F9-622D-D8AA-606E-2B6AC534A156}"/>
              </a:ext>
            </a:extLst>
          </p:cNvPr>
          <p:cNvSpPr/>
          <p:nvPr/>
        </p:nvSpPr>
        <p:spPr>
          <a:xfrm>
            <a:off x="539496" y="1716976"/>
            <a:ext cx="11112011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里分麾下炙，五十弦翻塞外声，沙场秋点兵”描绘了战场上的壮阔景象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“马作的卢飞快，弓如霹雳弦惊”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一句，场面描写非常壮观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了却君王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天下事，赢得生前身后名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一战获胜，功成名就，既“了却君王天下事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又“赢得生前身后名”，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当为“壮”志。而这一切都只是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“醉里”“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梦回”的虚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写，最后一句“可怜白发生”回归现实，通过虚实对比，可以看出“壮”是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虚景，而白发生之“悲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才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对此词作，有评论云：“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题作壮词，但壮中含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悲。”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f19960026?vaa=1&amp;vcp=1&amp;pid=84cf200e2&amp;color=0,0,0&amp;mp=1&amp;vtp=1&amp;vaab=1&amp;bt=1&amp;bbb=1&amp;hb=1"/>
          <p:cNvSpPr/>
          <p:nvPr/>
        </p:nvSpPr>
        <p:spPr>
          <a:xfrm>
            <a:off x="539496" y="15412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作者壮志难酬、抑郁愤慨之情透在字里行间。全词抒发了作者渴望杀敌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报国、恢复祖国山河、建立功名的壮怀，以及年事已高、壮志难酬的悲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愤心情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_AN.1_1#f19960026?vaa=1&amp;vcp=1&amp;pid=84cf200e2&amp;color=0,0,0&amp;vtp=1&amp;vaab=1&amp;bbb=1&amp;hb=1"/>
          <p:cNvSpPr/>
          <p:nvPr/>
        </p:nvSpPr>
        <p:spPr>
          <a:xfrm>
            <a:off x="539496" y="34695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壮”既指词作所描述的军旅、战斗生活场景之雄豪壮美，也指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作者渴望建功立业的壮志雄心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悲”则指作者年事已高、壮志难酬的悲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愤之情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4cf200e2.fixed?vcp=1&amp;pid=044ccac2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品赏诗歌语言</a:t>
            </a:r>
            <a:endParaRPr lang="en-US" altLang="zh-CN" sz="4000" dirty="0"/>
          </a:p>
        </p:txBody>
      </p:sp>
      <p:sp>
        <p:nvSpPr>
          <p:cNvPr id="3" name="C_4_BD#84cf200e2.fixed?vcp=1&amp;pid=044ccac2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题后总结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d9c7c091?sp=1&amp;vcp=1&amp;pid=84cf200e2&amp;color=0,0,0&amp;vtp=1&amp;vaab=1&amp;bt=1&amp;bbb=1"/>
          <p:cNvSpPr/>
          <p:nvPr/>
        </p:nvSpPr>
        <p:spPr>
          <a:xfrm>
            <a:off x="539496" y="11932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炼句题的答题步骤</a:t>
            </a:r>
            <a:endParaRPr lang="en-US" altLang="zh-CN" sz="2800" dirty="0"/>
          </a:p>
        </p:txBody>
      </p:sp>
      <p:pic>
        <p:nvPicPr>
          <p:cNvPr id="3" name="P_5_BD#0d9c7c091?vcp=1&amp;pid=84cf200e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874901"/>
            <a:ext cx="11064240" cy="377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5a4b9d93.fixed?vcp=1&amp;pid=044ccac2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品赏诗歌语言</a:t>
            </a:r>
            <a:endParaRPr lang="en-US" altLang="zh-CN" sz="4000" dirty="0"/>
          </a:p>
        </p:txBody>
      </p:sp>
      <p:sp>
        <p:nvSpPr>
          <p:cNvPr id="3" name="C_4_BD#c5a4b9d93.fixed?vcp=1&amp;pid=044ccac2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_1#c9888e734?vaa=1&amp;vcp=1&amp;pid=c5a4b9d93&amp;color=0,0,0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阅读下面这首唐诗，完成下面小题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雁门太守行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贺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黑云压城城欲摧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甲光向日金鳞开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角声满天秋色里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塞上燕脂凝夜紫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半卷红旗临易水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霜重鼓寒声不起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报君黄金台上意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提携玉龙为君死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_1#490b03ee0?vaa=1&amp;vcp=1&amp;pid=c9888e734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下列对这首诗的理解和分析，不正确的一项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8_2#490b03ee0.choices?vaa=1&amp;vcp=1&amp;pid=c9888e734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A.首联既是“写景”也是“抒情”，运用比喻和夸张的修辞手法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，成功渲染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了敌军兵临城下的紧张气氛和危急形势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.颔联运用夸张的修辞手法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，从听觉和视觉两方面写阴寒惨切的战地气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，为下文写友军的援救作了必要的铺垫。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.颈联“半卷红旗”写出了援军乘夜奔袭的谨慎。“临易水”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交代了交战地点，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夜寒霜重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，战鼓不响，困难重重，反衬出将士们毫不气馁的精神面貌。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.尾联借用“黄金台”与“玉龙”的典故，表达全体将士忘身报国之情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出将士们的高昂士气和爱国热情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，表达了将士们誓死报国的决心。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490b03ee0?vaa=1&amp;vcp=1&amp;pid=c9888e734&amp;color=0,0,0&amp;vtp=1&amp;vaab=1&amp;bt=1&amp;bbb=1&amp;hb=1"/>
          <p:cNvSpPr/>
          <p:nvPr/>
        </p:nvSpPr>
        <p:spPr>
          <a:xfrm>
            <a:off x="539496" y="18995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本题考查诗歌内容理解分析。首联运用比喻和夸张的修辞，描绘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出敌军兵临城下的紧张气氛和危急形势的场景，并未运用“抒情”，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A项表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述不当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QC_6_AN.2_1#490b03ee0?vaa=1&amp;vcp=1&amp;pid=c9888e734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4663a06ea?vcp=1&amp;pid=af8dd13b6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43584"/>
            <a:ext cx="11064240" cy="4370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_1#2782d253d?sp=1&amp;vaa=1&amp;vcp=1&amp;pid=c9888e734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2.【炼字】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李贺作诗，工于设色，陆游就曾说他的诗“五色炫耀，光夺眼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目，使人不敢熟视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你如何理解陆游的评价，请结合这首诗中表现色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彩的词语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说说你的看法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12_2#2782d253d?sp=1&amp;vaa=1&amp;vcp=1&amp;pid=c9888e734&amp;color=0,0,0&amp;vtp=1&amp;vaab=1&amp;bbb=1&amp;hb=1&amp;hltap=1"/>
          <p:cNvSpPr/>
          <p:nvPr/>
        </p:nvSpPr>
        <p:spPr>
          <a:xfrm>
            <a:off x="539496" y="2478132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2782d253d?vaa=1&amp;vcp=1&amp;pid=c9888e734&amp;color=0,0,0&amp;vtp=1&amp;vaab=1&amp;bt=1&amp;bbb=1&amp;hb=1"/>
          <p:cNvSpPr/>
          <p:nvPr/>
        </p:nvSpPr>
        <p:spPr>
          <a:xfrm>
            <a:off x="539496" y="121192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本题考查炼字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角声满天秋色里，塞上燕脂凝夜紫”意为：号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角声响彻秋夜的长空，边塞上将士的血迹在寒夜中凝为紫色。诗人没有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直接描写短兵相接的战争场面，而是从听觉和视觉两方面铺写阴寒惨切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的战地气氛，衬托出战地悲壮、凝重的场面。一个“紫”字，写出了战场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之上鲜血遍染，在暮霭凝聚下呈现出暗紫色，为这个画面抹上了一层悲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壮的色彩，表现出将士们誓死捍卫国都的大无畏精神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N.1_1#2782d253d?vaa=1&amp;vcp=1&amp;pid=c9888e734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陆游认为李贺写诗擅长运用多种表示颜色的词语，使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得诗歌五彩缤纷、光彩夺目，让人不敢直视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该诗中，敌军攻城气势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汹涌，犹如乌云翻腾；我军严阵以待，阳光照耀铠甲，一片金光闪烁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肃杀的秋色中，响亮的角声震天动地；寒夜里，边塞将士的鲜血凝成暗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紫色。带着半卷着的红旗，援军赶赴易水；天寒霜重，鼓声也像是被寒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气所逼、郁闷低沉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5_1#e679b3d52?vaa=1&amp;vcp=1&amp;pid=c5a4b9d93&amp;color=0,0,0&amp;vtp=1&amp;vaab=1&amp;bt=1&amp;bbb=1"/>
          <p:cNvSpPr/>
          <p:nvPr/>
        </p:nvSpPr>
        <p:spPr>
          <a:xfrm>
            <a:off x="539496" y="9299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阅读下面这首唐诗，完成下面小题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酬乐天扬州初逢席上见赠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刘禹锡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巴山楚水凄凉地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二十三年弃置身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怀旧空吟闻笛赋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到乡翻似烂柯人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沉舟侧畔千帆过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病树前头万木春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今日听君歌一曲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暂凭杯酒长精神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_1#da507f352?vaa=1&amp;vcp=1&amp;pid=e679b3d52&amp;color=0,0,0&amp;vtp=1&amp;vaab=1&amp;bt=1&amp;bbb=1"/>
          <p:cNvSpPr/>
          <p:nvPr/>
        </p:nvSpPr>
        <p:spPr>
          <a:xfrm>
            <a:off x="539496" y="8808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下列对这首诗的理解和分析，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8_1#da507f352.bracket?vaa=1&amp;vcp=1&amp;pid=e679b3d52&amp;color=0,0,0&amp;vpa=2&amp;vtp=1&amp;vaab=1"/>
          <p:cNvSpPr/>
          <p:nvPr/>
        </p:nvSpPr>
        <p:spPr>
          <a:xfrm>
            <a:off x="8195214" y="86753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6_2#da507f352.choices?vaa=1&amp;vcp=1&amp;pid=e679b3d52&amp;color=0,0,0&amp;vtp=1&amp;vaab=1&amp;bbb=1"/>
          <p:cNvSpPr/>
          <p:nvPr/>
        </p:nvSpPr>
        <p:spPr>
          <a:xfrm>
            <a:off x="539496" y="151314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A.题目中“酬”字是以诗相答的意思。乐天，指白居易，字乐天。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.首联写自己谪居在巴山楚水这荒凉的地区，算来已经二十三年了。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.颔联中借用两个典故表达了诗人被贬归来的感触，涵义十分丰富。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.尾联写诗人感谢朋友的关怀，心绪难平时可借酒浇愁以提振精神。</a:t>
            </a:r>
            <a:endParaRPr lang="en-US" altLang="zh-CN" sz="2800" dirty="0"/>
          </a:p>
        </p:txBody>
      </p:sp>
      <p:sp>
        <p:nvSpPr>
          <p:cNvPr id="5" name="QC_6_AS.1_1#da507f352?vaa=1&amp;vcp=1&amp;pid=e679b3d52&amp;color=0,0,0&amp;vtp=1&amp;vaab=1&amp;bbb=1&amp;hb=1"/>
          <p:cNvSpPr/>
          <p:nvPr/>
        </p:nvSpPr>
        <p:spPr>
          <a:xfrm>
            <a:off x="539496" y="40785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本题考查理解诗歌思想内容。尾联点明酬赠题意，既是对友人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关怀的感谢，也是和友人共勉，表现了诗人坚定的意志和乐观的精神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D项“心绪难平时可借酒浇愁”说法有误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_1#27d5870d7?sp=1&amp;vaa=1&amp;vcp=1&amp;pid=e679b3d52&amp;color=0,0,0&amp;vtp=1&amp;vaab=1&amp;bt=1&amp;bbb=1&amp;hb=1&amp;hltap=1"/>
          <p:cNvSpPr/>
          <p:nvPr/>
        </p:nvSpPr>
        <p:spPr>
          <a:xfrm>
            <a:off x="539496" y="1872456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4.【炼句】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请简要赏析“怀旧空吟闻笛赋，到乡翻似烂柯人”一联的妙处。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27d5870d7?vaa=1&amp;vcp=1&amp;pid=e679b3d52&amp;color=0,0,0&amp;vtp=1&amp;vaab=1&amp;bt=1&amp;bbb=1&amp;hb=1"/>
          <p:cNvSpPr/>
          <p:nvPr/>
        </p:nvSpPr>
        <p:spPr>
          <a:xfrm>
            <a:off x="539496" y="5089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本题考查炼句。古代文人在创作时多用典故来委婉地表达自己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的情思。闻笛赋：指西晋向秀的《思旧赋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三国曹魏末年，向秀的朋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友嵇康、吕安因不满司马氏篡权而被杀害。后来，向秀经过嵇康、吕安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的旧居，听到邻人吹笛，不禁悲从中来，于是作《思旧赋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诗人借“闻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笛赋”表达对旧友的怀念之情。烂柯人：指晋人王质，相传晋人王质上山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砍柴，看见两个童子下棋，就停下观看。等棋局终了，手中的斧柄（柯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已经朽烂。回到村里，才知道已过了一百年。同代人都已经亡故。诗人借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烂柯人”表达自己遭贬二十三年的感慨，表达世事沧桑，人事全非，暮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年返乡恍如隔世的心情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N.1_1#27d5870d7?vaa=1&amp;vcp=1&amp;pid=e679b3d52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（示例）运用“闻笛赋”“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烂柯人”两个典故：向秀闻笛声思嵇康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作《思旧赋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王质观棋，棋局终了，斧柄朽烂，已过百年。写被贬归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来的感触：当年参加政治改革的诸多友人多已离世，自己孤身归来，人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事全非，恍若隔世，无限悲痛怅惘之情油然而生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3_1#e9d1d7fa7?vaa=1&amp;vcp=1&amp;pid=c5a4b9d93&amp;color=0,0,0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阅读下面的诗歌，完成下面的小题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岳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甫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岱宗夫如何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齐鲁青未了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造化钟神秀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阴阳割昏晓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荡胸生曾云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决眦入归鸟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会当凌绝顶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一览众山小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4_1#f06e74483?vaa=1&amp;vcp=1&amp;pid=e9d1d7fa7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下列对这首诗的理解和赏析有误的一项是(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24_2#f06e74483.choices?vaa=1&amp;vcp=1&amp;pid=e9d1d7fa7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A.诗歌前六句直接描写泰山的景物，表现了泰山的高大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，后两句用众山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“小”反衬出泰山的“高大”。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.开篇两句以问答的形式写泰山，既表明了泰山所处的位置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，又写出了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春天的泰山一片青绿的景象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.“造化钟神秀，阴阳割昏晓”两句，运用拟人和夸张的修辞手法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了泰山神奇秀丽和巍峨高大的形象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.全诗动静结合，虚实相生，既描绘了泰山雄伟磅礴的气象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，又表达了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诗人希望登上事业顶峰的雄心壮志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41354e11.fixed?vcp=1&amp;pid=044ccac2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品赏诗歌语言</a:t>
            </a:r>
            <a:endParaRPr lang="en-US" altLang="zh-CN" sz="4000" dirty="0"/>
          </a:p>
        </p:txBody>
      </p:sp>
      <p:sp>
        <p:nvSpPr>
          <p:cNvPr id="3" name="C_4_BD#141354e11.fixed?vcp=1&amp;pid=044ccac2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f06e74483?vaa=1&amp;vcp=1&amp;pid=e9d1d7fa7&amp;color=0,0,0&amp;vtp=1&amp;vaab=1&amp;bt=1&amp;bbb=1&amp;hb=1"/>
          <p:cNvSpPr/>
          <p:nvPr/>
        </p:nvSpPr>
        <p:spPr>
          <a:xfrm>
            <a:off x="539496" y="23757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齐鲁青未了”的意思是泰山横跨齐鲁，青色的峰峦连绵不断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B项中“春天的泰山一片青绿的景象”解读有误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f06e74483?vaa=1&amp;vcp=1&amp;pid=e9d1d7fa7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1#2186bd141?sp=1&amp;vaa=1&amp;vcp=1&amp;pid=e9d1d7fa7&amp;color=0,0,0&amp;vtp=1&amp;vaab=1&amp;bt=1&amp;bbb=1&amp;hb=1"/>
          <p:cNvSpPr/>
          <p:nvPr/>
        </p:nvSpPr>
        <p:spPr>
          <a:xfrm>
            <a:off x="539496" y="15562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【炼句】同是借景抒怀，本诗中的“会当凌绝顶，一览众山小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”与王之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《登鹳雀楼》中的“欲穷千里目，更上一层楼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”所表达的人生追求有何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异同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3" name="QB_6_BD.28_2#2186bd141?sp=1&amp;vaa=1&amp;vcp=1&amp;pid=e9d1d7fa7&amp;color=0,0,0&amp;vtp=1&amp;vaab=1&amp;bbb=1&amp;hb=1&amp;hltap=1"/>
          <p:cNvSpPr/>
          <p:nvPr/>
        </p:nvSpPr>
        <p:spPr>
          <a:xfrm>
            <a:off x="539496" y="3479990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6_AN.28_2#2186bd141?sp=1&amp;vaa=1&amp;vcp=1&amp;pid=e9d1d7fa7&amp;color=0,0,0&amp;vtp=1&amp;vaab=1&amp;bbb=1&amp;hb=1&amp;hla=1">
            <a:extLst>
              <a:ext uri="{FF2B5EF4-FFF2-40B4-BE49-F238E27FC236}">
                <a16:creationId xmlns:a16="http://schemas.microsoft.com/office/drawing/2014/main" id="{83C09626-D9A3-9F91-5626-0F35C1D1CB2A}"/>
              </a:ext>
            </a:extLst>
          </p:cNvPr>
          <p:cNvSpPr/>
          <p:nvPr/>
        </p:nvSpPr>
        <p:spPr>
          <a:xfrm>
            <a:off x="539496" y="3454590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示例）同：都强调人生要有高远的志向和追求，都表达了诗人昂扬向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上、积极进取的人生态度。异：前者更侧重远大目标的确立和坚定的信</a:t>
            </a:r>
            <a:endParaRPr lang="en-US" altLang="zh-CN" sz="2800" b="0" i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；后者更侧重要有实际的行动，不断进步才能取得成功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2a1882b1?vcp=1&amp;pid=141354e11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一、炼字</a:t>
            </a:r>
            <a:endParaRPr lang="en-US" altLang="zh-CN" sz="3200" dirty="0"/>
          </a:p>
        </p:txBody>
      </p:sp>
      <p:sp>
        <p:nvSpPr>
          <p:cNvPr id="3" name="P_6_BD#8ef16ed9c?vcp=1&amp;pid=22a1882b1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炼字，即锤炼词语，指诗人（词人）经过反复琢磨，挑选最妥切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最精确、最形象生动的词语来描摹事物或表情达意。常见的考查方式是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分析这些词语，品味这些词语深藏的情感、意境或表达效果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1.炼字角度有以下几个方面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（1）品味“题眼”。所谓“题眼”，就是指诗歌标题中提挈全篇、精练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传神的字词。如杜甫《春夜喜雨》中的“喜”。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在阅读中，发现并评析“题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眼”，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可以帮助我们体会诗歌丰富的内涵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ef16ed9c?sp=1&amp;vcp=1&amp;pid=22a1882b1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（2）品味“诗眼”。诗有“诗眼”，词有“词眼”。这里的“诗眼”“词眼”，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有时指的是精练传神的字，有时指的是传达主旨的关键词、关键句。如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李清照《醉花阴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薄雾浓云愁永昼）写主人公多愁善感、怜花自怜的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情态，结尾写道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：“莫道不销魂，帘卷西风，人比黄花瘦。”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这一个“瘦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字便是全篇的词眼。它形象地概括了全篇的词意，画龙点睛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ef16ed9c?sp=1&amp;vcp=1&amp;pid=22a1882b1&amp;color=0,0,0&amp;mp=1&amp;vtp=1&amp;vaab=1&amp;bt=1&amp;bbb=1&amp;hb=1"/>
          <p:cNvSpPr/>
          <p:nvPr/>
        </p:nvSpPr>
        <p:spPr>
          <a:xfrm>
            <a:off x="541020" y="7305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（3）品味诗（词）中其他炼字的妙用。这些字词往往能起到多重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艺术效果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①以动衬静。如王维《山居秋暝》：“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竹喧归浣女，莲动下渔舟”中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的“喧”和“动”二字，以动衬静，更好地表现诗人恬静的内心世界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②化静为动。如张养浩的《山坡羊·潼关怀古》：“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峰峦如聚，波涛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如怒，山河表里潼关路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。”曲中“聚”“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怒”二词化静为动。山本来是静止的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着一“聚”字，很好地表现了峰峦众多，仿佛聚集到一起的动态。“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怒”赋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予河水以人的情感和意志，写出了汹涌澎湃的气势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ef16ed9c?sp=1&amp;vcp=1&amp;pid=22a1882b1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③以动写静。如张先《天仙子》：“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沙上并禽池上暝，云破月来花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弄影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着一“破”字，写出明月冲破云层的动感；着一“弄”字，便将花写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得摇曳多姿起来。从云缝中探出头来的月亮，把月光洒在娇花上，像给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娇花蒙上了一层轻柔的白纱，晚风轻轻地撩拨着含羞带娇的花。花在月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光的映照下摆弄着娇羞柔美的倩影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。“破”“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弄”两个词将云、月、花三种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景物都人格化了，富有生命力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2128</Words>
  <Application>Microsoft Office PowerPoint</Application>
  <PresentationFormat>宽屏</PresentationFormat>
  <Paragraphs>351</Paragraphs>
  <Slides>51</Slides>
  <Notes>51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0" baseType="lpstr">
      <vt:lpstr>Arial (正文)</vt:lpstr>
      <vt:lpstr>华文隶书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9</cp:revision>
  <dcterms:created xsi:type="dcterms:W3CDTF">2024-11-21T13:24:40Z</dcterms:created>
  <dcterms:modified xsi:type="dcterms:W3CDTF">2025-07-24T02:57:02Z</dcterms:modified>
  <cp:category/>
  <cp:contentStatus/>
</cp:coreProperties>
</file>