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4" r:id="rId47"/>
    <p:sldId id="301" r:id="rId4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328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9078e47a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8502635-8121-4DEC-9A31-2DF1DC961F9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第15讲</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崇尚法治精神</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9078e47a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ADF2B90-D29C-4C8D-85F0-E2378B21EC9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f73a43aa"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fa2b7fd4d"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0e63e376"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df73a43aa&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fa2b7fd4d&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0e63e376&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第15讲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崇尚法治精神</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9078e47a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D8C21DE-BA28-4C05-88FD-EF8B166D7D7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f73a43aa"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fa2b7fd4d"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0e63e376"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df73a43aa&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fa2b7fd4d&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0e63e376&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第15讲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崇尚法治精神</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262550100098fe42d#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EDE08E8-12F8-A3F3-0790-919A8738BD50}"/>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B35763D-0EEF-44B3-80CB-BC34234EF96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B5ADA90-8B18-4885-989D-E0C654274CD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f73a43aa"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fa2b7fd4d"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0e63e376"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df73a43aa&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fa2b7fd4d&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0e63e376&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8B99DEB-3308-4855-B0D3-E8274FB7C57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f73a43aa"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fa2b7fd4d"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d0e63e376"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df73a43aa&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fa2b7fd4d&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d0e63e376&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6_BD#3eb616c08?sp=1&amp;vcp=1&amp;pid=92afefe4f&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如何理解“公民在法律面前一律平等”这一原则？</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平等地享有权利和履行义务：</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任何公民，不分民族、种族、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性别、职业、家庭出身、宗教信仰、教育程度、财产状况、居住期限等</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都一律平等地享有宪法和法律规定的各项权利，同时必须平等地履行宪</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法和法律规定的各项义务</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平等地适用法律：</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我国公民的合法权益一律平等地受到法律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保护，违法或犯罪行为一律平等地依法予以追究，任何组织或者个人都</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不得有超越宪法和法律的特权</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6_BD#3eb616c08?sp=1&amp;vcp=1&amp;pid=92afefe4f&amp;color=0,0,0&amp;vtp=1&amp;vaab=1&amp;bt=1&amp;bb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我们应该如何践行平等？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反对特权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。每个公民都应平等地承担法律规定的义务，不得</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享有不受法律约束的特权。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平等对待他人的合法权利</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。我们要以法律为基本的行为准则，</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平等地对待所有成员，尊重他人的合法权益。</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敢于抵制不平等的行为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。面对一些不平等现象，我们不能听</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之任之，应据理力争，必要时依法维权。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把平等原则落实到日常的生活、学习和工作中</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。我们要增强</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平等意识，努力践行平等，共同建构平等有序的社会制度。</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C_6_BD#2f3c0f09d?vcp=1&amp;pid=92afefe4f&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C_7_BD.1_1#06881e0c3?vaa=1&amp;vcp=1&amp;pid=2f3c0f09d&amp;color=0,0,0&amp;tib=255,255,255&amp;vip=1#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3282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AN.2_1#06881e0c3.blank?vaa=1&amp;vcp=1&amp;pid=2f3c0f09d&amp;color=0,0,0&amp;vpa=1&amp;vtp=1&amp;vaab=1"/>
          <p:cNvSpPr/>
          <p:nvPr/>
        </p:nvSpPr>
        <p:spPr>
          <a:xfrm>
            <a:off x="7434072" y="2059096"/>
            <a:ext cx="502920" cy="301752"/>
          </a:xfrm>
          <a:prstGeom prst="rect">
            <a:avLst/>
          </a:prstGeom>
          <a:noFill/>
          <a:ln/>
        </p:spPr>
        <p:txBody>
          <a:bodyPr wrap="none" lIns="0" tIns="0" rIns="0" bIns="0" rtlCol="0" anchor="b"/>
          <a:lstStyle/>
          <a:p>
            <a:pPr algn="ctr" latinLnBrk="1">
              <a:lnSpc>
                <a:spcPts val="2800"/>
              </a:lnSpc>
            </a:pPr>
            <a:r>
              <a:rPr lang="en-US" altLang="zh-CN" sz="2300" b="0" i="0" dirty="0">
                <a:solidFill>
                  <a:srgbClr val="FF0000"/>
                </a:solidFill>
                <a:latin typeface="Times New Roman" pitchFamily="34" charset="0"/>
                <a:ea typeface="SimSun" pitchFamily="34" charset="-122"/>
                <a:cs typeface="Times New Roman" pitchFamily="34" charset="-120"/>
              </a:rPr>
              <a:t>B</a:t>
            </a:r>
            <a:endParaRPr lang="en-US" altLang="zh-CN" sz="2300" dirty="0"/>
          </a:p>
        </p:txBody>
      </p:sp>
      <p:sp>
        <p:nvSpPr>
          <p:cNvPr id="6" name="QC_7_BD.1_3#06881e0c3.choices?vaa=1&amp;vcp=1&amp;pid=2f3c0f09d&amp;color=0,0,0&amp;vtp=1&amp;vaab=1&amp;bbb=1"/>
          <p:cNvSpPr/>
          <p:nvPr/>
        </p:nvSpPr>
        <p:spPr>
          <a:xfrm>
            <a:off x="539496" y="474387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C_7_BD#3915095b2?sp=1&amp;vcp=1&amp;pid=2f3c0f09d&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3_1#ad52c396d?vaa=1&amp;vcp=1&amp;pid=3915095b2&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一名同学在班级网络聊天群里提出问题</a:t>
            </a:r>
            <a:r>
              <a:rPr lang="en-US" altLang="zh-CN" sz="2800" b="0" i="0">
                <a:solidFill>
                  <a:srgbClr val="000000"/>
                </a:solidFill>
                <a:latin typeface="Times New Roman" pitchFamily="34" charset="0"/>
                <a:ea typeface="SimSun" pitchFamily="34" charset="-122"/>
                <a:cs typeface="Times New Roman" pitchFamily="34" charset="-120"/>
              </a:rPr>
              <a:t>：公交车上设置老弱病残孕专</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座</a:t>
            </a:r>
            <a:r>
              <a:rPr lang="en-US" altLang="zh-CN" sz="2800" b="0" i="0" dirty="0">
                <a:solidFill>
                  <a:srgbClr val="000000"/>
                </a:solidFill>
                <a:latin typeface="Times New Roman" pitchFamily="34" charset="0"/>
                <a:ea typeface="SimSun" pitchFamily="34" charset="-122"/>
                <a:cs typeface="Times New Roman" pitchFamily="34" charset="-120"/>
              </a:rPr>
              <a:t>，这符合平等的要求吗？</a:t>
            </a:r>
            <a:r>
              <a:rPr lang="en-US" altLang="zh-CN" sz="2800" b="0" i="0">
                <a:solidFill>
                  <a:srgbClr val="000000"/>
                </a:solidFill>
                <a:latin typeface="Times New Roman" pitchFamily="34" charset="0"/>
                <a:ea typeface="SimSun" pitchFamily="34" charset="-122"/>
                <a:cs typeface="Times New Roman" pitchFamily="34" charset="-120"/>
              </a:rPr>
              <a:t>你会留言(</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4_1#ad52c396d.bracket?vaa=1&amp;vcp=1&amp;pid=3915095b2&amp;color=0,0,0&amp;vpa=2&amp;vtp=1&amp;vaab=1"/>
          <p:cNvSpPr/>
          <p:nvPr/>
        </p:nvSpPr>
        <p:spPr>
          <a:xfrm>
            <a:off x="6506114" y="19016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8_BD.3_2#ad52c396d.choices?vaa=1&amp;vcp=1&amp;pid=3915095b2&amp;color=0,0,0&amp;vtp=1&amp;vaab=1&amp;bbb=1"/>
          <p:cNvSpPr/>
          <p:nvPr/>
        </p:nvSpPr>
        <p:spPr>
          <a:xfrm>
            <a:off x="539496" y="2550649"/>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A.符合</a:t>
            </a:r>
            <a:r>
              <a:rPr lang="en-US" altLang="zh-CN" sz="2800" b="0" i="0">
                <a:solidFill>
                  <a:srgbClr val="000000"/>
                </a:solidFill>
                <a:latin typeface="Times New Roman" pitchFamily="34" charset="0"/>
                <a:ea typeface="SimSun" pitchFamily="34" charset="-122"/>
                <a:cs typeface="Times New Roman" pitchFamily="34" charset="-120"/>
              </a:rPr>
              <a:t>，这是法律赋予的特权</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.符合，不同情况可以差别对待</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.不符合</a:t>
            </a:r>
            <a:r>
              <a:rPr lang="en-US" altLang="zh-CN" sz="2800" b="0" i="0">
                <a:solidFill>
                  <a:srgbClr val="000000"/>
                </a:solidFill>
                <a:latin typeface="Times New Roman" pitchFamily="34" charset="0"/>
                <a:ea typeface="SimSun" pitchFamily="34" charset="-122"/>
                <a:cs typeface="Times New Roman" pitchFamily="34" charset="-120"/>
              </a:rPr>
              <a:t>，法律面前人人平等</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.不符合，同等情况要同等对待</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O_8_BD.5_1#6640625eb?sp=1&amp;vaa=1&amp;vcp=1&amp;pid=3915095b2&amp;color=0,0,0&amp;vtp=1&amp;vaab=1&amp;bt=1&amp;bbb=1&amp;hb=1"/>
          <p:cNvSpPr/>
          <p:nvPr/>
        </p:nvSpPr>
        <p:spPr>
          <a:xfrm>
            <a:off x="539496" y="1858994"/>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（2024·玉林·期末）【自由平等】</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日至</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31</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玉林市公安交管部门在全市范围内集中</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开展为期三个月的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一盔一带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专项整治行动</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部分市民驾乘电动自行车</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不佩戴头盔</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受到相应的处罚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有市民认为</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戴不戴头盔是个人的自</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不应受到处罚</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O_8_BD.5_2#6640625eb?vaa=1&amp;vcp=1&amp;pid=3915095b2&amp;color=0,0,0&amp;mp=1&amp;vtp=1&amp;vaab=1&amp;bt=1&amp;bbb=1"/>
          <p:cNvSpPr/>
          <p:nvPr/>
        </p:nvSpPr>
        <p:spPr>
          <a:xfrm>
            <a:off x="539496" y="1862582"/>
            <a:ext cx="11109960" cy="553657"/>
          </a:xfrm>
          <a:prstGeom prst="rect">
            <a:avLst/>
          </a:prstGeom>
          <a:noFill/>
          <a:ln/>
        </p:spPr>
        <p:txBody>
          <a:bodyPr wrap="none" lIns="0" tIns="0" rIns="0" bIns="0" rtlCol="0" anchor="t"/>
          <a:lstStyle/>
          <a:p>
            <a:pPr algn="l" latinLnBrk="1">
              <a:lnSpc>
                <a:spcPts val="4900"/>
              </a:lnSpc>
            </a:pP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请你运用所学自由与法治知识劝说驾乘电动自行车不佩戴头盔的市民。</a:t>
            </a:r>
            <a:endParaRPr lang="en-US" altLang="zh-CN" sz="2800" spc="-100" dirty="0"/>
          </a:p>
        </p:txBody>
      </p:sp>
      <p:sp>
        <p:nvSpPr>
          <p:cNvPr id="3" name="QO_8_AN.1_1#6640625eb?vaa=1&amp;vcp=1&amp;pid=3915095b2&amp;color=0,0,0&amp;vtp=1&amp;vaab=1&amp;bbb=1&amp;hb=1"/>
          <p:cNvSpPr/>
          <p:nvPr/>
        </p:nvSpPr>
        <p:spPr>
          <a:xfrm>
            <a:off x="539496" y="2494851"/>
            <a:ext cx="11109960" cy="24967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【答案】</a:t>
            </a:r>
            <a:r>
              <a:rPr lang="en-US" altLang="zh-CN" sz="2800" b="0" i="0" spc="-100" dirty="0">
                <a:solidFill>
                  <a:srgbClr val="FF0000"/>
                </a:solidFill>
                <a:latin typeface="Times New Roman" pitchFamily="34" charset="0"/>
                <a:ea typeface="SimSun" pitchFamily="34" charset="-122"/>
                <a:cs typeface="Times New Roman" pitchFamily="34" charset="-120"/>
              </a:rPr>
              <a:t>①法治与自由相互联系，不可分割。法治标定了自由的界限</a:t>
            </a:r>
            <a:r>
              <a:rPr lang="en-US" altLang="zh-CN" sz="2800" b="0" i="0" spc="-100">
                <a:solidFill>
                  <a:srgbClr val="FF0000"/>
                </a:solidFill>
                <a:latin typeface="Times New Roman" pitchFamily="34" charset="0"/>
                <a:ea typeface="SimSun" pitchFamily="34" charset="-122"/>
                <a:cs typeface="Times New Roman" pitchFamily="34" charset="-120"/>
              </a:rPr>
              <a:t>，自</a:t>
            </a:r>
          </a:p>
          <a:p>
            <a:pPr latinLnBrk="1">
              <a:lnSpc>
                <a:spcPts val="5100"/>
              </a:lnSpc>
            </a:pPr>
            <a:r>
              <a:rPr lang="en-US" altLang="zh-CN" sz="2800" b="0" i="0" spc="-100">
                <a:solidFill>
                  <a:srgbClr val="FF0000"/>
                </a:solidFill>
                <a:latin typeface="Times New Roman" pitchFamily="34" charset="0"/>
                <a:ea typeface="SimSun" pitchFamily="34" charset="-122"/>
                <a:cs typeface="Times New Roman" pitchFamily="34" charset="-120"/>
              </a:rPr>
              <a:t>由的实现不能触碰法律的红线</a:t>
            </a:r>
            <a:r>
              <a:rPr lang="en-US" altLang="zh-CN" sz="2800" b="0" i="0" spc="-100" dirty="0">
                <a:solidFill>
                  <a:srgbClr val="FF0000"/>
                </a:solidFill>
                <a:latin typeface="Times New Roman" pitchFamily="34" charset="0"/>
                <a:ea typeface="SimSun" pitchFamily="34" charset="-122"/>
                <a:cs typeface="Times New Roman" pitchFamily="34" charset="-120"/>
              </a:rPr>
              <a:t>。不佩戴头盔违反法律</a:t>
            </a:r>
            <a:r>
              <a:rPr lang="en-US" altLang="zh-CN" sz="2800" b="0" i="0" spc="-100">
                <a:solidFill>
                  <a:srgbClr val="FF0000"/>
                </a:solidFill>
                <a:latin typeface="Times New Roman" pitchFamily="34" charset="0"/>
                <a:ea typeface="SimSun" pitchFamily="34" charset="-122"/>
                <a:cs typeface="Times New Roman" pitchFamily="34" charset="-120"/>
              </a:rPr>
              <a:t>，可能要付出失去自</a:t>
            </a:r>
          </a:p>
          <a:p>
            <a:pPr latinLnBrk="1">
              <a:lnSpc>
                <a:spcPts val="5100"/>
              </a:lnSpc>
            </a:pPr>
            <a:r>
              <a:rPr lang="en-US" altLang="zh-CN" sz="2800" b="0" i="0" spc="-100">
                <a:solidFill>
                  <a:srgbClr val="FF0000"/>
                </a:solidFill>
                <a:latin typeface="Times New Roman" pitchFamily="34" charset="0"/>
                <a:ea typeface="SimSun" pitchFamily="34" charset="-122"/>
                <a:cs typeface="Times New Roman" pitchFamily="34" charset="-120"/>
              </a:rPr>
              <a:t>由的代价</a:t>
            </a:r>
            <a:r>
              <a:rPr lang="en-US" altLang="zh-CN" sz="2800" b="0" i="0" spc="-100" dirty="0">
                <a:solidFill>
                  <a:srgbClr val="FF0000"/>
                </a:solidFill>
                <a:latin typeface="Times New Roman" pitchFamily="34" charset="0"/>
                <a:ea typeface="SimSun" pitchFamily="34" charset="-122"/>
                <a:cs typeface="Times New Roman" pitchFamily="34" charset="-120"/>
              </a:rPr>
              <a:t>，甚至会失去生命。②法治是自由的保障。只有遵守法律</a:t>
            </a:r>
            <a:r>
              <a:rPr lang="en-US" altLang="zh-CN" sz="2800" b="0" i="0" spc="-100">
                <a:solidFill>
                  <a:srgbClr val="FF0000"/>
                </a:solidFill>
                <a:latin typeface="Times New Roman" pitchFamily="34" charset="0"/>
                <a:ea typeface="SimSun" pitchFamily="34" charset="-122"/>
                <a:cs typeface="Times New Roman" pitchFamily="34" charset="-120"/>
              </a:rPr>
              <a:t>，才能</a:t>
            </a:r>
          </a:p>
          <a:p>
            <a:pPr latinLnBrk="1">
              <a:lnSpc>
                <a:spcPts val="4900"/>
              </a:lnSpc>
            </a:pPr>
            <a:r>
              <a:rPr lang="en-US" altLang="zh-CN" sz="2800" b="0" i="0" spc="-100">
                <a:solidFill>
                  <a:srgbClr val="FF0000"/>
                </a:solidFill>
                <a:latin typeface="Times New Roman" pitchFamily="34" charset="0"/>
                <a:ea typeface="SimSun" pitchFamily="34" charset="-122"/>
                <a:cs typeface="Times New Roman" pitchFamily="34" charset="-120"/>
              </a:rPr>
              <a:t>享受自由</a:t>
            </a:r>
            <a:r>
              <a:rPr lang="en-US" altLang="zh-CN" sz="2800" b="0" i="0" spc="-100" dirty="0">
                <a:solidFill>
                  <a:srgbClr val="FF0000"/>
                </a:solidFill>
                <a:latin typeface="Times New Roman" pitchFamily="34" charset="0"/>
                <a:ea typeface="SimSun" pitchFamily="34" charset="-122"/>
                <a:cs typeface="Times New Roman" pitchFamily="34" charset="-120"/>
              </a:rPr>
              <a:t>。不佩戴头盔的行为是不遵守社会规则的表现，是违法行为。</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5_BD#8c2597149?sp=1&amp;vcp=1&amp;pid=fa2b7fd4d&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二、公平与正义</a:t>
            </a:r>
            <a:endParaRPr lang="en-US" altLang="zh-CN" sz="3200" dirty="0"/>
          </a:p>
        </p:txBody>
      </p:sp>
      <p:sp>
        <p:nvSpPr>
          <p:cNvPr id="3" name="P_6_BD#2df1a534c?sp=1&amp;vcp=1&amp;pid=8c2597149&amp;color=0,0,0&amp;vtp=1&amp;vaab=1&amp;bbb=1"/>
          <p:cNvSpPr/>
          <p:nvPr/>
        </p:nvSpPr>
        <p:spPr>
          <a:xfrm>
            <a:off x="539496" y="1267240"/>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公平的含义、</a:t>
            </a:r>
            <a:r>
              <a:rPr lang="en-US" altLang="zh-CN" sz="2800" b="0" i="0">
                <a:solidFill>
                  <a:srgbClr val="000000"/>
                </a:solidFill>
                <a:latin typeface="Times New Roman" pitchFamily="34" charset="0"/>
                <a:ea typeface="SimSun" pitchFamily="34" charset="-122"/>
                <a:cs typeface="Times New Roman" pitchFamily="34" charset="-120"/>
              </a:rPr>
              <a:t>内涵及要求。</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含义：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通常指人们基于一定标准或原则，处理事情合情合理、</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不偏不倚的态度或行为方式。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内涵及要求：</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权利公平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：要求每个人依法平等参与社会活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动。②</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规则公平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：要求每个人都受到行为规范的约束。③</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机会公平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：要</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求社会为每个人提供同等的发展机会和条件。</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P_6_BD#2df1a534c?sp=1&amp;vcp=1&amp;pid=8c2597149&amp;color=0,0,0&amp;mp=1&amp;vtp=1&amp;vaab=1&amp;bt=1&amp;bbb=1"/>
          <p:cNvSpPr/>
          <p:nvPr/>
        </p:nvSpPr>
        <p:spPr>
          <a:xfrm>
            <a:off x="539496" y="250542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公平的重要意义。</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对个人：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公平是个人生存和发展的重要保障。</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对社会：</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公平是社会稳定和进步的重要基础。</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6_BD#2df1a534c?sp=1&amp;vcp=1&amp;pid=8c2597149&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如何坚守公平？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个人维护公平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。面对利益冲突，我们要站在公平的立场，学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会担当，以公平之心为人处世。</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制度保障公平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。①对于</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立法</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而言，在规定权利义务、分配社</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会资源时，要公平地对待每个人，保障每个人得到他应得的。②对于</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司</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而言，在解决纠纷、化解矛盾时，要公平地对待当事人，切实维护其</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合法权益。</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P_6_BD#2df1a534c?sp=1&amp;vcp=1&amp;pid=8c2597149&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为什么要维护和实现社会正义？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必要性：</a:t>
            </a: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①追求正义是社会生活的一个重要主题。②正义感是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公民的基本德行。③期盼正义、实现正义、维护正义，是我们的共同心声。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重要性：</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①正义是社会文明的尺度。②正义是法治追求的基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本价值目标之一。③正义是社会制度的重要价值。④正义是社会和谐的</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基本条件。</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2c6b96c91.fixed?vcp=1&amp;pid=d892b45e8&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2c6b96c91.fixed?vcp=1&amp;pid=d892b45e8&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2c6b96c91.fixed?vcp=1&amp;pid=d892b45e8&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第四部分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八年级下册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6_BD#2df1a534c?sp=1&amp;vcp=1&amp;pid=8c2597149&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正义作为法治追求的基本价值目标之一，</a:t>
            </a:r>
            <a:r>
              <a:rPr lang="en-US" altLang="zh-CN" sz="2800" b="0" i="0">
                <a:solidFill>
                  <a:srgbClr val="000000"/>
                </a:solidFill>
                <a:latin typeface="Times New Roman" pitchFamily="34" charset="0"/>
                <a:ea typeface="SimSun" pitchFamily="34" charset="-122"/>
                <a:cs typeface="Times New Roman" pitchFamily="34" charset="-120"/>
              </a:rPr>
              <a:t>对我们有哪些要求？</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（1）要求依法保障人们的</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正当权利</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，使受害者得到救济、违法者</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受到惩罚。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（2）要求人们</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分辨是非</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，惩恶扬善，维护社会公共利益。</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（3）要求人们对弱者给予</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必要的扶助</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，以保证其有尊严地生存。</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P_6_BD#2df1a534c?sp=1&amp;vcp=1&amp;pid=8c2597149&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如何守护正义？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个人守护正义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。守护正义需要勇气和智慧，面对非正义行为，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一方面要敢于斗争，相信正义必定战胜邪恶；另一方面要讲究策略，寻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找有效的方法，做到见义“智”为。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司法维护正义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。①司法机关必须坚持以事实为根据，以法律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为准绳，严格遵循诉讼程序，平等对待当事人，确保司法过程和结果合</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法、公正。②司法机关依法独立公正行使司法权，努力让人民群众在每</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一个司法案件中感受到公平正义。</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6_BD#0ba91ec8f?vcp=1&amp;pid=8c2597149&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B_7_BD.7_1#374e685f8?vaa=1&amp;vcp=1&amp;pid=0ba91ec8f&amp;color=0,0,0&amp;tib=255,255,255&amp;vip=3#3&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32644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AN.8_1#374e685f8.blank?vaa=1&amp;vcp=1&amp;pid=0ba91ec8f&amp;color=0,0,0&amp;vpa=3&amp;vtp=1&amp;vaab=1"/>
          <p:cNvSpPr/>
          <p:nvPr/>
        </p:nvSpPr>
        <p:spPr>
          <a:xfrm>
            <a:off x="7690104" y="2150536"/>
            <a:ext cx="475488" cy="283464"/>
          </a:xfrm>
          <a:prstGeom prst="rect">
            <a:avLst/>
          </a:prstGeom>
          <a:noFill/>
          <a:ln/>
        </p:spPr>
        <p:txBody>
          <a:bodyPr wrap="none" lIns="0" tIns="0" rIns="0" bIns="0" rtlCol="0" anchor="b"/>
          <a:lstStyle/>
          <a:p>
            <a:pPr algn="ctr" latinLnBrk="1">
              <a:lnSpc>
                <a:spcPts val="2700"/>
              </a:lnSpc>
            </a:pPr>
            <a:r>
              <a:rPr lang="en-US" altLang="zh-CN" sz="2200" b="0" i="0" dirty="0">
                <a:solidFill>
                  <a:srgbClr val="FF0000"/>
                </a:solidFill>
                <a:latin typeface="Times New Roman" pitchFamily="34" charset="0"/>
                <a:ea typeface="SimSun" pitchFamily="34" charset="-122"/>
                <a:cs typeface="Times New Roman" pitchFamily="34" charset="-120"/>
              </a:rPr>
              <a:t>C</a:t>
            </a:r>
            <a:endParaRPr lang="en-US" altLang="zh-CN" sz="22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C_7_BD#5d6d40a9d?sp=1&amp;vcp=1&amp;pid=0ba91ec8f&amp;color=0,0,0&amp;vtp=1&amp;vaab=1&amp;bt=1&amp;bbb=1"/>
          <p:cNvSpPr/>
          <p:nvPr/>
        </p:nvSpPr>
        <p:spPr>
          <a:xfrm>
            <a:off x="539496" y="455786"/>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9_1#f3541747f?sp=1&amp;vaa=1&amp;vcp=1&amp;pid=5d6d40a9d&amp;color=0,0,0&amp;vtp=1&amp;vaab=1&amp;bbb=1&amp;hb=1"/>
          <p:cNvSpPr/>
          <p:nvPr/>
        </p:nvSpPr>
        <p:spPr>
          <a:xfrm>
            <a:off x="539496" y="1168626"/>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（2024·山东烟台·中考）公平正义是一个美好社会应有的价值</a:t>
            </a:r>
            <a:r>
              <a:rPr lang="en-US" altLang="zh-CN" sz="2800" b="0" i="0">
                <a:solidFill>
                  <a:srgbClr val="000000"/>
                </a:solidFill>
                <a:latin typeface="Times New Roman" pitchFamily="34" charset="0"/>
                <a:ea typeface="SimSun" pitchFamily="34" charset="-122"/>
                <a:cs typeface="Times New Roman" pitchFamily="34" charset="-120"/>
              </a:rPr>
              <a:t>。建立</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一个公平正义的社会</a:t>
            </a:r>
            <a:r>
              <a:rPr lang="en-US" altLang="zh-CN" sz="2800" b="0" i="0" dirty="0">
                <a:solidFill>
                  <a:srgbClr val="000000"/>
                </a:solidFill>
                <a:latin typeface="Times New Roman" pitchFamily="34" charset="0"/>
                <a:ea typeface="SimSun" pitchFamily="34" charset="-122"/>
                <a:cs typeface="Times New Roman" pitchFamily="34" charset="-120"/>
              </a:rPr>
              <a:t>，是人类永恒的追求</a:t>
            </a:r>
            <a:r>
              <a:rPr lang="en-US" altLang="zh-CN" sz="2800" b="0" i="0">
                <a:solidFill>
                  <a:srgbClr val="000000"/>
                </a:solidFill>
                <a:latin typeface="Times New Roman" pitchFamily="34" charset="0"/>
                <a:ea typeface="SimSun" pitchFamily="34" charset="-122"/>
                <a:cs typeface="Times New Roman" pitchFamily="34" charset="-120"/>
              </a:rPr>
              <a:t>。下列能够体现公平正义要求</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10_1#f3541747f.bracket?vaa=1&amp;vcp=1&amp;pid=5d6d40a9d&amp;color=0,0,0&amp;vpa=4&amp;vtp=1&amp;vaab=1"/>
          <p:cNvSpPr/>
          <p:nvPr/>
        </p:nvSpPr>
        <p:spPr>
          <a:xfrm>
            <a:off x="1527714" y="2450691"/>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8_BD.9_2#f3541747f?vaa=1&amp;vcp=1&amp;pid=5d6d40a9d&amp;color=0,0,0&amp;vtp=1&amp;vaab=1&amp;bbb=1&amp;hb=1"/>
          <p:cNvSpPr/>
          <p:nvPr/>
        </p:nvSpPr>
        <p:spPr>
          <a:xfrm>
            <a:off x="539496" y="3019662"/>
            <a:ext cx="11109960" cy="272218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①教育部开展2024年义务教育阳光招生专项行动，坚决整治“暗箱操作”</a:t>
            </a:r>
          </a:p>
          <a:p>
            <a:pPr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等现象</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国家完善收入分配制度，增加低收入者收入，强化困难群众</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兜底保障</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消费者在网购后为了得到卖家的感谢回馈，不管产品质量</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优劣总是给卖家好评</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国家医疗保障局实行每年医保药品目录动态调</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整，为患者减轻用药负担</a:t>
            </a:r>
            <a:endParaRPr lang="en-US" altLang="zh-CN" sz="2800" dirty="0"/>
          </a:p>
        </p:txBody>
      </p:sp>
      <p:sp>
        <p:nvSpPr>
          <p:cNvPr id="6" name="QC_8_BD.9_3#f3541747f.choices?vaa=1&amp;vcp=1&amp;pid=5d6d40a9d&amp;color=0,0,0&amp;vtp=1&amp;vaab=1&amp;bbb=1"/>
          <p:cNvSpPr/>
          <p:nvPr/>
        </p:nvSpPr>
        <p:spPr>
          <a:xfrm>
            <a:off x="539496" y="575016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pic>
        <p:nvPicPr>
          <p:cNvPr id="2" name="QC_8_BD.11_1#3a30bf1e0?htil=1&amp;vaa=1&amp;vcp=1&amp;pid=5d6d40a9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1396" y="2039040"/>
            <a:ext cx="5693100" cy="402682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11_2#3a30bf1e0?htil=1&amp;sp=1&amp;vaa=1&amp;vcp=1&amp;pid=5d6d40a9d&amp;color=0,0,0&amp;vtp=1&amp;vaab=1&amp;bt=1&amp;bbb=1&amp;hb=1"/>
          <p:cNvSpPr/>
          <p:nvPr/>
        </p:nvSpPr>
        <p:spPr>
          <a:xfrm>
            <a:off x="539496" y="921332"/>
            <a:ext cx="6099048" cy="634365"/>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（2024·广西北海·期末）下列图片共同体现出(</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12_1#3a30bf1e0.bracket?vaa=1&amp;vcp=1&amp;pid=5d6d40a9d&amp;color=0,0,0&amp;vpa=5&amp;vtp=1&amp;vaab=1"/>
          <p:cNvSpPr/>
          <p:nvPr/>
        </p:nvSpPr>
        <p:spPr>
          <a:xfrm>
            <a:off x="8083902" y="921332"/>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8_BD.11_3#3a30bf1e0.choices?htil=1&amp;vaa=1&amp;vcp=1&amp;pid=5d6d40a9d&amp;color=0,0,0&amp;vtp=1&amp;vaab=1&amp;bbb=1"/>
          <p:cNvSpPr/>
          <p:nvPr/>
        </p:nvSpPr>
        <p:spPr>
          <a:xfrm>
            <a:off x="539496" y="1555697"/>
            <a:ext cx="6099048"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A.法律保障公平，彰显法治理念</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B.司法维护正义，促进社会和谐</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C.确保绝对公平，建设美好社会</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D.追求公平正义，清除社会矛盾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C_8_BD#e6dd76e39?vcp=1&amp;pid=5d6d40a9d&amp;color=241,138,6&amp;vtp=1&amp;vaab=1&amp;bt=1&amp;bbb=1"/>
          <p:cNvSpPr/>
          <p:nvPr/>
        </p:nvSpPr>
        <p:spPr>
          <a:xfrm>
            <a:off x="539496" y="554400"/>
            <a:ext cx="11109960" cy="785368"/>
          </a:xfrm>
          <a:prstGeom prst="rect">
            <a:avLst/>
          </a:prstGeom>
          <a:noFill/>
          <a:ln/>
        </p:spPr>
        <p:txBody>
          <a:bodyPr wrap="none" lIns="0" tIns="0" rIns="0" bIns="0" rtlCol="0" anchor="t"/>
          <a:lstStyle/>
          <a:p>
            <a:pPr algn="l" latinLnBrk="1">
              <a:lnSpc>
                <a:spcPts val="5200"/>
              </a:lnSpc>
            </a:pPr>
            <a:r>
              <a:rPr lang="en-US" altLang="zh-CN" sz="3000" b="1" i="0" dirty="0">
                <a:solidFill>
                  <a:srgbClr val="F18A06"/>
                </a:solidFill>
                <a:latin typeface="Times New Roman" pitchFamily="34" charset="0"/>
                <a:ea typeface="微软雅黑" pitchFamily="34" charset="-122"/>
                <a:cs typeface="Times New Roman" pitchFamily="34" charset="-120"/>
              </a:rPr>
              <a:t>易混易错（</a:t>
            </a:r>
            <a:r>
              <a:rPr lang="en-US" altLang="zh-CN" sz="3000" b="1" i="0" dirty="0">
                <a:solidFill>
                  <a:srgbClr val="F18A06"/>
                </a:solidFill>
                <a:latin typeface="Times New Roman" pitchFamily="34" charset="0"/>
                <a:ea typeface="楷体" pitchFamily="34" charset="-122"/>
                <a:cs typeface="Times New Roman" pitchFamily="34" charset="-120"/>
              </a:rPr>
              <a:t>判断正误并改正</a:t>
            </a:r>
            <a:r>
              <a:rPr lang="en-US" altLang="zh-CN" sz="3000" b="1" i="0" dirty="0">
                <a:solidFill>
                  <a:srgbClr val="F18A06"/>
                </a:solidFill>
                <a:latin typeface="Times New Roman" pitchFamily="34" charset="0"/>
                <a:ea typeface="微软雅黑" pitchFamily="34" charset="-122"/>
                <a:cs typeface="Times New Roman" pitchFamily="34" charset="-120"/>
              </a:rPr>
              <a:t>）</a:t>
            </a:r>
            <a:endParaRPr lang="en-US" altLang="zh-CN" sz="3000" dirty="0"/>
          </a:p>
        </p:txBody>
      </p:sp>
      <p:sp>
        <p:nvSpPr>
          <p:cNvPr id="3" name="QT_9_BD.13_1#8e3beb117?sp=1&amp;vaa=1&amp;vcp=1&amp;pid=e6dd76e39&amp;color=0,0,0&amp;vtp=1&amp;vaab=1&amp;bbb=1&amp;hb=1"/>
          <p:cNvSpPr/>
          <p:nvPr/>
        </p:nvSpPr>
        <p:spPr>
          <a:xfrm>
            <a:off x="539496" y="121124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自由就是为所欲为。(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a:t>
            </a:r>
            <a:endParaRPr lang="en-US" altLang="zh-CN" sz="2800" dirty="0"/>
          </a:p>
        </p:txBody>
      </p:sp>
      <p:sp>
        <p:nvSpPr>
          <p:cNvPr id="4" name="QT_9_AN.1_1#8e3beb117.bracket?vaa=1&amp;vcp=1&amp;pid=e6dd76e39&amp;color=0,0,0&amp;vpa=6&amp;vtp=1&amp;vaab=1"/>
          <p:cNvSpPr/>
          <p:nvPr/>
        </p:nvSpPr>
        <p:spPr>
          <a:xfrm>
            <a:off x="4055015" y="12188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T_9_AN.2_1#8e3beb117.blank?vaa=1&amp;vcp=1&amp;pid=e6dd76e39&amp;color=0,0,0&amp;vpa=7&amp;vtp=1&amp;vaab=1&amp;bbb=1&amp;hb=1"/>
          <p:cNvSpPr/>
          <p:nvPr/>
        </p:nvSpPr>
        <p:spPr>
          <a:xfrm>
            <a:off x="539496" y="1828464"/>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自由不是为所欲为</a:t>
            </a:r>
            <a:r>
              <a:rPr lang="en-US" altLang="zh-CN" sz="2800" b="0" i="0" dirty="0">
                <a:solidFill>
                  <a:srgbClr val="FF0000"/>
                </a:solidFill>
                <a:latin typeface="Times New Roman" pitchFamily="34" charset="0"/>
                <a:ea typeface="SimSun" pitchFamily="34" charset="-122"/>
                <a:cs typeface="Times New Roman" pitchFamily="34" charset="-120"/>
              </a:rPr>
              <a:t>，它是有限制的、相对的</a:t>
            </a:r>
            <a:r>
              <a:rPr lang="en-US" altLang="zh-CN" sz="2800" b="0" i="0">
                <a:solidFill>
                  <a:srgbClr val="FF0000"/>
                </a:solidFill>
                <a:latin typeface="Times New Roman" pitchFamily="34" charset="0"/>
                <a:ea typeface="SimSun" pitchFamily="34" charset="-122"/>
                <a:cs typeface="Times New Roman" pitchFamily="34" charset="-120"/>
              </a:rPr>
              <a:t>。自由都是法律之内的自由</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6" name="QT_9_BD.16_1#0605e4a71?sp=1&amp;vaa=1&amp;vcp=1&amp;pid=e6dd76e39&amp;color=0,0,0&amp;vtp=1&amp;vaab=1&amp;bbb=1"/>
          <p:cNvSpPr/>
          <p:nvPr/>
        </p:nvSpPr>
        <p:spPr>
          <a:xfrm>
            <a:off x="539496" y="3136754"/>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自由与法治是相违背的。(</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a:t>
            </a:r>
            <a:r>
              <a:rPr lang="en-US" altLang="zh-CN" sz="2800" i="0" spc="-50">
                <a:solidFill>
                  <a:srgbClr val="000000"/>
                </a:solidFill>
                <a:latin typeface="SimSun" pitchFamily="34" charset="0"/>
                <a:ea typeface="SimSun" pitchFamily="34" charset="-122"/>
                <a:cs typeface="SimSun" pitchFamily="34" charset="-120"/>
              </a:rPr>
              <a:t>_________________________________________________________</a:t>
            </a:r>
            <a:endParaRPr lang="en-US" altLang="zh-CN" sz="2800" spc="-50" dirty="0"/>
          </a:p>
        </p:txBody>
      </p:sp>
      <p:sp>
        <p:nvSpPr>
          <p:cNvPr id="7" name="QT_9_AN.3_1#0605e4a71.bracket?vaa=1&amp;vcp=1&amp;pid=e6dd76e39&amp;color=0,0,0&amp;vpa=8&amp;vtp=1&amp;vaab=1"/>
          <p:cNvSpPr/>
          <p:nvPr/>
        </p:nvSpPr>
        <p:spPr>
          <a:xfrm>
            <a:off x="4766215" y="314437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T_9_AN.4_1#0605e4a71.blank?vaa=1&amp;vcp=1&amp;pid=e6dd76e39&amp;color=0,0,0&amp;vpa=9&amp;vtp=1&amp;vaab=1&amp;bbb=1"/>
          <p:cNvSpPr/>
          <p:nvPr/>
        </p:nvSpPr>
        <p:spPr>
          <a:xfrm>
            <a:off x="1530889" y="3733019"/>
            <a:ext cx="10031413" cy="553657"/>
          </a:xfrm>
          <a:prstGeom prst="rect">
            <a:avLst/>
          </a:prstGeom>
          <a:noFill/>
          <a:ln/>
        </p:spPr>
        <p:txBody>
          <a:bodyPr wrap="none" lIns="0" tIns="0" rIns="0" bIns="0" rtlCol="0" anchor="t"/>
          <a:lstStyle/>
          <a:p>
            <a:pPr algn="ctr" latinLnBrk="1">
              <a:lnSpc>
                <a:spcPts val="4900"/>
              </a:lnSpc>
            </a:pPr>
            <a:r>
              <a:rPr lang="en-US" altLang="zh-CN" sz="2800" b="0" i="0" spc="-50">
                <a:solidFill>
                  <a:srgbClr val="FF0000"/>
                </a:solidFill>
                <a:latin typeface="Times New Roman" pitchFamily="34" charset="0"/>
                <a:ea typeface="SimSun" pitchFamily="34" charset="-122"/>
                <a:cs typeface="Times New Roman" pitchFamily="34" charset="-120"/>
              </a:rPr>
              <a:t>法治与自由相互联系</a:t>
            </a:r>
            <a:r>
              <a:rPr lang="en-US" altLang="zh-CN" sz="2800" b="0" i="0" spc="-50" dirty="0">
                <a:solidFill>
                  <a:srgbClr val="FF0000"/>
                </a:solidFill>
                <a:latin typeface="Times New Roman" pitchFamily="34" charset="0"/>
                <a:ea typeface="SimSun" pitchFamily="34" charset="-122"/>
                <a:cs typeface="Times New Roman" pitchFamily="34" charset="-120"/>
              </a:rPr>
              <a:t>，不可分割，法治既规范自由又保障自由。</a:t>
            </a:r>
            <a:endParaRPr lang="en-US" altLang="zh-CN" sz="2800" spc="-50" dirty="0"/>
          </a:p>
        </p:txBody>
      </p:sp>
      <p:sp>
        <p:nvSpPr>
          <p:cNvPr id="9" name="QT_9_BD.19_1#b786a24fa?sp=1&amp;vaa=1&amp;vcp=1&amp;pid=e6dd76e39&amp;color=0,0,0&amp;vtp=1&amp;vaab=1&amp;bbb=1&amp;hb=1"/>
          <p:cNvSpPr/>
          <p:nvPr/>
        </p:nvSpPr>
        <p:spPr>
          <a:xfrm>
            <a:off x="539496" y="4413739"/>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法律意义上的平等是指绝对平等。(</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a:t>
            </a:r>
            <a:endParaRPr lang="en-US" altLang="zh-CN" sz="2800" dirty="0"/>
          </a:p>
        </p:txBody>
      </p:sp>
      <p:sp>
        <p:nvSpPr>
          <p:cNvPr id="10" name="QT_9_AN.20_1#b786a24fa.bracket?vaa=1&amp;vcp=1&amp;pid=e6dd76e39&amp;color=0,0,0&amp;vpa=10&amp;vtp=1&amp;vaab=1"/>
          <p:cNvSpPr/>
          <p:nvPr/>
        </p:nvSpPr>
        <p:spPr>
          <a:xfrm>
            <a:off x="6188615" y="4421359"/>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11" name="QT_9_AN.21_1#b786a24fa.blank?vaa=1&amp;vcp=1&amp;pid=e6dd76e39&amp;color=0,0,0&amp;vpa=11&amp;vtp=1&amp;vaab=1&amp;bbb=1&amp;hb=1"/>
          <p:cNvSpPr/>
          <p:nvPr/>
        </p:nvSpPr>
        <p:spPr>
          <a:xfrm>
            <a:off x="539496" y="5030959"/>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在法律意义上</a:t>
            </a:r>
            <a:r>
              <a:rPr lang="en-US" altLang="zh-CN" sz="2800" b="0" i="0" dirty="0">
                <a:solidFill>
                  <a:srgbClr val="FF0000"/>
                </a:solidFill>
                <a:latin typeface="Times New Roman" pitchFamily="34" charset="0"/>
                <a:ea typeface="SimSun" pitchFamily="34" charset="-122"/>
                <a:cs typeface="Times New Roman" pitchFamily="34" charset="-120"/>
              </a:rPr>
              <a:t>，平等具有两层含义：同等情况同等对待</a:t>
            </a:r>
            <a:r>
              <a:rPr lang="en-US" altLang="zh-CN" sz="2800" b="0" i="0">
                <a:solidFill>
                  <a:srgbClr val="FF0000"/>
                </a:solidFill>
                <a:latin typeface="Times New Roman" pitchFamily="34" charset="0"/>
                <a:ea typeface="SimSun" pitchFamily="34" charset="-122"/>
                <a:cs typeface="Times New Roman" pitchFamily="34" charset="-120"/>
              </a:rPr>
              <a:t>，不同情况差别对待</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P spid="11"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T_9_BD.22_1#8665ebfcf?sp=1&amp;vaa=1&amp;vcp=1&amp;pid=e6dd76e39&amp;color=0,0,0&amp;vtp=1&amp;vaab=1&amp;bt=1&amp;bbb=1&amp;hb=1"/>
          <p:cNvSpPr/>
          <p:nvPr/>
        </p:nvSpPr>
        <p:spPr>
          <a:xfrm>
            <a:off x="539496" y="152857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公平就是平均分配。(</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___________________________________________________</a:t>
            </a:r>
            <a:endParaRPr lang="en-US" altLang="zh-CN" sz="2800" dirty="0"/>
          </a:p>
        </p:txBody>
      </p:sp>
      <p:sp>
        <p:nvSpPr>
          <p:cNvPr id="3" name="QT_9_AN.1_1#8665ebfcf.bracket?vaa=1&amp;vcp=1&amp;pid=e6dd76e39&amp;color=0,0,0&amp;vpa=12&amp;vtp=1&amp;vaab=1"/>
          <p:cNvSpPr/>
          <p:nvPr/>
        </p:nvSpPr>
        <p:spPr>
          <a:xfrm>
            <a:off x="4055015" y="1536192"/>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AN.2_1#8665ebfcf.blank?vaa=1&amp;vcp=1&amp;pid=e6dd76e39&amp;color=0,0,0&amp;vpa=13&amp;vtp=1&amp;vaab=1&amp;bbb=1&amp;hb=1"/>
          <p:cNvSpPr/>
          <p:nvPr/>
        </p:nvSpPr>
        <p:spPr>
          <a:xfrm>
            <a:off x="539496" y="2145792"/>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公平并不是一切都平均分配，公平通常指人们基于一定标准或原则</a:t>
            </a:r>
            <a:r>
              <a:rPr lang="en-US" altLang="zh-CN" sz="2800" b="0" i="0" dirty="0">
                <a:solidFill>
                  <a:srgbClr val="FF0000"/>
                </a:solidFill>
                <a:latin typeface="Times New Roman" pitchFamily="34" charset="0"/>
                <a:ea typeface="SimSun" pitchFamily="34" charset="-122"/>
                <a:cs typeface="Times New Roman" pitchFamily="34" charset="-120"/>
              </a:rPr>
              <a:t>，处理事情合情合理、不偏不倚的态度或行为方式。</a:t>
            </a:r>
            <a:endParaRPr lang="en-US" altLang="zh-CN" sz="2800" dirty="0"/>
          </a:p>
        </p:txBody>
      </p:sp>
      <p:sp>
        <p:nvSpPr>
          <p:cNvPr id="5" name="QT_9_BD.25_1#d3e335e87?sp=1&amp;vaa=1&amp;vcp=1&amp;pid=e6dd76e39&amp;color=0,0,0&amp;vtp=1&amp;vaab=1&amp;bbb=1&amp;hb=1"/>
          <p:cNvSpPr/>
          <p:nvPr/>
        </p:nvSpPr>
        <p:spPr>
          <a:xfrm>
            <a:off x="539496" y="3456876"/>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真正的公平是不存在的，</a:t>
            </a:r>
            <a:r>
              <a:rPr lang="en-US" altLang="zh-CN" sz="2800" b="0" i="0">
                <a:solidFill>
                  <a:srgbClr val="000000"/>
                </a:solidFill>
                <a:latin typeface="Times New Roman" pitchFamily="34" charset="0"/>
                <a:ea typeface="SimSun" pitchFamily="34" charset="-122"/>
                <a:cs typeface="Times New Roman" pitchFamily="34" charset="-120"/>
              </a:rPr>
              <a:t>我们没有必要追求公平。(</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a:t>
            </a:r>
            <a:endParaRPr lang="en-US" altLang="zh-CN" sz="2800" dirty="0"/>
          </a:p>
        </p:txBody>
      </p:sp>
      <p:sp>
        <p:nvSpPr>
          <p:cNvPr id="6" name="QT_9_AN.26_1#d3e335e87.bracket?vaa=1&amp;vcp=1&amp;pid=e6dd76e39&amp;color=0,0,0&amp;vpa=14&amp;vtp=1&amp;vaab=1"/>
          <p:cNvSpPr/>
          <p:nvPr/>
        </p:nvSpPr>
        <p:spPr>
          <a:xfrm>
            <a:off x="8677814" y="3464496"/>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T_9_AN.27_1#d3e335e87.blank?vaa=1&amp;vcp=1&amp;pid=e6dd76e39&amp;color=0,0,0&amp;vpa=15&amp;vtp=1&amp;vaab=1&amp;bbb=1&amp;hb=1"/>
          <p:cNvSpPr/>
          <p:nvPr/>
        </p:nvSpPr>
        <p:spPr>
          <a:xfrm>
            <a:off x="539496" y="4074096"/>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公平是相对的</a:t>
            </a:r>
            <a:r>
              <a:rPr lang="en-US" altLang="zh-CN" sz="2800" b="0" i="0" dirty="0">
                <a:solidFill>
                  <a:srgbClr val="FF0000"/>
                </a:solidFill>
                <a:latin typeface="Times New Roman" pitchFamily="34" charset="0"/>
                <a:ea typeface="SimSun" pitchFamily="34" charset="-122"/>
                <a:cs typeface="Times New Roman" pitchFamily="34" charset="-120"/>
              </a:rPr>
              <a:t>，没有绝对的公平。我们应从点滴事情做起</a:t>
            </a:r>
            <a:r>
              <a:rPr lang="en-US" altLang="zh-CN" sz="2800" b="0" i="0">
                <a:solidFill>
                  <a:srgbClr val="FF0000"/>
                </a:solidFill>
                <a:latin typeface="Times New Roman" pitchFamily="34" charset="0"/>
                <a:ea typeface="SimSun" pitchFamily="34" charset="-122"/>
                <a:cs typeface="Times New Roman" pitchFamily="34" charset="-120"/>
              </a:rPr>
              <a:t>，携手共进</a:t>
            </a:r>
            <a:r>
              <a:rPr lang="en-US" altLang="zh-CN" sz="2800" b="0" i="0" dirty="0">
                <a:solidFill>
                  <a:srgbClr val="FF0000"/>
                </a:solidFill>
                <a:latin typeface="Times New Roman" pitchFamily="34" charset="0"/>
                <a:ea typeface="SimSun" pitchFamily="34" charset="-122"/>
                <a:cs typeface="Times New Roman" pitchFamily="34" charset="-120"/>
              </a:rPr>
              <a:t>，共建共享公平正义的美好社会。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C_8_BD#fe0aa667e?vcp=1&amp;pid=5d6d40a9d&amp;color=241,138,6&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F18A06"/>
                </a:solidFill>
                <a:latin typeface="Times New Roman" pitchFamily="34" charset="0"/>
                <a:ea typeface="微软雅黑" pitchFamily="34" charset="-122"/>
                <a:cs typeface="Times New Roman" pitchFamily="34" charset="-120"/>
              </a:rPr>
              <a:t>以图说理</a:t>
            </a:r>
            <a:endParaRPr lang="en-US" altLang="zh-CN" sz="3000" dirty="0"/>
          </a:p>
        </p:txBody>
      </p:sp>
      <p:pic>
        <p:nvPicPr>
          <p:cNvPr id="3" name="P_9_BD#a70519ab1?htil=2&amp;vcp=1&amp;pid=fe0aa667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30738" y="1375900"/>
            <a:ext cx="4461262" cy="307059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9_BD#a70519ab1?htil=2&amp;vcp=1&amp;pid=fe0aa667e&amp;color=0,0,0&amp;vtp=1&amp;vaab=1&amp;bbb=1&amp;hs=1"/>
          <p:cNvSpPr/>
          <p:nvPr/>
        </p:nvSpPr>
        <p:spPr>
          <a:xfrm>
            <a:off x="539496" y="1238740"/>
            <a:ext cx="731520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漫画《给正义撑腰》说明了哪些道理？</a:t>
            </a:r>
            <a:endParaRPr lang="en-US" altLang="zh-CN" sz="2800" dirty="0"/>
          </a:p>
        </p:txBody>
      </p:sp>
      <p:sp>
        <p:nvSpPr>
          <p:cNvPr id="5" name="P_9_BD#a70519ab1?htil=2&amp;sp=1&amp;vcp=1&amp;pid=fe0aa667e&amp;color=0,0,0&amp;vtp=1&amp;vaab=1&amp;bbb=1&amp;hb=1&amp;hs=1"/>
          <p:cNvSpPr/>
          <p:nvPr/>
        </p:nvSpPr>
        <p:spPr>
          <a:xfrm>
            <a:off x="539496" y="1875644"/>
            <a:ext cx="731520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（1）正义是社会文明的尺度</a:t>
            </a:r>
            <a:r>
              <a:rPr lang="en-US" altLang="zh-CN" sz="2800" b="0" i="0">
                <a:solidFill>
                  <a:srgbClr val="000000"/>
                </a:solidFill>
                <a:latin typeface="Times New Roman" pitchFamily="34" charset="0"/>
                <a:ea typeface="SimSun" pitchFamily="34" charset="-122"/>
                <a:cs typeface="Times New Roman" pitchFamily="34" charset="-120"/>
              </a:rPr>
              <a:t>，体现了人们</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对美好社会的期待和追求</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P_9_BD#a70519ab1?htil=2&amp;sp=1&amp;vcp=1&amp;pid=fe0aa667e&amp;color=0,0,0&amp;vtp=1&amp;vaab=1&amp;bbb=1&amp;hs=1"/>
          <p:cNvSpPr/>
          <p:nvPr/>
        </p:nvSpPr>
        <p:spPr>
          <a:xfrm>
            <a:off x="539496" y="3144819"/>
            <a:ext cx="731520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（2）正义是法治追求的基本价值目标之一。</a:t>
            </a:r>
            <a:endParaRPr lang="en-US" altLang="zh-CN" sz="2800" dirty="0"/>
          </a:p>
        </p:txBody>
      </p:sp>
      <p:sp>
        <p:nvSpPr>
          <p:cNvPr id="7" name="P_9_BD#a70519ab1?htil=2&amp;sp=1&amp;vcp=1&amp;pid=fe0aa667e&amp;color=0,0,0&amp;vtp=1&amp;vaab=1&amp;bbb=1&amp;hb=1&amp;hs=1"/>
          <p:cNvSpPr/>
          <p:nvPr/>
        </p:nvSpPr>
        <p:spPr>
          <a:xfrm>
            <a:off x="539496" y="3774294"/>
            <a:ext cx="731520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（3）正义是社会制度的重要价值。制度的</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生命在于正义，制度的效用在于保障正义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P_9_BD#a70519ab1?htil=2&amp;sp=1&amp;vcp=1&amp;pid=fe0aa667e&amp;color=0,0,0&amp;vtp=1&amp;vaab=1&amp;bbb=1&amp;hs=1"/>
          <p:cNvSpPr/>
          <p:nvPr/>
        </p:nvSpPr>
        <p:spPr>
          <a:xfrm>
            <a:off x="539995" y="5040929"/>
            <a:ext cx="11112011"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（4）正义是社会和谐的基本条件。</a:t>
            </a:r>
            <a:endParaRPr lang="en-US" altLang="zh-CN" sz="2800" dirty="0"/>
          </a:p>
        </p:txBody>
      </p:sp>
      <p:sp>
        <p:nvSpPr>
          <p:cNvPr id="9" name="P_9_BD#a70519ab1?htil=2&amp;sp=1&amp;vcp=1&amp;pid=fe0aa667e&amp;color=0,0,0&amp;vtp=1&amp;vaab=1&amp;bbb=1&amp;hs=1"/>
          <p:cNvSpPr/>
          <p:nvPr/>
        </p:nvSpPr>
        <p:spPr>
          <a:xfrm>
            <a:off x="539995" y="5662594"/>
            <a:ext cx="11112011" cy="553657"/>
          </a:xfrm>
          <a:prstGeom prst="rect">
            <a:avLst/>
          </a:prstGeom>
          <a:noFill/>
          <a:ln/>
        </p:spPr>
        <p:txBody>
          <a:bodyPr wrap="none" lIns="0" tIns="0" rIns="0" bIns="0" rtlCol="0" anchor="t"/>
          <a:lstStyle/>
          <a:p>
            <a:pPr algn="l" latinLnBrk="1">
              <a:lnSpc>
                <a:spcPts val="4900"/>
              </a:lnSpc>
            </a:pP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（5）司法维护正义。公正司法是维护社会公平正义的最后一道防线。</a:t>
            </a:r>
            <a:endParaRPr lang="en-US" altLang="zh-CN" sz="2800" spc="-5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8_BD#381f7587e?vcp=1&amp;pid=5d6d40a9d&amp;color=241,138,6&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F18A06"/>
                </a:solidFill>
                <a:latin typeface="Times New Roman" pitchFamily="34" charset="0"/>
                <a:ea typeface="微软雅黑" pitchFamily="34" charset="-122"/>
                <a:cs typeface="Times New Roman" pitchFamily="34" charset="-120"/>
              </a:rPr>
              <a:t>教材新说法</a:t>
            </a:r>
            <a:endParaRPr lang="en-US" altLang="zh-CN" sz="3000" dirty="0"/>
          </a:p>
        </p:txBody>
      </p:sp>
      <p:sp>
        <p:nvSpPr>
          <p:cNvPr id="3" name="P_9_BD#329bd5b91?vcp=1&amp;pid=381f7587e&amp;color=0,0,0&amp;vtp=1&amp;vaab=1&amp;bbb=1"/>
          <p:cNvSpPr/>
          <p:nvPr/>
        </p:nvSpPr>
        <p:spPr>
          <a:xfrm>
            <a:off x="539496" y="123874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公正司法是维护社会公平正义的最后一道防线。</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P_9#329bd5b91?vcp=1&amp;pid=381f7587e&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请完成第159~161页【备考练习】习题</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df73a43aa.fixed?vcp=1&amp;pid=9078e47a1&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崇尚法治精神</a:t>
            </a:r>
            <a:endParaRPr lang="en-US" altLang="zh-CN" sz="4000" dirty="0"/>
          </a:p>
        </p:txBody>
      </p:sp>
      <p:sp>
        <p:nvSpPr>
          <p:cNvPr id="3" name="C_4_BD#df73a43aa.fixed?vcp=1&amp;pid=9078e47a1&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课标链接</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4#d0e63e376.fixed?vcp=1&amp;pid=9078e47a1&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崇尚法治精神</a:t>
            </a:r>
            <a:endParaRPr lang="en-US" altLang="zh-CN" sz="4000" dirty="0"/>
          </a:p>
        </p:txBody>
      </p:sp>
      <p:sp>
        <p:nvSpPr>
          <p:cNvPr id="3" name="C_4_BD#d0e63e376.fixed?vcp=1&amp;pid=9078e47a1&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第15讲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崇尚法治精神</a:t>
            </a:r>
            <a:endParaRPr lang="en-US" altLang="zh-CN" sz="40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5_BD#1b1164839?vcp=1&amp;pid=d0e63e376&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28_1#6293a7222?sp=1&amp;vaa=1&amp;vcp=1&amp;pid=1b1164839&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根据《中华人民共和国无障碍环境建设法</a:t>
            </a:r>
            <a:r>
              <a:rPr lang="en-US" altLang="zh-CN" sz="2800" b="0" i="0">
                <a:solidFill>
                  <a:srgbClr val="000000"/>
                </a:solidFill>
                <a:latin typeface="Times New Roman" pitchFamily="34" charset="0"/>
                <a:ea typeface="SimSun" pitchFamily="34" charset="-122"/>
                <a:cs typeface="Times New Roman" pitchFamily="34" charset="-120"/>
              </a:rPr>
              <a:t>》，南宁市住房和城乡建设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局印发了</a:t>
            </a:r>
            <a:r>
              <a:rPr lang="en-US" altLang="zh-CN" sz="2800" b="0" i="0" dirty="0">
                <a:solidFill>
                  <a:srgbClr val="000000"/>
                </a:solidFill>
                <a:latin typeface="Times New Roman" pitchFamily="34" charset="0"/>
                <a:ea typeface="SimSun" pitchFamily="34" charset="-122"/>
                <a:cs typeface="Times New Roman" pitchFamily="34" charset="-120"/>
              </a:rPr>
              <a:t>《南宁市无障碍设施建设指南》（2024版</a:t>
            </a:r>
            <a:r>
              <a:rPr lang="en-US" altLang="zh-CN" sz="2800" b="0" i="0">
                <a:solidFill>
                  <a:srgbClr val="000000"/>
                </a:solidFill>
                <a:latin typeface="Times New Roman" pitchFamily="34" charset="0"/>
                <a:ea typeface="SimSun" pitchFamily="34" charset="-122"/>
                <a:cs typeface="Times New Roman" pitchFamily="34" charset="-120"/>
              </a:rPr>
              <a:t>），要求有关单位做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好无障碍设施配套建设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南宁市住房和城乡建设局的做法(</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29_1#6293a7222.bracket?vaa=1&amp;vcp=1&amp;pid=1b1164839&amp;color=0,0,0&amp;vpa=16&amp;vtp=1&amp;vaab=1"/>
          <p:cNvSpPr/>
          <p:nvPr/>
        </p:nvSpPr>
        <p:spPr>
          <a:xfrm>
            <a:off x="9706514" y="25493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6_BD.28_2#6293a7222?vaa=1&amp;vcp=1&amp;pid=1b1164839&amp;color=0,0,0&amp;vtp=1&amp;vaab=1&amp;bbb=1&amp;hb=1"/>
          <p:cNvSpPr/>
          <p:nvPr/>
        </p:nvSpPr>
        <p:spPr>
          <a:xfrm>
            <a:off x="539496" y="319136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①有利于社会弱势群体享有平等的权利</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②使受害者得到救济</a:t>
            </a:r>
            <a:r>
              <a:rPr lang="en-US" altLang="zh-CN" sz="2800" b="0" i="0">
                <a:solidFill>
                  <a:srgbClr val="000000"/>
                </a:solidFill>
                <a:latin typeface="Times New Roman" pitchFamily="34" charset="0"/>
                <a:ea typeface="SimSun" pitchFamily="34" charset="-122"/>
                <a:cs typeface="Times New Roman" pitchFamily="34" charset="-120"/>
              </a:rPr>
              <a:t>，违法者</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受到惩罚</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③是捍卫社会公平正义的最后一道防线</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④体现了</a:t>
            </a:r>
            <a:r>
              <a:rPr lang="en-US" altLang="zh-CN" sz="2800" b="0" i="0">
                <a:solidFill>
                  <a:srgbClr val="000000"/>
                </a:solidFill>
                <a:latin typeface="Times New Roman" pitchFamily="34" charset="0"/>
                <a:ea typeface="SimSun" pitchFamily="34" charset="-122"/>
                <a:cs typeface="Times New Roman" pitchFamily="34" charset="-120"/>
              </a:rPr>
              <a:t>“法律面前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人人平等</a:t>
            </a:r>
            <a:r>
              <a:rPr lang="en-US" altLang="zh-CN" sz="2800" b="0" i="0" dirty="0">
                <a:solidFill>
                  <a:srgbClr val="000000"/>
                </a:solidFill>
                <a:latin typeface="Times New Roman" pitchFamily="34" charset="0"/>
                <a:ea typeface="SimSun" pitchFamily="34" charset="-122"/>
                <a:cs typeface="Times New Roman" pitchFamily="34" charset="-120"/>
              </a:rPr>
              <a:t>”的原则</a:t>
            </a:r>
            <a:endParaRPr lang="en-US" altLang="zh-CN" sz="2800" dirty="0"/>
          </a:p>
        </p:txBody>
      </p:sp>
      <p:sp>
        <p:nvSpPr>
          <p:cNvPr id="6" name="QC_6_BD.28_3#6293a7222.choices?vaa=1&amp;vcp=1&amp;pid=1b1164839&amp;color=0,0,0&amp;vtp=1&amp;vaab=1&amp;bbb=1"/>
          <p:cNvSpPr/>
          <p:nvPr/>
        </p:nvSpPr>
        <p:spPr>
          <a:xfrm>
            <a:off x="539496" y="5113954"/>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6_BD.30_1#042bce299?vaa=1&amp;vcp=1&amp;pid=1b1164839&amp;color=0,0,0&amp;vtp=1&amp;vaab=1&amp;bt=1&amp;bbb=1&amp;hb=1"/>
          <p:cNvSpPr/>
          <p:nvPr/>
        </p:nvSpPr>
        <p:spPr>
          <a:xfrm>
            <a:off x="539496" y="88569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（2024·广西南宁·模拟）我国积极采取措施为残疾人日常生活、</a:t>
            </a:r>
            <a:r>
              <a:rPr lang="en-US" altLang="zh-CN" sz="2800" b="0" i="0">
                <a:solidFill>
                  <a:srgbClr val="000000"/>
                </a:solidFill>
                <a:latin typeface="Times New Roman" pitchFamily="34" charset="0"/>
                <a:ea typeface="SimSun" pitchFamily="34" charset="-122"/>
                <a:cs typeface="Times New Roman" pitchFamily="34" charset="-120"/>
              </a:rPr>
              <a:t>考试、</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就业</a:t>
            </a:r>
            <a:r>
              <a:rPr lang="en-US" altLang="zh-CN" sz="2800" b="0" i="0" dirty="0">
                <a:solidFill>
                  <a:srgbClr val="000000"/>
                </a:solidFill>
                <a:latin typeface="Times New Roman" pitchFamily="34" charset="0"/>
                <a:ea typeface="SimSun" pitchFamily="34" charset="-122"/>
                <a:cs typeface="Times New Roman" pitchFamily="34" charset="-120"/>
              </a:rPr>
              <a:t>、医疗康复等打造无障碍环境。对此，</a:t>
            </a:r>
            <a:r>
              <a:rPr lang="en-US" altLang="zh-CN" sz="2800" b="0" i="0">
                <a:solidFill>
                  <a:srgbClr val="000000"/>
                </a:solidFill>
                <a:latin typeface="Times New Roman" pitchFamily="34" charset="0"/>
                <a:ea typeface="SimSun" pitchFamily="34" charset="-122"/>
                <a:cs typeface="Times New Roman" pitchFamily="34" charset="-120"/>
              </a:rPr>
              <a:t>下列理解正确的是(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_1#042bce299.bracket?vaa=1&amp;vcp=1&amp;pid=1b1164839&amp;color=0,0,0&amp;vpa=17&amp;vtp=1&amp;vaab=1"/>
          <p:cNvSpPr/>
          <p:nvPr/>
        </p:nvSpPr>
        <p:spPr>
          <a:xfrm>
            <a:off x="10417714" y="152006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30_2#042bce299.choices?vaa=1&amp;vcp=1&amp;pid=1b1164839&amp;color=0,0,0&amp;vtp=1&amp;vaab=1&amp;bbb=1"/>
          <p:cNvSpPr/>
          <p:nvPr/>
        </p:nvSpPr>
        <p:spPr>
          <a:xfrm>
            <a:off x="539496" y="2168715"/>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.不同情况差别对待</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.同等情况同等对待</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C.违背了法律面前人人平等的原则</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.践行平等意味着不受法律约束</a:t>
            </a:r>
            <a:endParaRPr lang="en-US" altLang="zh-CN" sz="2800" dirty="0"/>
          </a:p>
        </p:txBody>
      </p:sp>
      <p:sp>
        <p:nvSpPr>
          <p:cNvPr id="5" name="QC_6_BD.32_1#3e1f3db42?vaa=1&amp;vcp=1&amp;pid=1b1164839&amp;color=0,0,0&amp;vtp=1&amp;vaab=1&amp;bbb=1&amp;hb=1"/>
          <p:cNvSpPr/>
          <p:nvPr/>
        </p:nvSpPr>
        <p:spPr>
          <a:xfrm>
            <a:off x="539496" y="344570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李强总理在2024年国务院《政府工作报告》中多次提到“公平</a:t>
            </a:r>
            <a:r>
              <a:rPr lang="en-US" altLang="zh-CN" sz="2800" b="0" i="0">
                <a:solidFill>
                  <a:srgbClr val="000000"/>
                </a:solidFill>
                <a:latin typeface="Times New Roman" pitchFamily="34" charset="0"/>
                <a:ea typeface="SimSun" pitchFamily="34" charset="-122"/>
                <a:cs typeface="Times New Roman" pitchFamily="34" charset="-120"/>
              </a:rPr>
              <a:t>”。国家</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重视公平(</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C_6_AN.33_1#3e1f3db42.bracket?vaa=1&amp;vcp=1&amp;pid=1b1164839&amp;color=0,0,0&amp;vpa=18&amp;vtp=1&amp;vaab=1"/>
          <p:cNvSpPr/>
          <p:nvPr/>
        </p:nvSpPr>
        <p:spPr>
          <a:xfrm>
            <a:off x="2238914" y="408006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7" name="QC_6_BD.32_2#3e1f3db42.choices?vaa=1&amp;vcp=1&amp;pid=1b1164839&amp;color=0,0,0&amp;vtp=1&amp;vaab=1&amp;bbb=1"/>
          <p:cNvSpPr/>
          <p:nvPr/>
        </p:nvSpPr>
        <p:spPr>
          <a:xfrm>
            <a:off x="539496" y="4722685"/>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.可以构建绝对公平的社会</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.能够解决社会的所有矛盾</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C.能实现每个人的所有利益</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.有利于保证社会的长治久安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6_BD.34_1#ac8620dce?vaa=1&amp;vcp=1&amp;pid=1b1164839&amp;color=0,0,0&amp;vtp=1&amp;vaab=1&amp;bt=1&amp;bbb=1&amp;hb=1"/>
          <p:cNvSpPr/>
          <p:nvPr/>
        </p:nvSpPr>
        <p:spPr>
          <a:xfrm>
            <a:off x="539496" y="12044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2024年广西壮族自治区《政府工作报告》指出，2023年广西新增</a:t>
            </a:r>
            <a:r>
              <a:rPr lang="en-US" altLang="zh-CN" sz="2800" b="0" i="0">
                <a:solidFill>
                  <a:srgbClr val="000000"/>
                </a:solidFill>
                <a:latin typeface="Times New Roman" pitchFamily="34" charset="0"/>
                <a:ea typeface="SimSun" pitchFamily="34" charset="-122"/>
                <a:cs typeface="Times New Roman" pitchFamily="34" charset="-120"/>
              </a:rPr>
              <a:t>50个</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县</a:t>
            </a:r>
            <a:r>
              <a:rPr lang="en-US" altLang="zh-CN" sz="2800" b="0" i="0" dirty="0">
                <a:solidFill>
                  <a:srgbClr val="000000"/>
                </a:solidFill>
                <a:latin typeface="Times New Roman" pitchFamily="34" charset="0"/>
                <a:ea typeface="SimSun" pitchFamily="34" charset="-122"/>
                <a:cs typeface="Times New Roman" pitchFamily="34" charset="-120"/>
              </a:rPr>
              <a:t>、264.88万农村义务教育学生纳入营养改善计划，所有县（市、</a:t>
            </a:r>
            <a:r>
              <a:rPr lang="en-US" altLang="zh-CN" sz="2800" b="0" i="0">
                <a:solidFill>
                  <a:srgbClr val="000000"/>
                </a:solidFill>
                <a:latin typeface="Times New Roman" pitchFamily="34" charset="0"/>
                <a:ea typeface="SimSun" pitchFamily="34" charset="-122"/>
                <a:cs typeface="Times New Roman" pitchFamily="34" charset="-120"/>
              </a:rPr>
              <a:t>区）</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431.48</a:t>
            </a:r>
            <a:r>
              <a:rPr lang="en-US" altLang="zh-CN" sz="2800" b="0" i="0" dirty="0">
                <a:solidFill>
                  <a:srgbClr val="000000"/>
                </a:solidFill>
                <a:latin typeface="Times New Roman" pitchFamily="34" charset="0"/>
                <a:ea typeface="SimSun" pitchFamily="34" charset="-122"/>
                <a:cs typeface="Times New Roman" pitchFamily="34" charset="-120"/>
              </a:rPr>
              <a:t>万农村义务教育学生全部吃上营养餐。</a:t>
            </a:r>
            <a:r>
              <a:rPr lang="en-US" altLang="zh-CN" sz="2800" b="0" i="0">
                <a:solidFill>
                  <a:srgbClr val="000000"/>
                </a:solidFill>
                <a:latin typeface="Times New Roman" pitchFamily="34" charset="0"/>
                <a:ea typeface="SimSun" pitchFamily="34" charset="-122"/>
                <a:cs typeface="Times New Roman" pitchFamily="34" charset="-120"/>
              </a:rPr>
              <a:t>由此可见广西(</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5_1#ac8620dce.bracket?vaa=1&amp;vcp=1&amp;pid=1b1164839&amp;color=0,0,0&amp;vpa=19&amp;vtp=1&amp;vaab=1"/>
          <p:cNvSpPr/>
          <p:nvPr/>
        </p:nvSpPr>
        <p:spPr>
          <a:xfrm>
            <a:off x="9973214" y="24865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34_2#ac8620dce.choices?vaa=1&amp;vcp=1&amp;pid=1b1164839&amp;color=0,0,0&amp;vtp=1&amp;vaab=1&amp;bb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A.已实现了每个公民都享受教育公平</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.实现教育公平只需要政府的努力</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.为九年义务教育提供物质保障</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.为九年义务教育提供法律保障</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C_5_BD#8536e39cb?vcp=1&amp;pid=d0e63e376&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36_1#1e86f7e47?sp=1&amp;vaa=1&amp;vcp=1&amp;pid=8536e39cb&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平等是人类的崇高理想，是社会发展的永恒主题</a:t>
            </a:r>
            <a:r>
              <a:rPr lang="en-US" altLang="zh-CN" sz="2800" b="0" i="0">
                <a:solidFill>
                  <a:srgbClr val="000000"/>
                </a:solidFill>
                <a:latin typeface="Times New Roman" pitchFamily="34" charset="0"/>
                <a:ea typeface="SimSun" pitchFamily="34" charset="-122"/>
                <a:cs typeface="Times New Roman" pitchFamily="34" charset="-120"/>
              </a:rPr>
              <a:t>。下列名言蕴含平等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理念的是(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38_1#1e86f7e47.bracket?vaa=1&amp;vcp=1&amp;pid=8536e39cb&amp;color=0,0,0&amp;vpa=20&amp;vtp=1&amp;vaab=1"/>
          <p:cNvSpPr/>
          <p:nvPr/>
        </p:nvSpPr>
        <p:spPr>
          <a:xfrm>
            <a:off x="2238914" y="19016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36_2#1e86f7e47?vaa=1&amp;vcp=1&amp;pid=8536e39cb&amp;color=0,0,0&amp;vtp=1&amp;vaab=1&amp;bbb=1&amp;hb=1"/>
          <p:cNvSpPr/>
          <p:nvPr/>
        </p:nvSpPr>
        <p:spPr>
          <a:xfrm>
            <a:off x="539496" y="255064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①所谓壹刑者，刑无等级</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②人生无贵贱</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③海内存知己，</a:t>
            </a:r>
            <a:r>
              <a:rPr lang="en-US" altLang="zh-CN" sz="2800" b="0" i="0">
                <a:solidFill>
                  <a:srgbClr val="000000"/>
                </a:solidFill>
                <a:latin typeface="Times New Roman" pitchFamily="34" charset="0"/>
                <a:ea typeface="SimSun" pitchFamily="34" charset="-122"/>
                <a:cs typeface="Times New Roman" pitchFamily="34" charset="-120"/>
              </a:rPr>
              <a:t>天涯若比邻</a:t>
            </a:r>
            <a:r>
              <a:rPr lang="en-US" altLang="zh-CN" sz="2800" b="0" i="0">
                <a:solidFill>
                  <a:srgbClr val="000000"/>
                </a:solidFill>
                <a:latin typeface="SimSun" pitchFamily="34" charset="0"/>
                <a:ea typeface="SimSun" pitchFamily="34" charset="-122"/>
                <a:cs typeface="SimSun" pitchFamily="34" charset="-120"/>
              </a:rPr>
              <a:t> </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一诺千金重</a:t>
            </a:r>
            <a:endParaRPr lang="en-US" altLang="zh-CN" sz="2800" dirty="0"/>
          </a:p>
        </p:txBody>
      </p:sp>
      <p:sp>
        <p:nvSpPr>
          <p:cNvPr id="6" name="QC_6_BD.36_3#1e86f7e47.choices?vaa=1&amp;vcp=1&amp;pid=8536e39cb&amp;color=0,0,0&amp;vtp=1&amp;vaab=1&amp;bbb=1"/>
          <p:cNvSpPr/>
          <p:nvPr/>
        </p:nvSpPr>
        <p:spPr>
          <a:xfrm>
            <a:off x="539496" y="3819824"/>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7" name="QC_6_AS.1_1#1e86f7e47?vaa=1&amp;vcp=1&amp;pid=8536e39cb&amp;color=0,0,0&amp;vtp=1&amp;vaab=1&amp;bbb=1"/>
          <p:cNvSpPr/>
          <p:nvPr/>
        </p:nvSpPr>
        <p:spPr>
          <a:xfrm>
            <a:off x="539496" y="4593889"/>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体现友谊</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体现诚信</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BD.40_1#3bcac5392?sp=1&amp;vaa=1&amp;vcp=1&amp;pid=8536e39cb&amp;color=0,0,0&amp;vtp=1&amp;vaab=1&amp;bt=1&amp;bbb=1&amp;hb=1"/>
          <p:cNvSpPr/>
          <p:nvPr/>
        </p:nvSpPr>
        <p:spPr>
          <a:xfrm>
            <a:off x="539496" y="18573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改革收入分配制度、完善失业保险制度、建立国家助学金制度</a:t>
            </a:r>
            <a:r>
              <a:rPr lang="en-US" altLang="zh-CN" sz="2800" b="0" i="0">
                <a:solidFill>
                  <a:srgbClr val="000000"/>
                </a:solidFill>
                <a:latin typeface="SimSun" panose="02010600030101010101" pitchFamily="2" charset="-122"/>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家建立和完善这些制度(</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1_1#3bcac5392.bracket?vaa=1&amp;vcp=1&amp;pid=8536e39cb&amp;color=0,0,0&amp;vpa=21&amp;vtp=1&amp;vaab=1"/>
          <p:cNvSpPr/>
          <p:nvPr/>
        </p:nvSpPr>
        <p:spPr>
          <a:xfrm>
            <a:off x="4372515" y="249170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40_2#3bcac5392?vaa=1&amp;vcp=1&amp;pid=8536e39cb&amp;color=0,0,0&amp;vtp=1&amp;vaab=1&amp;bbb=1"/>
          <p:cNvSpPr/>
          <p:nvPr/>
        </p:nvSpPr>
        <p:spPr>
          <a:xfrm>
            <a:off x="539496" y="314036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①是尊重和保障人权的体现</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②确保了人人都享有公平发展的机会</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能够保障弱势群体享有特权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④以正义的制度维护社会和谐稳定</a:t>
            </a:r>
            <a:endParaRPr lang="en-US" altLang="zh-CN" sz="2800" dirty="0"/>
          </a:p>
        </p:txBody>
      </p:sp>
      <p:sp>
        <p:nvSpPr>
          <p:cNvPr id="5" name="QC_6_BD.40_3#3bcac5392.choices?vaa=1&amp;vcp=1&amp;pid=8536e39cb&amp;color=0,0,0&amp;vtp=1&amp;vaab=1&amp;bbb=1"/>
          <p:cNvSpPr/>
          <p:nvPr/>
        </p:nvSpPr>
        <p:spPr>
          <a:xfrm>
            <a:off x="539496" y="440953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6_BD.42_1#bfcf0dd3a?vaa=1&amp;vcp=1&amp;pid=8536e39cb&amp;color=0,0,0&amp;vtp=1&amp;vaab=1&amp;bt=1&amp;bbb=1&amp;hb=1"/>
          <p:cNvSpPr/>
          <p:nvPr/>
        </p:nvSpPr>
        <p:spPr>
          <a:xfrm>
            <a:off x="539496" y="880618"/>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近年来，我国以“一老一幼”为重点完善人口服务体系</a:t>
            </a:r>
            <a:r>
              <a:rPr lang="en-US" altLang="zh-CN" sz="2800" b="0" i="0">
                <a:solidFill>
                  <a:srgbClr val="000000"/>
                </a:solidFill>
                <a:latin typeface="Times New Roman" pitchFamily="34" charset="0"/>
                <a:ea typeface="SimSun" pitchFamily="34" charset="-122"/>
                <a:cs typeface="Times New Roman" pitchFamily="34" charset="-120"/>
              </a:rPr>
              <a:t>：家门口建起养</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老驿站</a:t>
            </a:r>
            <a:r>
              <a:rPr lang="en-US" altLang="zh-CN" sz="2800" b="0" i="0" dirty="0">
                <a:solidFill>
                  <a:srgbClr val="000000"/>
                </a:solidFill>
                <a:latin typeface="Times New Roman" pitchFamily="34" charset="0"/>
                <a:ea typeface="SimSun" pitchFamily="34" charset="-122"/>
                <a:cs typeface="Times New Roman" pitchFamily="34" charset="-120"/>
              </a:rPr>
              <a:t>，帮助老年人解决吃饭、日间照料等难题；家里安装“</a:t>
            </a:r>
            <a:r>
              <a:rPr lang="en-US" altLang="zh-CN" sz="2800" b="0" i="0">
                <a:solidFill>
                  <a:srgbClr val="000000"/>
                </a:solidFill>
                <a:latin typeface="Times New Roman" pitchFamily="34" charset="0"/>
                <a:ea typeface="SimSun" pitchFamily="34" charset="-122"/>
                <a:cs typeface="Times New Roman" pitchFamily="34" charset="-120"/>
              </a:rPr>
              <a:t>智能管家”，</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方便独居老人一键呼叫</a:t>
            </a:r>
            <a:r>
              <a:rPr lang="en-US" altLang="zh-CN" sz="2800" b="0" i="0" dirty="0">
                <a:solidFill>
                  <a:srgbClr val="000000"/>
                </a:solidFill>
                <a:latin typeface="Times New Roman" pitchFamily="34" charset="0"/>
                <a:ea typeface="SimSun" pitchFamily="34" charset="-122"/>
                <a:cs typeface="Times New Roman" pitchFamily="34" charset="-120"/>
              </a:rPr>
              <a:t>；社区里有了普惠幼儿园</a:t>
            </a:r>
            <a:r>
              <a:rPr lang="en-US" altLang="zh-CN" sz="2800" b="0" i="0">
                <a:solidFill>
                  <a:srgbClr val="000000"/>
                </a:solidFill>
                <a:latin typeface="Times New Roman" pitchFamily="34" charset="0"/>
                <a:ea typeface="SimSun" pitchFamily="34" charset="-122"/>
                <a:cs typeface="Times New Roman" pitchFamily="34" charset="-120"/>
              </a:rPr>
              <a:t>，孩子就近入园不再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愁</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国家的举措(</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3_1#bfcf0dd3a.bracket?vaa=1&amp;vcp=1&amp;pid=8536e39cb&amp;color=0,0,0&amp;vpa=22&amp;vtp=1&amp;vaab=1"/>
          <p:cNvSpPr/>
          <p:nvPr/>
        </p:nvSpPr>
        <p:spPr>
          <a:xfrm>
            <a:off x="3661315" y="281038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42_2#bfcf0dd3a.choices?vaa=1&amp;vcp=1&amp;pid=8536e39cb&amp;color=0,0,0&amp;vtp=1&amp;vaab=1&amp;bbb=1"/>
          <p:cNvSpPr/>
          <p:nvPr/>
        </p:nvSpPr>
        <p:spPr>
          <a:xfrm>
            <a:off x="539496" y="345205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A.体现了我国人权的内容十分广泛</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.彰显社会公平正义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.消除了我国家庭养老育幼的后顾之忧</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.有利于保障我国公民的人身自由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O_6_BD.44_1#b4e6bcf4c?sp=1&amp;vaa=1&amp;vcp=1&amp;pid=8536e39cb&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自由是珍贵的，也是有限制的，无限制的自由只能产生混乱。平等也</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是珍贵的，将一份深挚的关爱给予社会中的特殊群体，闪耀的是文明的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光辉</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盲文版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政府工作报告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首次亮相全国人大会议</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十四届全国人大二次会议开幕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全国人大代表王永澄拿到了盲</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文版</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政府工作报告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这充分彰显了政府对视障人士这一社会弱势群</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体的尊重和关怀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表明了政府对无障碍环境建设的坚定决心和不懈努力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7_BD.45_1#2b1247e38?vaa=1&amp;vcp=1&amp;pid=b4e6bcf4c&amp;color=0,0,0&amp;vtp=1&amp;vaab=1&amp;bt=1&amp;bbb=1&amp;hb=1"/>
          <p:cNvSpPr/>
          <p:nvPr/>
        </p:nvSpPr>
        <p:spPr>
          <a:xfrm>
            <a:off x="539496" y="154101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（1）请运用所学知识，从平等的角度，谈谈你对</a:t>
            </a:r>
            <a:r>
              <a:rPr lang="en-US" altLang="zh-CN" sz="2800" b="0" i="0">
                <a:solidFill>
                  <a:srgbClr val="000000"/>
                </a:solidFill>
                <a:latin typeface="Times New Roman" pitchFamily="34" charset="0"/>
                <a:ea typeface="SimSun" pitchFamily="34" charset="-122"/>
                <a:cs typeface="Times New Roman" pitchFamily="34" charset="-120"/>
              </a:rPr>
              <a:t>“政府对视障人士这一</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社会弱势群体的尊重和关怀</a:t>
            </a:r>
            <a:r>
              <a:rPr lang="en-US" altLang="zh-CN" sz="2800" b="0" i="0" dirty="0">
                <a:solidFill>
                  <a:srgbClr val="000000"/>
                </a:solidFill>
                <a:latin typeface="Times New Roman" pitchFamily="34" charset="0"/>
                <a:ea typeface="SimSun" pitchFamily="34" charset="-122"/>
                <a:cs typeface="Times New Roman" pitchFamily="34" charset="-120"/>
              </a:rPr>
              <a:t>”的理解。</a:t>
            </a:r>
            <a:endParaRPr lang="en-US" altLang="zh-CN" sz="2800" dirty="0"/>
          </a:p>
        </p:txBody>
      </p:sp>
      <p:sp>
        <p:nvSpPr>
          <p:cNvPr id="3" name="QO_7_AN.1_1#2b1247e38?vaa=1&amp;vcp=1&amp;pid=b4e6bcf4c&amp;color=0,0,0&amp;vtp=1&amp;vaab=1&amp;bbb=1&amp;hb=1"/>
          <p:cNvSpPr/>
          <p:nvPr/>
        </p:nvSpPr>
        <p:spPr>
          <a:xfrm>
            <a:off x="539496" y="2824035"/>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①法律面前人人平等</a:t>
            </a:r>
            <a:r>
              <a:rPr lang="en-US" altLang="zh-CN" sz="2800" b="0" i="0">
                <a:solidFill>
                  <a:srgbClr val="FF0000"/>
                </a:solidFill>
                <a:latin typeface="Times New Roman" pitchFamily="34" charset="0"/>
                <a:ea typeface="SimSun" pitchFamily="34" charset="-122"/>
                <a:cs typeface="Times New Roman" pitchFamily="34" charset="-120"/>
              </a:rPr>
              <a:t>。我国公民的合法权益一律平等地受到法</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律保护</a:t>
            </a:r>
            <a:r>
              <a:rPr lang="en-US" altLang="zh-CN" sz="2800" b="0" i="0" dirty="0">
                <a:solidFill>
                  <a:srgbClr val="FF0000"/>
                </a:solidFill>
                <a:latin typeface="Times New Roman" pitchFamily="34" charset="0"/>
                <a:ea typeface="SimSun" pitchFamily="34" charset="-122"/>
                <a:cs typeface="Times New Roman" pitchFamily="34" charset="-120"/>
              </a:rPr>
              <a:t>。②平等是社会文明进步的标志</a:t>
            </a:r>
            <a:r>
              <a:rPr lang="en-US" altLang="zh-CN" sz="2800" b="0" i="0">
                <a:solidFill>
                  <a:srgbClr val="FF0000"/>
                </a:solidFill>
                <a:latin typeface="Times New Roman" pitchFamily="34" charset="0"/>
                <a:ea typeface="SimSun" pitchFamily="34" charset="-122"/>
                <a:cs typeface="Times New Roman" pitchFamily="34" charset="-120"/>
              </a:rPr>
              <a:t>,也是社会主义法治的基本原则</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之一</a:t>
            </a:r>
            <a:r>
              <a:rPr lang="en-US" altLang="zh-CN" sz="2800" b="0" i="0" dirty="0">
                <a:solidFill>
                  <a:srgbClr val="FF0000"/>
                </a:solidFill>
                <a:latin typeface="Times New Roman" pitchFamily="34" charset="0"/>
                <a:ea typeface="SimSun" pitchFamily="34" charset="-122"/>
                <a:cs typeface="Times New Roman" pitchFamily="34" charset="-120"/>
              </a:rPr>
              <a:t>,对弱势群体的尊重和关怀是践行平等的要求。③践行平等</a:t>
            </a:r>
            <a:r>
              <a:rPr lang="en-US" altLang="zh-CN" sz="2800" b="0" i="0">
                <a:solidFill>
                  <a:srgbClr val="FF0000"/>
                </a:solidFill>
                <a:latin typeface="Times New Roman" pitchFamily="34" charset="0"/>
                <a:ea typeface="SimSun" pitchFamily="34" charset="-122"/>
                <a:cs typeface="Times New Roman" pitchFamily="34" charset="-120"/>
              </a:rPr>
              <a:t>，就要</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平等对待他人的合法权利</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P_7_BD#61824ea64?vcp=1&amp;pid=b4e6bcf4c&amp;color=0,0,0&amp;mp=1&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在不少城市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街拍成为一种时尚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但是</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异化为偷拍的街</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拍践踏了法律底线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正在逛街的李某发现自己被一名陌生男子偷拍</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上</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前要求对方删除照片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该男子却说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拍照是我的自由</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我想拍什么就</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拍什么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想怎么拍就怎么拍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graphicFrame>
        <p:nvGraphicFramePr>
          <p:cNvPr id="5" name="P_5_BD#42ec13b5e?colgroup=14,14&amp;vcp=1&amp;pid=df73a43aa&amp;color=0,0,0&amp;vtp=1&amp;vaab=1&amp;bt=1&amp;bbb=1&amp;hb=1"/>
          <p:cNvGraphicFramePr>
            <a:graphicFrameLocks noGrp="1"/>
          </p:cNvGraphicFramePr>
          <p:nvPr>
            <p:extLst>
              <p:ext uri="{D42A27DB-BD31-4B8C-83A1-F6EECF244321}">
                <p14:modId xmlns:p14="http://schemas.microsoft.com/office/powerpoint/2010/main" val="1985841260"/>
              </p:ext>
            </p:extLst>
          </p:nvPr>
        </p:nvGraphicFramePr>
        <p:xfrm>
          <a:off x="539496" y="2038000"/>
          <a:ext cx="11082528" cy="2782000"/>
        </p:xfrm>
        <a:graphic>
          <a:graphicData uri="http://schemas.openxmlformats.org/drawingml/2006/table">
            <a:tbl>
              <a:tblPr/>
              <a:tblGrid>
                <a:gridCol w="6076457">
                  <a:extLst>
                    <a:ext uri="{9D8B030D-6E8A-4147-A177-3AD203B41FA5}">
                      <a16:colId xmlns:a16="http://schemas.microsoft.com/office/drawing/2014/main" val="20000"/>
                    </a:ext>
                  </a:extLst>
                </a:gridCol>
                <a:gridCol w="5006071">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l"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树立法律面前人人平等的观念</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八下第七课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自由平等的内涵和意义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增强责任担当意识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维护公平正义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八下第八课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公平正义的内涵和意义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7_BD.47_1#859d8db2c?vaa=1&amp;vcp=1&amp;pid=b4e6bcf4c&amp;color=0,0,0&amp;vtp=1&amp;vaab=1&amp;bt=1&amp;bbb=1"/>
          <p:cNvSpPr/>
          <p:nvPr/>
        </p:nvSpPr>
        <p:spPr>
          <a:xfrm>
            <a:off x="539496" y="1544828"/>
            <a:ext cx="11371263"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（2）结合材料二，运用法治与自由的知识，对该男子的观点进行评析。</a:t>
            </a:r>
            <a:endParaRPr lang="en-US" altLang="zh-CN" sz="2800" dirty="0"/>
          </a:p>
        </p:txBody>
      </p:sp>
      <p:sp>
        <p:nvSpPr>
          <p:cNvPr id="3" name="QO_7_AN.1_1#859d8db2c?vaa=1&amp;vcp=1&amp;pid=b4e6bcf4c&amp;color=0,0,0&amp;vtp=1&amp;vaab=1&amp;bbb=1&amp;hb=1"/>
          <p:cNvSpPr/>
          <p:nvPr/>
        </p:nvSpPr>
        <p:spPr>
          <a:xfrm>
            <a:off x="539496" y="217252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该男子的观点是错误的。①法治标定了自由的界限</a:t>
            </a:r>
            <a:r>
              <a:rPr lang="en-US" altLang="zh-CN" sz="2800" b="0" i="0">
                <a:solidFill>
                  <a:srgbClr val="FF0000"/>
                </a:solidFill>
                <a:latin typeface="Times New Roman" pitchFamily="34" charset="0"/>
                <a:ea typeface="SimSun" pitchFamily="34" charset="-122"/>
                <a:cs typeface="Times New Roman" pitchFamily="34" charset="-120"/>
              </a:rPr>
              <a:t>,自由的实</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现不能触碰法律的红线</a:t>
            </a:r>
            <a:r>
              <a:rPr lang="en-US" altLang="zh-CN" sz="2800" b="0" i="0" dirty="0">
                <a:solidFill>
                  <a:srgbClr val="FF0000"/>
                </a:solidFill>
                <a:latin typeface="Times New Roman" pitchFamily="34" charset="0"/>
                <a:ea typeface="SimSun" pitchFamily="34" charset="-122"/>
                <a:cs typeface="Times New Roman" pitchFamily="34" charset="-120"/>
              </a:rPr>
              <a:t>。法治是自由的保障</a:t>
            </a:r>
            <a:r>
              <a:rPr lang="en-US" altLang="zh-CN" sz="2800" b="0" i="0">
                <a:solidFill>
                  <a:srgbClr val="FF0000"/>
                </a:solidFill>
                <a:latin typeface="Times New Roman" pitchFamily="34" charset="0"/>
                <a:ea typeface="SimSun" pitchFamily="34" charset="-122"/>
                <a:cs typeface="Times New Roman" pitchFamily="34" charset="-120"/>
              </a:rPr>
              <a:t>,人们合法的自由和权利不</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受非法干涉和侵害</a:t>
            </a:r>
            <a:r>
              <a:rPr lang="en-US" altLang="zh-CN" sz="2800" b="0" i="0" dirty="0">
                <a:solidFill>
                  <a:srgbClr val="FF0000"/>
                </a:solidFill>
                <a:latin typeface="Times New Roman" pitchFamily="34" charset="0"/>
                <a:ea typeface="SimSun" pitchFamily="34" charset="-122"/>
                <a:cs typeface="Times New Roman" pitchFamily="34" charset="-120"/>
              </a:rPr>
              <a:t>。②拍照要在法律规定的范围内进行</a:t>
            </a:r>
            <a:r>
              <a:rPr lang="en-US" altLang="zh-CN" sz="2800" b="0" i="0">
                <a:solidFill>
                  <a:srgbClr val="FF0000"/>
                </a:solidFill>
                <a:latin typeface="Times New Roman" pitchFamily="34" charset="0"/>
                <a:ea typeface="SimSun" pitchFamily="34" charset="-122"/>
                <a:cs typeface="Times New Roman" pitchFamily="34" charset="-120"/>
              </a:rPr>
              <a:t>，否则可能会因</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违反法律而付出失去自由的代价。偷拍行为侵犯了他人的肖像权和隐私</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权</a:t>
            </a:r>
            <a:r>
              <a:rPr lang="en-US" altLang="zh-CN" sz="2800" b="0" i="0" dirty="0">
                <a:solidFill>
                  <a:srgbClr val="FF0000"/>
                </a:solidFill>
                <a:latin typeface="Times New Roman" pitchFamily="34" charset="0"/>
                <a:ea typeface="SimSun" pitchFamily="34" charset="-122"/>
                <a:cs typeface="Times New Roman" pitchFamily="34" charset="-120"/>
              </a:rPr>
              <a:t>。③该男子应尊重他人的权利，删除照片。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5_BD#85ce62b7b?vcp=1&amp;pid=d0e63e376&amp;color=241,138,6&amp;vtp=1&amp;vaab=1&amp;bt=1&amp;bbb=1"/>
          <p:cNvSpPr/>
          <p:nvPr/>
        </p:nvSpPr>
        <p:spPr>
          <a:xfrm>
            <a:off x="539496" y="554400"/>
            <a:ext cx="11109960" cy="562229"/>
          </a:xfrm>
          <a:prstGeom prst="rect">
            <a:avLst/>
          </a:prstGeom>
          <a:noFill/>
          <a:ln/>
        </p:spPr>
        <p:txBody>
          <a:bodyPr wrap="none" lIns="0" tIns="0" rIns="0" bIns="0" rtlCol="0" anchor="t"/>
          <a:lstStyle/>
          <a:p>
            <a:pPr algn="ctr" latinLnBrk="1">
              <a:lnSpc>
                <a:spcPts val="4700"/>
              </a:lnSpc>
            </a:pPr>
            <a:r>
              <a:rPr lang="en-US" altLang="zh-CN" sz="3200" b="1" i="0" dirty="0">
                <a:solidFill>
                  <a:srgbClr val="F18A06"/>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C_6_BD.49_1#d5cc2df62?sp=1&amp;vaa=1&amp;vcp=1&amp;pid=85ce62b7b&amp;color=0,0,0&amp;vtp=1&amp;vaab=1&amp;bbb=1&amp;hb=1"/>
          <p:cNvSpPr/>
          <p:nvPr/>
        </p:nvSpPr>
        <p:spPr>
          <a:xfrm>
            <a:off x="539496" y="1186196"/>
            <a:ext cx="11109960" cy="1544257"/>
          </a:xfrm>
          <a:prstGeom prst="rect">
            <a:avLst/>
          </a:prstGeom>
          <a:noFill/>
          <a:ln/>
        </p:spPr>
        <p:txBody>
          <a:bodyPr wrap="none" lIns="0" tIns="0" rIns="0" bIns="0" rtlCol="0" anchor="t"/>
          <a:lstStyle/>
          <a:p>
            <a:pPr algn="l" latinLnBrk="1">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（2024·山东·中考）自由、平等、公正、法治</a:t>
            </a:r>
            <a:r>
              <a:rPr lang="en-US" altLang="zh-CN" sz="2800" b="0" i="0">
                <a:solidFill>
                  <a:srgbClr val="000000"/>
                </a:solidFill>
                <a:latin typeface="Times New Roman" pitchFamily="34" charset="0"/>
                <a:ea typeface="SimSun" pitchFamily="34" charset="-122"/>
                <a:cs typeface="Times New Roman" pitchFamily="34" charset="-120"/>
              </a:rPr>
              <a:t>，是社会主义核心价值</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观的重要内容</a:t>
            </a:r>
            <a:r>
              <a:rPr lang="en-US" altLang="zh-CN" sz="2800" b="0" i="0" dirty="0">
                <a:solidFill>
                  <a:srgbClr val="000000"/>
                </a:solidFill>
                <a:latin typeface="Times New Roman" pitchFamily="34" charset="0"/>
                <a:ea typeface="SimSun" pitchFamily="34" charset="-122"/>
                <a:cs typeface="Times New Roman" pitchFamily="34" charset="-120"/>
              </a:rPr>
              <a:t>，是社会层面的价值要求</a:t>
            </a:r>
            <a:r>
              <a:rPr lang="en-US" altLang="zh-CN" sz="2800" b="0" i="0">
                <a:solidFill>
                  <a:srgbClr val="000000"/>
                </a:solidFill>
                <a:latin typeface="Times New Roman" pitchFamily="34" charset="0"/>
                <a:ea typeface="SimSun" pitchFamily="34" charset="-122"/>
                <a:cs typeface="Times New Roman" pitchFamily="34" charset="-120"/>
              </a:rPr>
              <a:t>。下列对四者及其之间关系的表</a:t>
            </a:r>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述正确的是(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51_1#d5cc2df62.bracket?vaa=1&amp;vcp=1&amp;pid=85ce62b7b&amp;color=0,0,0&amp;vpa=23&amp;vtp=1&amp;vaab=1"/>
          <p:cNvSpPr/>
          <p:nvPr/>
        </p:nvSpPr>
        <p:spPr>
          <a:xfrm>
            <a:off x="2594514" y="2243471"/>
            <a:ext cx="495300" cy="482092"/>
          </a:xfrm>
          <a:prstGeom prst="rect">
            <a:avLst/>
          </a:prstGeom>
          <a:noFill/>
          <a:ln/>
        </p:spPr>
        <p:txBody>
          <a:bodyPr wrap="none" lIns="0" tIns="0" rIns="0" bIns="0" rtlCol="0" anchor="t"/>
          <a:lstStyle/>
          <a:p>
            <a:pPr algn="ctr" latinLnBrk="1">
              <a:lnSpc>
                <a:spcPts val="41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49_2#d5cc2df62?vaa=1&amp;vcp=1&amp;pid=85ce62b7b&amp;color=0,0,0&amp;vtp=1&amp;vaab=1&amp;bbb=1&amp;hb=1"/>
          <p:cNvSpPr/>
          <p:nvPr/>
        </p:nvSpPr>
        <p:spPr>
          <a:xfrm>
            <a:off x="539496" y="2779883"/>
            <a:ext cx="11109960" cy="1544257"/>
          </a:xfrm>
          <a:prstGeom prst="rect">
            <a:avLst/>
          </a:prstGeom>
          <a:noFill/>
          <a:ln/>
        </p:spPr>
        <p:txBody>
          <a:bodyPr wrap="none" lIns="0" tIns="0" rIns="0" bIns="0" rtlCol="0" anchor="t"/>
          <a:lstStyle/>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①守法是捍卫社会公平正义的最后一道防线</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②法律面前人人平等</a:t>
            </a:r>
            <a:r>
              <a:rPr lang="en-US" altLang="zh-CN" sz="2800" b="0" i="0">
                <a:solidFill>
                  <a:srgbClr val="000000"/>
                </a:solidFill>
                <a:latin typeface="Times New Roman" pitchFamily="34" charset="0"/>
                <a:ea typeface="SimSun" pitchFamily="34" charset="-122"/>
                <a:cs typeface="Times New Roman" pitchFamily="34" charset="-120"/>
              </a:rPr>
              <a:t>，是</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社会主义法治的基本原则之一</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③自由标定了法治的界限</a:t>
            </a:r>
            <a:r>
              <a:rPr lang="en-US" altLang="zh-CN" sz="2800" b="0" i="0">
                <a:solidFill>
                  <a:srgbClr val="000000"/>
                </a:solidFill>
                <a:latin typeface="Times New Roman" pitchFamily="34" charset="0"/>
                <a:ea typeface="SimSun" pitchFamily="34" charset="-122"/>
                <a:cs typeface="Times New Roman" pitchFamily="34" charset="-120"/>
              </a:rPr>
              <a:t>，有边界才有</a:t>
            </a:r>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秩序</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④法治是实现自由、平等、公正的保证</a:t>
            </a:r>
            <a:endParaRPr lang="en-US" altLang="zh-CN" sz="2800" dirty="0"/>
          </a:p>
        </p:txBody>
      </p:sp>
      <p:sp>
        <p:nvSpPr>
          <p:cNvPr id="6" name="QC_6_BD.49_3#d5cc2df62.choices?vaa=1&amp;vcp=1&amp;pid=85ce62b7b&amp;color=0,0,0&amp;vtp=1&amp;vaab=1&amp;bbb=1"/>
          <p:cNvSpPr/>
          <p:nvPr/>
        </p:nvSpPr>
        <p:spPr>
          <a:xfrm>
            <a:off x="539496" y="4402118"/>
            <a:ext cx="11109960" cy="477457"/>
          </a:xfrm>
          <a:prstGeom prst="rect">
            <a:avLst/>
          </a:prstGeom>
          <a:noFill/>
          <a:ln/>
        </p:spPr>
        <p:txBody>
          <a:bodyPr wrap="none" lIns="0" tIns="0" rIns="0" bIns="0" rtlCol="0" anchor="t"/>
          <a:lstStyle/>
          <a:p>
            <a:pPr latinLnBrk="1">
              <a:lnSpc>
                <a:spcPts val="41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7" name="QC_6_AS.1_1#d5cc2df62?vaa=1&amp;vcp=1&amp;pid=85ce62b7b&amp;color=0,0,0&amp;vtp=1&amp;vaab=1&amp;bbb=1&amp;hb=1"/>
          <p:cNvSpPr/>
          <p:nvPr/>
        </p:nvSpPr>
        <p:spPr>
          <a:xfrm>
            <a:off x="539496" y="4932533"/>
            <a:ext cx="11109960" cy="1010857"/>
          </a:xfrm>
          <a:prstGeom prst="rect">
            <a:avLst/>
          </a:prstGeom>
          <a:noFill/>
          <a:ln/>
        </p:spPr>
        <p:txBody>
          <a:bodyPr wrap="none" lIns="0" tIns="0" rIns="0" bIns="0" rtlCol="0" anchor="t"/>
          <a:lstStyle/>
          <a:p>
            <a:pPr algn="l" latinLnBrk="1">
              <a:lnSpc>
                <a:spcPts val="42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公正司法是捍卫社会公平正义的最后一道防线</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法治</a:t>
            </a:r>
          </a:p>
          <a:p>
            <a:pPr latinLnBrk="1">
              <a:lnSpc>
                <a:spcPts val="4100"/>
              </a:lnSpc>
            </a:pPr>
            <a:r>
              <a:rPr lang="en-US" altLang="zh-CN" sz="2800" b="0" i="0">
                <a:solidFill>
                  <a:srgbClr val="FF0000"/>
                </a:solidFill>
                <a:latin typeface="Times New Roman" pitchFamily="34" charset="0"/>
                <a:ea typeface="楷体" pitchFamily="34" charset="-122"/>
                <a:cs typeface="Times New Roman" pitchFamily="34" charset="-120"/>
              </a:rPr>
              <a:t>标定了自由的界限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有边界才有秩序</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BD.53_1#19a5d906d?sp=1&amp;vaa=1&amp;vcp=1&amp;pid=85ce62b7b&amp;color=0,0,0&amp;vtp=1&amp;vaab=1&amp;bt=1&amp;bbb=1&amp;hb=1"/>
          <p:cNvSpPr/>
          <p:nvPr/>
        </p:nvSpPr>
        <p:spPr>
          <a:xfrm>
            <a:off x="539496" y="153349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班主任布置了以“践行平等”为主题的黑板报制作任务，小兰负责</a:t>
            </a:r>
            <a:r>
              <a:rPr lang="en-US" altLang="zh-CN" sz="2800" b="0" i="0">
                <a:solidFill>
                  <a:srgbClr val="000000"/>
                </a:solidFill>
                <a:latin typeface="Times New Roman" pitchFamily="34" charset="0"/>
                <a:ea typeface="SimSun" pitchFamily="34" charset="-122"/>
                <a:cs typeface="Times New Roman" pitchFamily="34" charset="-120"/>
              </a:rPr>
              <a:t>“怎</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样践行平等</a:t>
            </a:r>
            <a:r>
              <a:rPr lang="en-US" altLang="zh-CN" sz="2800" b="0" i="0" dirty="0">
                <a:solidFill>
                  <a:srgbClr val="000000"/>
                </a:solidFill>
                <a:latin typeface="Times New Roman" pitchFamily="34" charset="0"/>
                <a:ea typeface="SimSun" pitchFamily="34" charset="-122"/>
                <a:cs typeface="Times New Roman" pitchFamily="34" charset="-120"/>
              </a:rPr>
              <a:t>”板块内容的编写。</a:t>
            </a:r>
            <a:r>
              <a:rPr lang="en-US" altLang="zh-CN" sz="2800" b="0" i="0">
                <a:solidFill>
                  <a:srgbClr val="000000"/>
                </a:solidFill>
                <a:latin typeface="Times New Roman" pitchFamily="34" charset="0"/>
                <a:ea typeface="SimSun" pitchFamily="34" charset="-122"/>
                <a:cs typeface="Times New Roman" pitchFamily="34" charset="-120"/>
              </a:rPr>
              <a:t>以下她搜集的素材适合的是(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4_1#19a5d906d.bracket?vaa=1&amp;vcp=1&amp;pid=85ce62b7b&amp;color=0,0,0&amp;vpa=24&amp;vtp=1&amp;vaab=1"/>
          <p:cNvSpPr/>
          <p:nvPr/>
        </p:nvSpPr>
        <p:spPr>
          <a:xfrm>
            <a:off x="9863678" y="216785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53_2#19a5d906d?vaa=1&amp;vcp=1&amp;pid=85ce62b7b&amp;color=0,0,0&amp;vtp=1&amp;vaab=1&amp;bbb=1&amp;hb=1"/>
          <p:cNvSpPr/>
          <p:nvPr/>
        </p:nvSpPr>
        <p:spPr>
          <a:xfrm>
            <a:off x="539496" y="281651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①公交车上设有“老弱病残孕”爱心专座</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政府为家庭经济困难学生申</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请助学金提供“绿色通道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同学们利用节假日到街头清除小广告</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中学</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生到爱国主义教育基地参加研学活动</a:t>
            </a:r>
            <a:endParaRPr lang="en-US" altLang="zh-CN" sz="2800" dirty="0"/>
          </a:p>
        </p:txBody>
      </p:sp>
      <p:sp>
        <p:nvSpPr>
          <p:cNvPr id="5" name="QC_6_BD.53_3#19a5d906d.choices?vaa=1&amp;vcp=1&amp;pid=85ce62b7b&amp;color=0,0,0&amp;vtp=1&amp;vaab=1&amp;bbb=1"/>
          <p:cNvSpPr/>
          <p:nvPr/>
        </p:nvSpPr>
        <p:spPr>
          <a:xfrm>
            <a:off x="539496" y="473910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55_1#1ce0de056?vaa=1&amp;vcp=1&amp;pid=85ce62b7b&amp;color=0,0,0&amp;vtp=1&amp;vaab=1&amp;bt=1&amp;bbb=1&amp;hb=1"/>
          <p:cNvSpPr/>
          <p:nvPr/>
        </p:nvSpPr>
        <p:spPr>
          <a:xfrm>
            <a:off x="539496" y="1533398"/>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（2024·山东·中考）2024年中央广播电视总台“3·15</a:t>
            </a:r>
            <a:r>
              <a:rPr lang="en-US" altLang="zh-CN" sz="2800" b="0" i="0">
                <a:solidFill>
                  <a:srgbClr val="000000"/>
                </a:solidFill>
                <a:latin typeface="Times New Roman" pitchFamily="34" charset="0"/>
                <a:ea typeface="SimSun" pitchFamily="34" charset="-122"/>
                <a:cs typeface="Times New Roman" pitchFamily="34" charset="-120"/>
              </a:rPr>
              <a:t>”晚会曝光了一些</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企业的不正当竞争</a:t>
            </a:r>
            <a:r>
              <a:rPr lang="en-US" altLang="zh-CN" sz="2800" b="0" i="0" dirty="0">
                <a:solidFill>
                  <a:srgbClr val="000000"/>
                </a:solidFill>
                <a:latin typeface="Times New Roman" pitchFamily="34" charset="0"/>
                <a:ea typeface="SimSun" pitchFamily="34" charset="-122"/>
                <a:cs typeface="Times New Roman" pitchFamily="34" charset="-120"/>
              </a:rPr>
              <a:t>、欺诈消费者等行为，引发社会讨论</a:t>
            </a:r>
            <a:r>
              <a:rPr lang="en-US" altLang="zh-CN" sz="2800" b="0" i="0">
                <a:solidFill>
                  <a:srgbClr val="000000"/>
                </a:solidFill>
                <a:latin typeface="Times New Roman" pitchFamily="34" charset="0"/>
                <a:ea typeface="SimSun" pitchFamily="34" charset="-122"/>
                <a:cs typeface="Times New Roman" pitchFamily="34" charset="-120"/>
              </a:rPr>
              <a:t>。这些企业的行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为违背了公平竞争原则</a:t>
            </a:r>
            <a:r>
              <a:rPr lang="en-US" altLang="zh-CN" sz="2800" b="0" i="0" dirty="0">
                <a:solidFill>
                  <a:srgbClr val="000000"/>
                </a:solidFill>
                <a:latin typeface="Times New Roman" pitchFamily="34" charset="0"/>
                <a:ea typeface="SimSun" pitchFamily="34" charset="-122"/>
                <a:cs typeface="Times New Roman" pitchFamily="34" charset="-120"/>
              </a:rPr>
              <a:t>，损害了消费者的合法权益。对此，</a:t>
            </a:r>
            <a:r>
              <a:rPr lang="en-US" altLang="zh-CN" sz="2800" b="0" i="0">
                <a:solidFill>
                  <a:srgbClr val="000000"/>
                </a:solidFill>
                <a:latin typeface="Times New Roman" pitchFamily="34" charset="0"/>
                <a:ea typeface="SimSun" pitchFamily="34" charset="-122"/>
                <a:cs typeface="Times New Roman" pitchFamily="34" charset="-120"/>
              </a:rPr>
              <a:t>人们呼吁，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希望</a:t>
            </a:r>
            <a:r>
              <a:rPr lang="en-US" altLang="zh-CN" sz="2800" b="0" i="0" dirty="0">
                <a:solidFill>
                  <a:srgbClr val="000000"/>
                </a:solidFill>
                <a:latin typeface="Times New Roman" pitchFamily="34" charset="0"/>
                <a:ea typeface="SimSun" pitchFamily="34" charset="-122"/>
                <a:cs typeface="Times New Roman" pitchFamily="34" charset="-120"/>
              </a:rPr>
              <a:t>“3·15”晚会能常态化，成为监督的常规手段</a:t>
            </a:r>
            <a:r>
              <a:rPr lang="en-US" altLang="zh-CN" sz="2800" b="0" i="0">
                <a:solidFill>
                  <a:srgbClr val="000000"/>
                </a:solidFill>
                <a:latin typeface="Times New Roman" pitchFamily="34" charset="0"/>
                <a:ea typeface="SimSun" pitchFamily="34" charset="-122"/>
                <a:cs typeface="Times New Roman" pitchFamily="34" charset="-120"/>
              </a:rPr>
              <a:t>。人们的呼吁表明 (</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6_1#1ce0de056.bracket?vaa=1&amp;vcp=1&amp;pid=85ce62b7b&amp;color=0,0,0&amp;vpa=25&amp;vtp=1&amp;vaab=1"/>
          <p:cNvSpPr/>
          <p:nvPr/>
        </p:nvSpPr>
        <p:spPr>
          <a:xfrm>
            <a:off x="11117803" y="346316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55_2#1ce0de056.choices?vaa=1&amp;vcp=1&amp;pid=85ce62b7b&amp;color=0,0,0&amp;vtp=1&amp;vaab=1&amp;bbb=1"/>
          <p:cNvSpPr/>
          <p:nvPr/>
        </p:nvSpPr>
        <p:spPr>
          <a:xfrm>
            <a:off x="539496" y="41048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A.消费者权益已无法保障</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B.不正当竞争无法避免</a:t>
            </a:r>
            <a:endParaRPr lang="en-US" altLang="zh-CN" sz="2800" dirty="0"/>
          </a:p>
          <a:p>
            <a:pPr latinLnBrk="1">
              <a:lnSpc>
                <a:spcPts val="4900"/>
              </a:lnSpc>
              <a:tabLst>
                <a:tab pos="5662930" algn="l"/>
              </a:tabLst>
            </a:pPr>
            <a:r>
              <a:rPr lang="en-US" altLang="zh-CN" sz="2800" b="0" i="0" dirty="0" err="1">
                <a:solidFill>
                  <a:srgbClr val="000000"/>
                </a:solidFill>
                <a:latin typeface="Times New Roman" pitchFamily="34" charset="0"/>
                <a:ea typeface="SimSun" pitchFamily="34" charset="-122"/>
                <a:cs typeface="Times New Roman" pitchFamily="34" charset="-120"/>
              </a:rPr>
              <a:t>C.公平正义是人们的共同理想</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D.维护公平正义只能依靠媒体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BD.57_1#88923b7d0?sp=1&amp;vaa=1&amp;vcp=1&amp;pid=85ce62b7b&amp;color=0,0,0&amp;vtp=1&amp;vaab=1&amp;bt=1&amp;bbb=1"/>
          <p:cNvSpPr/>
          <p:nvPr/>
        </p:nvSpPr>
        <p:spPr>
          <a:xfrm>
            <a:off x="539496" y="148866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zh-CN" altLang="en-US" sz="280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图《给正义撑腰》表明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8_1#88923b7d0.bracket?vaa=1&amp;vcp=1&amp;pid=85ce62b7b&amp;color=0,0,0&amp;vpa=26&amp;vtp=1&amp;vaab=1"/>
          <p:cNvSpPr/>
          <p:nvPr/>
        </p:nvSpPr>
        <p:spPr>
          <a:xfrm>
            <a:off x="5172615" y="147532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4" name="QC_6_BD.57_2#88923b7d0?iti=1&amp;htil=3&amp;vaa=1&amp;vcp=1&amp;pid=85ce62b7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19288" y="1475327"/>
            <a:ext cx="3802733" cy="270770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57_3#88923b7d0?iti=1&amp;htil=3&amp;vaa=1&amp;vcp=1&amp;pid=85ce62b7b&amp;color=0,0,0&amp;vtp=1&amp;vaab=1&amp;bbb=1"/>
          <p:cNvSpPr/>
          <p:nvPr/>
        </p:nvSpPr>
        <p:spPr>
          <a:xfrm>
            <a:off x="9170467" y="4196367"/>
            <a:ext cx="1858962" cy="614764"/>
          </a:xfrm>
          <a:prstGeom prst="rect">
            <a:avLst/>
          </a:prstGeom>
          <a:noFill/>
          <a:ln/>
        </p:spPr>
        <p:txBody>
          <a:bodyPr wrap="none" lIns="0" tIns="0" rIns="0" bIns="0" rtlCol="0" anchor="t"/>
          <a:lstStyle/>
          <a:p>
            <a:pPr algn="ctr" latinLnBrk="1">
              <a:lnSpc>
                <a:spcPts val="4900"/>
              </a:lnSpc>
            </a:pPr>
            <a:r>
              <a:rPr lang="en-US" altLang="zh-CN" sz="2400" b="0" i="0" dirty="0">
                <a:solidFill>
                  <a:srgbClr val="000000"/>
                </a:solidFill>
                <a:latin typeface="楷体" panose="02010609060101010101" pitchFamily="49" charset="-122"/>
                <a:ea typeface="楷体" panose="02010609060101010101" pitchFamily="49" charset="-122"/>
                <a:cs typeface="Times New Roman" pitchFamily="34" charset="-120"/>
              </a:rPr>
              <a:t>给正义撑腰</a:t>
            </a:r>
            <a:endParaRPr lang="en-US" altLang="zh-CN" sz="2400" dirty="0">
              <a:latin typeface="楷体" panose="02010609060101010101" pitchFamily="49" charset="-122"/>
              <a:ea typeface="楷体" panose="02010609060101010101" pitchFamily="49" charset="-122"/>
            </a:endParaRPr>
          </a:p>
        </p:txBody>
      </p:sp>
      <p:sp>
        <p:nvSpPr>
          <p:cNvPr id="6" name="QC_6_BD.57_4#88923b7d0.choices?htil=3&amp;vaa=1&amp;vcp=1&amp;pid=85ce62b7b&amp;color=0,0,0&amp;vtp=1&amp;vaab=1&amp;bbb=1"/>
          <p:cNvSpPr/>
          <p:nvPr/>
        </p:nvSpPr>
        <p:spPr>
          <a:xfrm>
            <a:off x="539496" y="2120931"/>
            <a:ext cx="7479792"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A.司法维护公平正义，让见义勇为者更有底气</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.如果没有司法撑腰，见义勇为者将寸步难行</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.有了司法撑腰，人人都应不顾一切见义勇为</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.见义勇为者品德高尚，一定会受到表彰</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O_6_BD.59_1#578f089db?sp=1&amp;vaa=1&amp;vcp=1&amp;pid=85ce62b7b&amp;color=0,0,0&amp;vtp=1&amp;vaab=1&amp;bt=1&amp;bbb=1&amp;hb=1"/>
          <p:cNvSpPr/>
          <p:nvPr/>
        </p:nvSpPr>
        <p:spPr>
          <a:xfrm>
            <a:off x="539496" y="667721"/>
            <a:ext cx="11109960" cy="5181600"/>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【案例分析】</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最高人民检察院向社会公布了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江苏省常州市新北</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区人民检察院综合履职保护孕期女职工劳动权益案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这是最高检发布</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的首批检察机关依法能动履职推动社会主义核心价值观融入法治建设典</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型案例之一</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楷体" pitchFamily="34" charset="-122"/>
                <a:cs typeface="Times New Roma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郝某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女</a:t>
            </a:r>
            <a:r>
              <a:rPr lang="en-US" altLang="zh-CN" sz="2800" b="0" i="0" dirty="0">
                <a:solidFill>
                  <a:srgbClr val="000000"/>
                </a:solidFill>
                <a:latin typeface="Times New Roman" pitchFamily="34" charset="0"/>
                <a:ea typeface="SimSun" pitchFamily="34" charset="-122"/>
                <a:cs typeface="Times New Roman" pitchFamily="34" charset="-120"/>
              </a:rPr>
              <a:t>，1985</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楷体" pitchFamily="34" charset="-122"/>
                <a:cs typeface="Times New Roman" pitchFamily="34" charset="-120"/>
              </a:rPr>
              <a:t>月出生</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江苏常州某电子有限公司</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以下简称</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电子公司</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原职工</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电子公司以郝某怀孕为由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未与郝</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某平等协商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单方面将郝某从部门管理岗位降职调整至一线体力劳动岗</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ct val="150000"/>
              </a:lnSpc>
            </a:pP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59_1#578f089db?sp=1&amp;vaa=1&amp;vcp=1&amp;pid=85ce62b7b&amp;color=0,0,0&amp;vtp=1&amp;vaab=1&amp;bt=1&amp;bbb=1&amp;hb=1">
            <a:extLst>
              <a:ext uri="{FF2B5EF4-FFF2-40B4-BE49-F238E27FC236}">
                <a16:creationId xmlns:a16="http://schemas.microsoft.com/office/drawing/2014/main" id="{7D35309C-854C-D071-F414-BB81C47A0BC5}"/>
              </a:ext>
            </a:extLst>
          </p:cNvPr>
          <p:cNvSpPr/>
          <p:nvPr/>
        </p:nvSpPr>
        <p:spPr>
          <a:xfrm>
            <a:off x="539496" y="1537684"/>
            <a:ext cx="11109960" cy="3792157"/>
          </a:xfrm>
          <a:prstGeom prst="rect">
            <a:avLst/>
          </a:prstGeom>
          <a:noFill/>
          <a:ln/>
        </p:spPr>
        <p:txBody>
          <a:bodyPr wrap="none" lIns="0" tIns="0" rIns="0" bIns="0" rtlCol="0" anchor="t"/>
          <a:lstStyle/>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并将其移出网络工作群</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不提供办公电脑等工作条件</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同在电子公</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司工作的郝某丈夫也受到牵连被迫离职</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郝某向当地妇联寻求帮助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并在网络平台发布实名维权视频</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引起</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了社会广泛关注</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新北区人民检察院协调区司法局为郝某申请法律援助</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开通绿色通道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会同法律援助律师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仲裁机构反复与双方进行沟通</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促</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成双方达成和解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电子公司赔偿郝某</a:t>
            </a:r>
            <a:r>
              <a:rPr lang="en-US" altLang="zh-CN" sz="2800" b="0" i="0" dirty="0">
                <a:solidFill>
                  <a:srgbClr val="000000"/>
                </a:solidFill>
                <a:latin typeface="Times New Roman" pitchFamily="34" charset="0"/>
                <a:ea typeface="SimSun" pitchFamily="34" charset="-122"/>
                <a:cs typeface="Times New Roman" pitchFamily="34" charset="-120"/>
              </a:rPr>
              <a:t>9.4</a:t>
            </a:r>
            <a:r>
              <a:rPr lang="en-US" altLang="zh-CN" sz="2800" b="0" i="0" dirty="0">
                <a:solidFill>
                  <a:srgbClr val="000000"/>
                </a:solidFill>
                <a:latin typeface="Times New Roman" pitchFamily="34" charset="0"/>
                <a:ea typeface="楷体" pitchFamily="34" charset="-122"/>
                <a:cs typeface="Times New Roman" pitchFamily="34" charset="-120"/>
              </a:rPr>
              <a:t>万余元并一次性履行到位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extLst>
      <p:ext uri="{BB962C8B-B14F-4D97-AF65-F5344CB8AC3E}">
        <p14:creationId xmlns:p14="http://schemas.microsoft.com/office/powerpoint/2010/main" val="1685655719"/>
      </p:ext>
    </p:extLst>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O_7_BD.60_1#6ec456c4c?vaa=1&amp;vcp=1&amp;pid=578f089db&amp;color=0,0,0&amp;vtp=1&amp;vaab=1&amp;bt=1&amp;bbb=1"/>
          <p:cNvSpPr/>
          <p:nvPr/>
        </p:nvSpPr>
        <p:spPr>
          <a:xfrm>
            <a:off x="539496" y="122224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（1）请你简述我国最高人民检察院如此重视此案的原因。</a:t>
            </a:r>
            <a:endParaRPr lang="en-US" altLang="zh-CN" sz="2800" dirty="0"/>
          </a:p>
        </p:txBody>
      </p:sp>
      <p:sp>
        <p:nvSpPr>
          <p:cNvPr id="3" name="QO_7_AN.1_1#6ec456c4c?vaa=1&amp;vcp=1&amp;pid=578f089db&amp;color=0,0,0&amp;vtp=1&amp;vaab=1&amp;bbb=1&amp;hb=1"/>
          <p:cNvSpPr/>
          <p:nvPr/>
        </p:nvSpPr>
        <p:spPr>
          <a:xfrm>
            <a:off x="539496" y="184994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①公平是个人生存和发展的重要保障</a:t>
            </a:r>
            <a:r>
              <a:rPr lang="en-US" altLang="zh-CN" sz="2800" b="0" i="0">
                <a:solidFill>
                  <a:srgbClr val="FF0000"/>
                </a:solidFill>
                <a:latin typeface="Times New Roman" pitchFamily="34" charset="0"/>
                <a:ea typeface="SimSun" pitchFamily="34" charset="-122"/>
                <a:cs typeface="Times New Roman" pitchFamily="34" charset="-120"/>
              </a:rPr>
              <a:t>，是社会稳定和进步的重</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要基础</a:t>
            </a:r>
            <a:r>
              <a:rPr lang="en-US" altLang="zh-CN" sz="2800" b="0" i="0" dirty="0">
                <a:solidFill>
                  <a:srgbClr val="FF0000"/>
                </a:solidFill>
                <a:latin typeface="Times New Roman" pitchFamily="34" charset="0"/>
                <a:ea typeface="SimSun" pitchFamily="34" charset="-122"/>
                <a:cs typeface="Times New Roman" pitchFamily="34" charset="-120"/>
              </a:rPr>
              <a:t>。②正义是社会文明的尺度，</a:t>
            </a:r>
            <a:r>
              <a:rPr lang="en-US" altLang="zh-CN" sz="2800" b="0" i="0">
                <a:solidFill>
                  <a:srgbClr val="FF0000"/>
                </a:solidFill>
                <a:latin typeface="Times New Roman" pitchFamily="34" charset="0"/>
                <a:ea typeface="SimSun" pitchFamily="34" charset="-122"/>
                <a:cs typeface="Times New Roman" pitchFamily="34" charset="-120"/>
              </a:rPr>
              <a:t>是法治追求的基本价值目标之一，</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是社会和谐的基本条件</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O_7_BD.62_1#b5d2e1dd7?vaa=1&amp;vcp=1&amp;pid=578f089db&amp;color=0,0,0&amp;vtp=1&amp;vaab=1&amp;bbb=1"/>
          <p:cNvSpPr/>
          <p:nvPr/>
        </p:nvSpPr>
        <p:spPr>
          <a:xfrm>
            <a:off x="539496" y="377253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（2）从个人守护正义的角度，谈谈上述案例给我们带来的启示。</a:t>
            </a:r>
            <a:endParaRPr lang="en-US" altLang="zh-CN" sz="2800" dirty="0"/>
          </a:p>
        </p:txBody>
      </p:sp>
      <p:sp>
        <p:nvSpPr>
          <p:cNvPr id="5" name="QO_7_AN.2_1#b5d2e1dd7?vaa=1&amp;vcp=1&amp;pid=578f089db&amp;color=0,0,0&amp;vtp=1&amp;vaab=1&amp;bbb=1&amp;hb=1"/>
          <p:cNvSpPr/>
          <p:nvPr/>
        </p:nvSpPr>
        <p:spPr>
          <a:xfrm>
            <a:off x="539496" y="440201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①守护正义需要勇气和智慧，面对非正义行为，</a:t>
            </a:r>
            <a:r>
              <a:rPr lang="en-US" altLang="zh-CN" sz="2800" b="0" i="0">
                <a:solidFill>
                  <a:srgbClr val="FF0000"/>
                </a:solidFill>
                <a:latin typeface="Times New Roman" pitchFamily="34" charset="0"/>
                <a:ea typeface="SimSun" pitchFamily="34" charset="-122"/>
                <a:cs typeface="Times New Roman" pitchFamily="34" charset="-120"/>
              </a:rPr>
              <a:t>要敢于斗争，</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相信正义必定战胜邪恶</a:t>
            </a:r>
            <a:r>
              <a:rPr lang="en-US" altLang="zh-CN" sz="2800" b="0" i="0" dirty="0">
                <a:solidFill>
                  <a:srgbClr val="FF0000"/>
                </a:solidFill>
                <a:latin typeface="Times New Roman" pitchFamily="34" charset="0"/>
                <a:ea typeface="SimSun" pitchFamily="34" charset="-122"/>
                <a:cs typeface="Times New Roman" pitchFamily="34" charset="-120"/>
              </a:rPr>
              <a:t>。②讲究策略，寻找有效的方法。</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4#fa2b7fd4d.fixed?vcp=1&amp;pid=9078e47a1&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第15讲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崇尚法治精神</a:t>
            </a:r>
            <a:endParaRPr lang="en-US" altLang="zh-CN" sz="4000" dirty="0"/>
          </a:p>
        </p:txBody>
      </p:sp>
      <p:sp>
        <p:nvSpPr>
          <p:cNvPr id="3" name="C_4_BD#fa2b7fd4d.fixed?vcp=1&amp;pid=9078e47a1&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5_BD#92afefe4f?sp=1&amp;vcp=1&amp;pid=fa2b7fd4d&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一、自由与平等</a:t>
            </a:r>
            <a:endParaRPr lang="en-US" altLang="zh-CN" sz="3200" dirty="0"/>
          </a:p>
        </p:txBody>
      </p:sp>
      <p:sp>
        <p:nvSpPr>
          <p:cNvPr id="3" name="P_6_BD#3eb616c08?sp=1&amp;vcp=1&amp;pid=92afefe4f&amp;color=0,0,0&amp;vtp=1&amp;vaab=1&amp;bbb=1"/>
          <p:cNvSpPr/>
          <p:nvPr/>
        </p:nvSpPr>
        <p:spPr>
          <a:xfrm>
            <a:off x="539496" y="1267240"/>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自由的含义、</a:t>
            </a:r>
            <a:r>
              <a:rPr lang="en-US" altLang="zh-CN" sz="2800" b="0" i="0">
                <a:solidFill>
                  <a:srgbClr val="000000"/>
                </a:solidFill>
                <a:latin typeface="Times New Roman" pitchFamily="34" charset="0"/>
                <a:ea typeface="SimSun" pitchFamily="34" charset="-122"/>
                <a:cs typeface="Times New Roman" pitchFamily="34" charset="-120"/>
              </a:rPr>
              <a:t>意义及法律体现。</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含义：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人们在法律规定的范围内，依照自己意志活动的权利。</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意义：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①对个人，增强个人的幸福感，激发每个人的活力。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②对社会，推动社会的进步与繁荣。</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法律表现：</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我们享有的和正当行使的各项权利。</a:t>
            </a:r>
            <a:endParaRPr lang="en-US" altLang="zh-CN" sz="28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6_BD#3eb616c08?sp=1&amp;vcp=1&amp;pid=92afefe4f&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如何理解自由的限度？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（1）自由不是为所欲为，它是</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有限制的、相对的</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。必要的限制是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对自由的保护。无限制的自由只会走向自由的反面，导致混乱与伤害。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（2）无论现实世界还是网络空间，自由都是法律之内的自由。</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（3）社会生活中，有边界才有秩序，守底线才享自由。</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6_BD#3eb616c08?sp=1&amp;vcp=1&amp;pid=92afefe4f&amp;color=0,0,0&amp;vtp=1&amp;vaab=1&amp;bt=1&amp;bb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法治与自由的关系。</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法治与自由</a:t>
            </a:r>
            <a:r>
              <a:rPr lang="en-US" altLang="zh-CN" sz="2800" b="1" i="0">
                <a:solidFill>
                  <a:srgbClr val="000000"/>
                </a:solidFill>
                <a:latin typeface="Times New Roman" pitchFamily="34" charset="0"/>
                <a:ea typeface="SimSun" pitchFamily="34" charset="-122"/>
                <a:cs typeface="Times New Roman" pitchFamily="34" charset="-120"/>
              </a:rPr>
              <a:t>相互联系</a:t>
            </a:r>
            <a:r>
              <a:rPr lang="en-US" altLang="zh-CN" sz="2800" b="1" i="0" dirty="0">
                <a:solidFill>
                  <a:srgbClr val="000000"/>
                </a:solidFill>
                <a:latin typeface="Times New Roman" pitchFamily="34" charset="0"/>
                <a:ea typeface="SimSun" pitchFamily="34" charset="-122"/>
                <a:cs typeface="Times New Roman" pitchFamily="34" charset="-120"/>
              </a:rPr>
              <a:t>，不可分割。</a:t>
            </a:r>
            <a:r>
              <a:rPr lang="en-US" altLang="zh-CN" sz="2800" b="1" i="0">
                <a:solidFill>
                  <a:srgbClr val="000000"/>
                </a:solidFill>
                <a:latin typeface="Times New Roman" pitchFamily="34" charset="0"/>
                <a:ea typeface="SimSun" pitchFamily="34" charset="-122"/>
                <a:cs typeface="Times New Roman" pitchFamily="34" charset="-120"/>
              </a:rPr>
              <a:t>法治既规范自由又保障自由</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（1）法治标定了自由的界限，自由的实现不能触碰法律的红线，</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违反法律可能付出失去自由的代价。</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（2）法治是自由的保障，人们合法的自由和权利不受非法干涉和</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侵害。</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6_BD#3eb616c08?sp=1&amp;vcp=1&amp;pid=92afefe4f&amp;color=0,0,0&amp;vtp=1&amp;vaab=1&amp;bt=1&amp;bbb=1"/>
          <p:cNvSpPr/>
          <p:nvPr/>
        </p:nvSpPr>
        <p:spPr>
          <a:xfrm>
            <a:off x="539496" y="473716"/>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我们应该如何珍视自由？</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（1）珍惜宪法和法律赋予我们的权利。知晓自己的权利，正确认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识权利的价值，积极行使和维护自己的正当权利</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（2）依法行使权利。自觉守法、遇事找法、解决问题靠法，树立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守法光荣、违法可耻的法治意识</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5.</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法律意义上平等的含义。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5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同等情况同等对待</a:t>
            </a:r>
            <a:r>
              <a:rPr kumimoji="0" lang="en-US" altLang="zh-CN" sz="2800" b="0" i="0" u="none" strike="noStrike" kern="1200" cap="none" spc="-5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。例如男女同工同酬、一次选举一人一票等。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不同情况差别对待</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。例如老人、儿童、孕妇、残疾人在乘坐公</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共交通工具时应获得优先权和得到特殊关照</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TotalTime>
  <Words>1793</Words>
  <Application>Microsoft Office PowerPoint</Application>
  <PresentationFormat>宽屏</PresentationFormat>
  <Paragraphs>341</Paragraphs>
  <Slides>47</Slides>
  <Notes>46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47</vt:i4>
      </vt:variant>
    </vt:vector>
  </HeadingPairs>
  <TitlesOfParts>
    <vt:vector size="55" baseType="lpstr">
      <vt:lpstr>Arial (正文)</vt:lpstr>
      <vt:lpstr>华文隶书</vt:lpstr>
      <vt:lpstr>楷体</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5</cp:revision>
  <dcterms:created xsi:type="dcterms:W3CDTF">2024-11-29T13:08:22Z</dcterms:created>
  <dcterms:modified xsi:type="dcterms:W3CDTF">2025-07-24T08:16:11Z</dcterms:modified>
  <cp:category/>
  <cp:contentStatus/>
</cp:coreProperties>
</file>