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310" r:id="rId41"/>
    <p:sldId id="299" r:id="rId42"/>
    <p:sldId id="300" r:id="rId43"/>
    <p:sldId id="301" r:id="rId44"/>
    <p:sldId id="302" r:id="rId45"/>
    <p:sldId id="303" r:id="rId46"/>
    <p:sldId id="311" r:id="rId47"/>
    <p:sldId id="304" r:id="rId48"/>
    <p:sldId id="305" r:id="rId49"/>
    <p:sldId id="306" r:id="rId50"/>
    <p:sldId id="307" r:id="rId5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3924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6d7b46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2405192-90A4-4EF1-93A0-4D6B64251B6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走向近代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6d7b46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6D07AD7-0C48-43DC-A680-436C36841D9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1188b6a6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dd3728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a91ce31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50c79ce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188b6a6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dd3728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a91ce31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50c79ce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走向近代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6d7b46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A790417-00D7-4026-8863-E323F0F39CD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1188b6a6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dd3728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a91ce31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50c79ce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188b6a6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dd3728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a91ce31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50c79ce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走向近代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8BE91CC-F96E-CD07-47B8-D43A60A854F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40757E8-3539-422A-9F2C-51EFEDAB2F72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1EE9EF7-2F47-4253-8E74-9DC81F5BCCA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F38E9A2-A2B0-488D-8AD9-A05FCDBE46B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1188b6a6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dd3728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a91ce31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50c79ce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188b6a6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dd3728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a91ce31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50c79ce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844E967-708A-4A34-8727-64EB7302431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1188b6a6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dd3728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a91ce31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50c79ce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188b6a6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dd3728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a91ce31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50c79ce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c89f65b71?colgroup=3,3,22&amp;vcp=1&amp;pid=d831da16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085712"/>
              </p:ext>
            </p:extLst>
          </p:nvPr>
        </p:nvGraphicFramePr>
        <p:xfrm>
          <a:off x="539496" y="2409634"/>
          <a:ext cx="11112523" cy="2768600"/>
        </p:xfrm>
        <a:graphic>
          <a:graphicData uri="http://schemas.openxmlformats.org/drawingml/2006/table">
            <a:tbl>
              <a:tblPr/>
              <a:tblGrid>
                <a:gridCol w="1428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4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3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富裕农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富裕农民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骑士等成为农村中富有生气的阶级力量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90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市民阶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手工业者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商人成为城市居民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享有新的契约关系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赋予的权利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富商巨贾成为强化王权所需要的政治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c89f65b71?colgroup=3,3,22&amp;vcp=1&amp;pid=d831da16a&amp;color=0,0,0&amp;mp=1&amp;vtp=1&amp;vaab=1&amp;bt=1&amp;bbb=1">
            <a:extLst>
              <a:ext uri="{FF2B5EF4-FFF2-40B4-BE49-F238E27FC236}">
                <a16:creationId xmlns:a16="http://schemas.microsoft.com/office/drawing/2014/main" id="{DC975985-E267-5AF8-4F48-64842A62E606}"/>
              </a:ext>
            </a:extLst>
          </p:cNvPr>
          <p:cNvSpPr txBox="1"/>
          <p:nvPr/>
        </p:nvSpPr>
        <p:spPr>
          <a:xfrm>
            <a:off x="10933874" y="17012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efd9a097?vcp=1&amp;pid=26d949f4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432db05ce?vcp=1&amp;pid=6efd9a0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008423"/>
            <a:ext cx="11064240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6bdd0494?vcp=1&amp;pid=26d949f4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cb2ae45ac?vcp=1&amp;pid=26bdd0494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资本主义生产关系的基础是生产资料的私人占有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租地农场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手工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工场就是一种资本主义性质的生产经营方式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其出现标志着资本主义萌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芽的产生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24f2ef54?vcp=1&amp;pid=bdd372823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文艺复兴运动（2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9fd434d79?vcp=1&amp;pid=b24f2ef54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fb45ca359?vcp=1&amp;pid=9fd434d79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通过了解欧洲兴起的文艺复兴运动及其代表人物和作品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莎士比亚的戏剧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人文主义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的发展及其对人的思想解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40aa5403?vcp=1&amp;pid=b24f2ef5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9" name="P_7_BD#3920f417a?colgroup=1,28&amp;vcp=1&amp;pid=240aa540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42879"/>
              </p:ext>
            </p:extLst>
          </p:nvPr>
        </p:nvGraphicFramePr>
        <p:xfrm>
          <a:off x="539496" y="1295191"/>
          <a:ext cx="11113697" cy="3918396"/>
        </p:xfrm>
        <a:graphic>
          <a:graphicData uri="http://schemas.openxmlformats.org/drawingml/2006/table">
            <a:tbl>
              <a:tblPr/>
              <a:tblGrid>
                <a:gridCol w="5785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86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（1）经济：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14世纪中叶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意大利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的一些城市出现了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（2）政治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：形成中的资产阶级不满罗马教廷对精神世界的控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人文主义：以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人为中心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而不是以神为中心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发扬人的个性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追求享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受现世生活的思潮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复兴古代希腊罗马文化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但对古典文化并非简单的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复兴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这其中有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3920f417a?colgroup=1,1,6,10,9&amp;vcp=1&amp;pid=240aa54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45590"/>
              </p:ext>
            </p:extLst>
          </p:nvPr>
        </p:nvGraphicFramePr>
        <p:xfrm>
          <a:off x="539496" y="1803622"/>
          <a:ext cx="11064240" cy="3955352"/>
        </p:xfrm>
        <a:graphic>
          <a:graphicData uri="http://schemas.openxmlformats.org/drawingml/2006/table">
            <a:tbl>
              <a:tblPr/>
              <a:tblGrid>
                <a:gridCol w="576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31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112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作品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画像（或画作）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丁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文艺复兴的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与彼特拉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薄伽丘并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称为文艺复兴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文学三杰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长篇诗作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《神曲》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“地狱”“炼狱”“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天堂”三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表达了市民阶层的情感与理想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700"/>
                        </a:lnSpc>
                      </a:pPr>
                      <a:r>
                        <a:rPr lang="en-US" altLang="zh-CN" sz="103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3920f417a.table_image?iti=1&amp;tii=2&amp;vcp=1&amp;pid=240aa5403&amp;color=0,0,0&amp;mp=1&amp;vtp=1&amp;vaab=1&amp;bbb=1"/>
          <p:cNvSpPr/>
          <p:nvPr/>
        </p:nvSpPr>
        <p:spPr>
          <a:xfrm>
            <a:off x="8207407" y="5022596"/>
            <a:ext cx="3281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但丁（1265—1321）</a:t>
            </a:r>
            <a:endParaRPr lang="en-US" altLang="zh-CN" sz="2800" dirty="0"/>
          </a:p>
        </p:txBody>
      </p:sp>
      <p:sp>
        <p:nvSpPr>
          <p:cNvPr id="2" name="P_7_BD#3920f417a?colgroup=1,1,6,10,9&amp;vcp=1&amp;pid=240aa5403&amp;color=0,0,0&amp;mp=1&amp;vtp=1&amp;vaab=1&amp;bt=1&amp;bbb=1">
            <a:extLst>
              <a:ext uri="{FF2B5EF4-FFF2-40B4-BE49-F238E27FC236}">
                <a16:creationId xmlns:a16="http://schemas.microsoft.com/office/drawing/2014/main" id="{0AF104AD-0C60-C819-325D-6A5E25ABEBA1}"/>
              </a:ext>
            </a:extLst>
          </p:cNvPr>
          <p:cNvSpPr txBox="1"/>
          <p:nvPr/>
        </p:nvSpPr>
        <p:spPr>
          <a:xfrm>
            <a:off x="10885591" y="10952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但丁与《神曲》.jpeg"/>
          <p:cNvPicPr/>
          <p:nvPr/>
        </p:nvPicPr>
        <p:blipFill>
          <a:blip r:embed="rId3" cstate="print"/>
          <a:srcRect l="44967" t="34271" r="-48"/>
          <a:stretch>
            <a:fillRect/>
          </a:stretch>
        </p:blipFill>
        <p:spPr>
          <a:xfrm>
            <a:off x="8828191" y="3158236"/>
            <a:ext cx="2057400" cy="17373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3920f417a?colgroup=1,1,7,7,10&amp;vcp=1&amp;pid=240aa540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326149"/>
              </p:ext>
            </p:extLst>
          </p:nvPr>
        </p:nvGraphicFramePr>
        <p:xfrm>
          <a:off x="539496" y="1733518"/>
          <a:ext cx="11073384" cy="4533900"/>
        </p:xfrm>
        <a:graphic>
          <a:graphicData uri="http://schemas.openxmlformats.org/drawingml/2006/table">
            <a:tbl>
              <a:tblPr/>
              <a:tblGrid>
                <a:gridCol w="649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38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2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1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485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达·芬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与拉斐尔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米开朗琪罗并称为文艺复兴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“美术三杰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《蒙娜丽莎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《最后的晚餐》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700"/>
                        </a:lnSpc>
                      </a:pP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r>
                        <a:rPr lang="en-US" altLang="zh-CN" sz="229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3920f417a.table_image?iti=3&amp;htil=1&amp;tii=4&amp;vcp=1&amp;pid=240aa540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2380" y="1805654"/>
            <a:ext cx="1554480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3920f417a.table_image?iti=2&amp;htil=1&amp;tii=5&amp;vcp=1&amp;pid=240aa5403&amp;color=0,0,0&amp;vtp=1&amp;vaab=1&amp;bbb=1&amp;hb=1"/>
          <p:cNvSpPr/>
          <p:nvPr/>
        </p:nvSpPr>
        <p:spPr>
          <a:xfrm>
            <a:off x="7624007" y="3663742"/>
            <a:ext cx="2182601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蒙娜丽莎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6" name="P_7_BD#3920f417a.table_image?iti=3&amp;htil=1&amp;tii=6&amp;vcp=1&amp;pid=240aa5403&amp;color=0,0,0&amp;vtp=1&amp;vaab=1&amp;bbb=1&amp;hb=1"/>
          <p:cNvSpPr/>
          <p:nvPr/>
        </p:nvSpPr>
        <p:spPr>
          <a:xfrm>
            <a:off x="9555511" y="3661886"/>
            <a:ext cx="1728216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·芬奇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（1452—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1519）自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画像</a:t>
            </a:r>
            <a:endParaRPr lang="en-US" altLang="zh-CN" sz="2800" dirty="0"/>
          </a:p>
        </p:txBody>
      </p:sp>
      <p:sp>
        <p:nvSpPr>
          <p:cNvPr id="2" name="P_7_BD#3920f417a?colgroup=1,1,7,7,10&amp;vcp=1&amp;pid=240aa5403&amp;color=0,0,0&amp;vtp=1&amp;vaab=1&amp;bt=1&amp;bbb=1">
            <a:extLst>
              <a:ext uri="{FF2B5EF4-FFF2-40B4-BE49-F238E27FC236}">
                <a16:creationId xmlns:a16="http://schemas.microsoft.com/office/drawing/2014/main" id="{E4AC3706-2CE4-274F-09D7-8620001632DE}"/>
              </a:ext>
            </a:extLst>
          </p:cNvPr>
          <p:cNvSpPr txBox="1"/>
          <p:nvPr/>
        </p:nvSpPr>
        <p:spPr>
          <a:xfrm>
            <a:off x="10894735" y="10251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8" name="图片 7" descr="蒙娜丽莎的微笑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990310" y="1805654"/>
            <a:ext cx="1344168" cy="187350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3920f417a?colgroup=1,2,5,13,6&amp;vcp=1&amp;pid=240aa540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614513"/>
              </p:ext>
            </p:extLst>
          </p:nvPr>
        </p:nvGraphicFramePr>
        <p:xfrm>
          <a:off x="539496" y="1816068"/>
          <a:ext cx="11055096" cy="3901758"/>
        </p:xfrm>
        <a:graphic>
          <a:graphicData uri="http://schemas.openxmlformats.org/drawingml/2006/table">
            <a:tbl>
              <a:tblPr/>
              <a:tblGrid>
                <a:gridCol w="612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9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2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570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莎士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英国著名文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学艺术家的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《哈姆雷特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》《罗密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欧与朱丽叶》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作品反映了时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代风貌和社会本质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深刻批判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了封建道德伦理观念和社会陋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充分体现了人文主义者的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生活理想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8300"/>
                        </a:lnSpc>
                      </a:pPr>
                      <a:r>
                        <a:rPr lang="en-US" altLang="zh-CN" sz="11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莎士比亚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（1564—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1616）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920f417a?colgroup=1,2,5,13,6&amp;vcp=1&amp;pid=240aa5403&amp;color=0,0,0&amp;vtp=1&amp;vaab=1&amp;bt=1&amp;bbb=1">
            <a:extLst>
              <a:ext uri="{FF2B5EF4-FFF2-40B4-BE49-F238E27FC236}">
                <a16:creationId xmlns:a16="http://schemas.microsoft.com/office/drawing/2014/main" id="{46F15AF6-92D2-D1DE-218B-4F8FDA816E30}"/>
              </a:ext>
            </a:extLst>
          </p:cNvPr>
          <p:cNvSpPr txBox="1"/>
          <p:nvPr/>
        </p:nvSpPr>
        <p:spPr>
          <a:xfrm>
            <a:off x="10876447" y="1107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莎士比亚.jpg"/>
          <p:cNvPicPr/>
          <p:nvPr/>
        </p:nvPicPr>
        <p:blipFill>
          <a:blip r:embed="rId3"/>
          <a:srcRect l="16265" t="8582" r="15521" b="32737"/>
          <a:stretch>
            <a:fillRect/>
          </a:stretch>
        </p:blipFill>
        <p:spPr>
          <a:xfrm>
            <a:off x="9234510" y="1816068"/>
            <a:ext cx="2048256" cy="231343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3920f417a?colgroup=1,28&amp;vcp=1&amp;pid=240aa54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073000"/>
              </p:ext>
            </p:extLst>
          </p:nvPr>
        </p:nvGraphicFramePr>
        <p:xfrm>
          <a:off x="539496" y="2673540"/>
          <a:ext cx="11113697" cy="2215516"/>
        </p:xfrm>
        <a:graphic>
          <a:graphicData uri="http://schemas.openxmlformats.org/drawingml/2006/table">
            <a:tbl>
              <a:tblPr/>
              <a:tblGrid>
                <a:gridCol w="6147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50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一场反对教会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神权至上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提倡人文主义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的新文化运动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促进了人们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思想的大解放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推动了欧洲文化思想领域的繁荣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洲资本主义社会的产生和发展奠定了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920f417a?colgroup=1,28&amp;vcp=1&amp;pid=240aa5403&amp;color=0,0,0&amp;mp=1&amp;vtp=1&amp;vaab=1&amp;bt=1&amp;bbb=1">
            <a:extLst>
              <a:ext uri="{FF2B5EF4-FFF2-40B4-BE49-F238E27FC236}">
                <a16:creationId xmlns:a16="http://schemas.microsoft.com/office/drawing/2014/main" id="{7AE84024-2384-7D8D-8C2D-75CBB732C521}"/>
              </a:ext>
            </a:extLst>
          </p:cNvPr>
          <p:cNvSpPr txBox="1"/>
          <p:nvPr/>
        </p:nvSpPr>
        <p:spPr>
          <a:xfrm>
            <a:off x="10935048" y="19651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3b09c4de?vcp=1&amp;pid=b24f2ef5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0437edc3?sp=1&amp;vcp=1&amp;pid=23b09c4de&amp;color=0,0,0&amp;vtp=1&amp;vaab=1&amp;bb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为什么文艺复兴采取复兴古代希腊罗马文化的方式？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当时封建神学占据绝对统治地位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教会势力强大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压制了其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他思想的发展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封建神学的理论体系大多以古代希腊罗马的文明成果为依据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形成中的资产阶级力量弱小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还无力与教会正面冲突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世界近现代史（九年级上册五至七单元</a:t>
            </a: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endParaRPr lang="en-US" altLang="zh-CN" sz="4000" b="1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3eda37cf?vcp=1&amp;pid=b24f2ef5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6ff16560?sp=1&amp;vcp=1&amp;pid=73eda37cf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人文主义提倡以人为中心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追求享受现世生活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主张自由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体现了理性主义和科学精神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封建神学以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“神”为中心，主张禁欲和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来世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强调等级观念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体现了蒙昧主义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文艺复兴的实质是新兴资产阶级反教会反封建的社会思潮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是形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成中的资产阶级发起的思想解放运动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400d4de9?vcp=1&amp;pid=bdd372823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探寻新航路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早期殖民掠夺</a:t>
            </a:r>
            <a:endParaRPr lang="en-US" altLang="zh-CN" sz="3200" dirty="0"/>
          </a:p>
        </p:txBody>
      </p:sp>
      <p:sp>
        <p:nvSpPr>
          <p:cNvPr id="3" name="C_6_BD#860534049?vcp=1&amp;pid=9400d4de9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df9bf18d?vcp=1&amp;pid=860534049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通过哥伦布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麦哲伦等航海家的探险活动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以及新航路开辟后的殖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民扩张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物种交换与全球贸易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了解资本原始积累的野蛮性和残酷性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认识新航路开辟的世界影响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理解世界逐渐形成一个整体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6006bb5c?vcp=1&amp;pid=9400d4de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7" name="P_7_BD#10eee7f59?colgroup=1,1,2,23&amp;vcp=1&amp;pid=36006bb5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972054"/>
              </p:ext>
            </p:extLst>
          </p:nvPr>
        </p:nvGraphicFramePr>
        <p:xfrm>
          <a:off x="539496" y="1295191"/>
          <a:ext cx="11112835" cy="3363660"/>
        </p:xfrm>
        <a:graphic>
          <a:graphicData uri="http://schemas.openxmlformats.org/drawingml/2006/table">
            <a:tbl>
              <a:tblPr/>
              <a:tblGrid>
                <a:gridCol w="753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3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1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103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欧洲市场需求逐渐扩大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商品经济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日趋发达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新生资产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阶级渴求开拓新的贸易市场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东方商品在欧洲市场极受欢迎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·波罗描绘的东方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国家激起欧洲人对东方的无限想象和向往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奥斯曼帝国控制了东西方贸易的所有重要商道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10eee7f59?colgroup=1,1,18,8&amp;vcp=1&amp;pid=36006bb5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094373"/>
              </p:ext>
            </p:extLst>
          </p:nvPr>
        </p:nvGraphicFramePr>
        <p:xfrm>
          <a:off x="539496" y="2085340"/>
          <a:ext cx="11113034" cy="3391916"/>
        </p:xfrm>
        <a:graphic>
          <a:graphicData uri="http://schemas.openxmlformats.org/drawingml/2006/table">
            <a:tbl>
              <a:tblPr/>
              <a:tblGrid>
                <a:gridCol w="50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371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374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9191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（1）客观条件：欧洲地理学的发展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说流行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中国的指南针经阿拉伯商人传到欧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欧洲的造船技术取得重大突破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（2）主观条件：葡萄牙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西班牙王室的支持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航海家的探险精神和努力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3900"/>
                        </a:lnSpc>
                      </a:pPr>
                      <a:r>
                        <a:rPr lang="en-US" altLang="zh-CN" sz="132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10eee7f59.table_image?iti=4&amp;tii=9&amp;vcp=1&amp;pid=36006bb5c&amp;color=0,0,0&amp;mp=1&amp;vtp=1&amp;vaab=1&amp;bbb=1&amp;hb=1"/>
          <p:cNvSpPr/>
          <p:nvPr/>
        </p:nvSpPr>
        <p:spPr>
          <a:xfrm>
            <a:off x="8579603" y="4239482"/>
            <a:ext cx="3008376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15—16世纪葡萄牙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宽身帆船</a:t>
            </a:r>
            <a:endParaRPr lang="en-US" altLang="zh-CN" sz="2800" dirty="0"/>
          </a:p>
        </p:txBody>
      </p:sp>
      <p:sp>
        <p:nvSpPr>
          <p:cNvPr id="2" name="P_7_BD#10eee7f59?colgroup=1,1,18,8&amp;vcp=1&amp;pid=36006bb5c&amp;color=0,0,0&amp;mp=1&amp;vtp=1&amp;vaab=1&amp;bt=1&amp;bbb=1">
            <a:extLst>
              <a:ext uri="{FF2B5EF4-FFF2-40B4-BE49-F238E27FC236}">
                <a16:creationId xmlns:a16="http://schemas.microsoft.com/office/drawing/2014/main" id="{AE1739BF-C9D0-1756-0253-B11B11FB8B07}"/>
              </a:ext>
            </a:extLst>
          </p:cNvPr>
          <p:cNvSpPr txBox="1"/>
          <p:nvPr/>
        </p:nvSpPr>
        <p:spPr>
          <a:xfrm>
            <a:off x="10934385" y="13769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葡萄牙宽身帆船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897239" y="2392394"/>
            <a:ext cx="2459736" cy="184708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10eee7f59?colgroup=1,1,2,15,8&amp;vcp=1&amp;pid=36006bb5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295245"/>
              </p:ext>
            </p:extLst>
          </p:nvPr>
        </p:nvGraphicFramePr>
        <p:xfrm>
          <a:off x="539496" y="1835562"/>
          <a:ext cx="11112285" cy="3898012"/>
        </p:xfrm>
        <a:graphic>
          <a:graphicData uri="http://schemas.openxmlformats.org/drawingml/2006/table">
            <a:tbl>
              <a:tblPr/>
              <a:tblGrid>
                <a:gridCol w="510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47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44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643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萄牙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迪亚士的航行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1487年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迪亚士带领船队沿非洲西海岸南下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在第二年到达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非洲的好望角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打开了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绕道非洲南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端通往东方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的航路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达·伽马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的航行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1497年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达·伽马从葡萄牙出发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绕过好望角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横渡印度洋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1498年到达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印度西海岸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开辟了从海上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的新航路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10eee7f59?colgroup=1,1,2,15,8&amp;vcp=1&amp;pid=36006bb5c&amp;color=0,0,0&amp;vtp=1&amp;vaab=1&amp;bt=1&amp;bbb=1">
            <a:extLst>
              <a:ext uri="{FF2B5EF4-FFF2-40B4-BE49-F238E27FC236}">
                <a16:creationId xmlns:a16="http://schemas.microsoft.com/office/drawing/2014/main" id="{7D08ADBD-C3FE-4957-EA9E-04A607F55204}"/>
              </a:ext>
            </a:extLst>
          </p:cNvPr>
          <p:cNvSpPr txBox="1"/>
          <p:nvPr/>
        </p:nvSpPr>
        <p:spPr>
          <a:xfrm>
            <a:off x="10933636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10eee7f59?colgroup=1,1,2,15,8&amp;vcp=1&amp;pid=36006bb5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504137"/>
              </p:ext>
            </p:extLst>
          </p:nvPr>
        </p:nvGraphicFramePr>
        <p:xfrm>
          <a:off x="539496" y="1833848"/>
          <a:ext cx="11112285" cy="3894900"/>
        </p:xfrm>
        <a:graphic>
          <a:graphicData uri="http://schemas.openxmlformats.org/drawingml/2006/table">
            <a:tbl>
              <a:tblPr/>
              <a:tblGrid>
                <a:gridCol w="510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47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44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643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哥伦布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新大陆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意大利航海家哥伦布于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1492年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8月率领船队从西班牙出发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横渡大西洋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到达巴哈马群岛中的圣萨尔瓦多岛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后来又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了古巴和海地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开辟了欧洲通往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的新航路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了美洲大陆与世隔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绝的状态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民者的殖民活动给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当地人民带来了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重的灾难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10eee7f59?colgroup=1,1,2,15,8&amp;vcp=1&amp;pid=36006bb5c&amp;color=0,0,0&amp;vtp=1&amp;vaab=1&amp;bt=1&amp;bbb=1">
            <a:extLst>
              <a:ext uri="{FF2B5EF4-FFF2-40B4-BE49-F238E27FC236}">
                <a16:creationId xmlns:a16="http://schemas.microsoft.com/office/drawing/2014/main" id="{35191026-3A95-2DFD-5141-D37643F8B39D}"/>
              </a:ext>
            </a:extLst>
          </p:cNvPr>
          <p:cNvSpPr txBox="1"/>
          <p:nvPr/>
        </p:nvSpPr>
        <p:spPr>
          <a:xfrm>
            <a:off x="10933636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10eee7f59?colgroup=1,1,2,15,8&amp;vcp=1&amp;pid=36006bb5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096853"/>
              </p:ext>
            </p:extLst>
          </p:nvPr>
        </p:nvGraphicFramePr>
        <p:xfrm>
          <a:off x="539496" y="2111216"/>
          <a:ext cx="11112285" cy="3340164"/>
        </p:xfrm>
        <a:graphic>
          <a:graphicData uri="http://schemas.openxmlformats.org/drawingml/2006/table">
            <a:tbl>
              <a:tblPr/>
              <a:tblGrid>
                <a:gridCol w="510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47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44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643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麦哲伦船队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的环球航行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1519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麦哲伦继续寻找亚洲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船队穿越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大西洋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太平洋和印度洋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于1522年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返回欧洲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麦哲伦成为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横渡太平洋的欧洲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他的船队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完成了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环球航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证明了地圆说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的正确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10eee7f59?colgroup=1,1,2,15,8&amp;vcp=1&amp;pid=36006bb5c&amp;color=0,0,0&amp;vtp=1&amp;vaab=1&amp;bt=1&amp;bbb=1">
            <a:extLst>
              <a:ext uri="{FF2B5EF4-FFF2-40B4-BE49-F238E27FC236}">
                <a16:creationId xmlns:a16="http://schemas.microsoft.com/office/drawing/2014/main" id="{9D2FE482-6039-CE70-7E4F-64F7EF2B3E6C}"/>
              </a:ext>
            </a:extLst>
          </p:cNvPr>
          <p:cNvSpPr txBox="1"/>
          <p:nvPr/>
        </p:nvSpPr>
        <p:spPr>
          <a:xfrm>
            <a:off x="10933636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7_BD#10eee7f59?colgroup=1,1,27&amp;vcp=1&amp;pid=36006bb5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708873"/>
              </p:ext>
            </p:extLst>
          </p:nvPr>
        </p:nvGraphicFramePr>
        <p:xfrm>
          <a:off x="539496" y="852985"/>
          <a:ext cx="11113458" cy="5533454"/>
        </p:xfrm>
        <a:graphic>
          <a:graphicData uri="http://schemas.openxmlformats.org/drawingml/2006/table">
            <a:tbl>
              <a:tblPr/>
              <a:tblGrid>
                <a:gridCol w="507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51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4410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</a:p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</a:t>
                      </a:r>
                    </a:p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</a:p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lv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500"/>
                        </a:lnSpc>
                      </a:pPr>
                      <a:endParaRPr lang="en-US" altLang="zh-CN" sz="17900" b="0" i="0" kern="0" spc="-99900" dirty="0">
                        <a:solidFill>
                          <a:srgbClr val="FFFFFF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algn="ctr" latinLnBrk="1" hangingPunct="0">
                        <a:lnSpc>
                          <a:spcPts val="4500"/>
                        </a:lnSpc>
                      </a:pPr>
                      <a:endParaRPr lang="en-US" altLang="zh-CN" sz="17900" b="0" i="0" kern="0" spc="-99900" dirty="0">
                        <a:solidFill>
                          <a:srgbClr val="FFFFFF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algn="ctr" latinLnBrk="1" hangingPunct="0">
                        <a:lnSpc>
                          <a:spcPts val="4500"/>
                        </a:lnSpc>
                      </a:pPr>
                      <a:endParaRPr lang="en-US" altLang="zh-CN" sz="17900" b="0" i="0" kern="0" spc="-99900" dirty="0">
                        <a:solidFill>
                          <a:srgbClr val="FFFFFF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algn="ctr" latinLnBrk="1" hangingPunct="0">
                        <a:lnSpc>
                          <a:spcPts val="4500"/>
                        </a:lnSpc>
                      </a:pPr>
                      <a:endParaRPr lang="en-US" altLang="zh-CN" sz="17900" b="0" i="0" kern="0" spc="-99900" dirty="0">
                        <a:solidFill>
                          <a:srgbClr val="FFFFFF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17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5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（1）对欧洲：欧洲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大西洋沿岸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工商业经济繁荣起来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促进了资</a:t>
                      </a: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本主义的发展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欧洲与亚洲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美洲之间建立起了直接的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商业联系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往来日益密切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（2）对世界：世界开始连为一个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整</a:t>
                      </a:r>
                    </a:p>
                    <a:p>
                      <a:pPr marL="0" lv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世界的观念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也从此逐步确立起来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10eee7f59.table_image?iti=5&amp;tii=11&amp;vcp=1&amp;pid=36006bb5c&amp;color=0,0,0&amp;vtp=1&amp;vaab=1&amp;bbb=1"/>
          <p:cNvSpPr/>
          <p:nvPr/>
        </p:nvSpPr>
        <p:spPr>
          <a:xfrm>
            <a:off x="4773923" y="3011131"/>
            <a:ext cx="32813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新航路的开辟示意图</a:t>
            </a:r>
            <a:endParaRPr lang="en-US" altLang="zh-CN" sz="2800" dirty="0"/>
          </a:p>
        </p:txBody>
      </p:sp>
      <p:sp>
        <p:nvSpPr>
          <p:cNvPr id="2" name="P_7_BD#10eee7f59?colgroup=1,1,27&amp;vcp=1&amp;pid=36006bb5c&amp;color=0,0,0&amp;vtp=1&amp;vaab=1&amp;bt=1&amp;bbb=1">
            <a:extLst>
              <a:ext uri="{FF2B5EF4-FFF2-40B4-BE49-F238E27FC236}">
                <a16:creationId xmlns:a16="http://schemas.microsoft.com/office/drawing/2014/main" id="{49EB8408-B523-E61B-270F-43740B6692EB}"/>
              </a:ext>
            </a:extLst>
          </p:cNvPr>
          <p:cNvSpPr txBox="1"/>
          <p:nvPr/>
        </p:nvSpPr>
        <p:spPr>
          <a:xfrm>
            <a:off x="10934809" y="21714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79610" y="2119545"/>
            <a:ext cx="2975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见第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141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页的地图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10eee7f59?colgroup=2,1,2,22&amp;vcp=1&amp;pid=36006bb5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360723"/>
              </p:ext>
            </p:extLst>
          </p:nvPr>
        </p:nvGraphicFramePr>
        <p:xfrm>
          <a:off x="539496" y="1544732"/>
          <a:ext cx="11112444" cy="4473132"/>
        </p:xfrm>
        <a:graphic>
          <a:graphicData uri="http://schemas.openxmlformats.org/drawingml/2006/table">
            <a:tbl>
              <a:tblPr/>
              <a:tblGrid>
                <a:gridCol w="10377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5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01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18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3069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掠夺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（1）葡萄牙：在亚洲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拉丁美洲建立殖民据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点与商站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（2）西班牙：凭借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“无敌舰队”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在美洲建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立殖民大帝国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1588年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打败西班牙的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无敌舰队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逐渐成为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海上霸主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建立种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植园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建立殖民地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建立大种植园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10eee7f59?colgroup=2,1,2,22&amp;vcp=1&amp;pid=36006bb5c&amp;color=0,0,0&amp;vtp=1&amp;vaab=1&amp;bt=1&amp;bbb=1">
            <a:extLst>
              <a:ext uri="{FF2B5EF4-FFF2-40B4-BE49-F238E27FC236}">
                <a16:creationId xmlns:a16="http://schemas.microsoft.com/office/drawing/2014/main" id="{E976DD46-0C0F-F67D-DB98-247C608F005D}"/>
              </a:ext>
            </a:extLst>
          </p:cNvPr>
          <p:cNvSpPr txBox="1"/>
          <p:nvPr/>
        </p:nvSpPr>
        <p:spPr>
          <a:xfrm>
            <a:off x="10933795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7_BD#10eee7f59?colgroup=2,1,2,3,18&amp;vcp=1&amp;pid=36006bb5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459229"/>
              </p:ext>
            </p:extLst>
          </p:nvPr>
        </p:nvGraphicFramePr>
        <p:xfrm>
          <a:off x="539496" y="1262806"/>
          <a:ext cx="11112444" cy="5083556"/>
        </p:xfrm>
        <a:graphic>
          <a:graphicData uri="http://schemas.openxmlformats.org/drawingml/2006/table">
            <a:tbl>
              <a:tblPr/>
              <a:tblGrid>
                <a:gridCol w="10377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5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01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185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083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掠夺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角贸易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21500"/>
                        </a:lnSpc>
                      </a:pPr>
                      <a:r>
                        <a:rPr lang="en-US" altLang="zh-CN" sz="11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特点：主要在欧洲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美洲之间进行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航线大致呈三角形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以贩卖黑奴为中心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非洲带来深重灾难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英国获利最大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欧洲的资本原始积累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10eee7f59.table_image?iti=6&amp;tii=12&amp;vcp=1&amp;pid=36006bb5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7214" y="1354468"/>
            <a:ext cx="2953512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10eee7f59.table_image?iti=6&amp;tii=13&amp;vcp=1&amp;pid=36006bb5c&amp;color=0,0,0&amp;vtp=1&amp;vaab=1&amp;bbb=1"/>
          <p:cNvSpPr/>
          <p:nvPr/>
        </p:nvSpPr>
        <p:spPr>
          <a:xfrm>
            <a:off x="6701727" y="3566300"/>
            <a:ext cx="2884487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三角贸易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示意图</a:t>
            </a:r>
            <a:endParaRPr lang="en-US" altLang="zh-CN" sz="2800" dirty="0"/>
          </a:p>
        </p:txBody>
      </p:sp>
      <p:sp>
        <p:nvSpPr>
          <p:cNvPr id="2" name="P_7_BD#10eee7f59?colgroup=2,1,2,3,18&amp;vcp=1&amp;pid=36006bb5c&amp;color=0,0,0&amp;vtp=1&amp;vaab=1&amp;bt=1&amp;bbb=1">
            <a:extLst>
              <a:ext uri="{FF2B5EF4-FFF2-40B4-BE49-F238E27FC236}">
                <a16:creationId xmlns:a16="http://schemas.microsoft.com/office/drawing/2014/main" id="{019C0EC0-3453-25FC-8615-2FBC77C746C1}"/>
              </a:ext>
            </a:extLst>
          </p:cNvPr>
          <p:cNvSpPr txBox="1"/>
          <p:nvPr/>
        </p:nvSpPr>
        <p:spPr>
          <a:xfrm>
            <a:off x="1093379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188b6a68.fixed?vcp=1&amp;pid=76d7b46a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走向近代</a:t>
            </a:r>
            <a:endParaRPr lang="en-US" altLang="zh-CN" sz="4000" dirty="0"/>
          </a:p>
        </p:txBody>
      </p:sp>
      <p:sp>
        <p:nvSpPr>
          <p:cNvPr id="3" name="C_4_BD#1188b6a68.fixed?vcp=1&amp;pid=76d7b46a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10eee7f59?colgroup=2,1,2,3,18&amp;vcp=1&amp;pid=36006bb5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572721"/>
              </p:ext>
            </p:extLst>
          </p:nvPr>
        </p:nvGraphicFramePr>
        <p:xfrm>
          <a:off x="539496" y="1550606"/>
          <a:ext cx="11112444" cy="4461384"/>
        </p:xfrm>
        <a:graphic>
          <a:graphicData uri="http://schemas.openxmlformats.org/drawingml/2006/table">
            <a:tbl>
              <a:tblPr/>
              <a:tblGrid>
                <a:gridCol w="10377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5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01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185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掠夺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从17世纪下半叶起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凭借强大的实力最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终战胜荷兰和法国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在世界各地夺取大片殖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自诩为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“日不落帝国”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（1）荷兰：一度控制波罗的海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印度及美洲的全部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贸易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“海上马车夫”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17世纪加入殖民掠夺者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一度强占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（2）法国：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17世纪下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半叶加入殖民争霸的行列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先后在北美洲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非洲和亚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洲建立了法属殖民地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0eee7f59?colgroup=2,1,2,3,18&amp;vcp=1&amp;pid=36006bb5c&amp;color=0,0,0&amp;vtp=1&amp;vaab=1&amp;bt=1&amp;bbb=1">
            <a:extLst>
              <a:ext uri="{FF2B5EF4-FFF2-40B4-BE49-F238E27FC236}">
                <a16:creationId xmlns:a16="http://schemas.microsoft.com/office/drawing/2014/main" id="{8D22FB82-4F02-070A-4635-A41911F45863}"/>
              </a:ext>
            </a:extLst>
          </p:cNvPr>
          <p:cNvSpPr txBox="1"/>
          <p:nvPr/>
        </p:nvSpPr>
        <p:spPr>
          <a:xfrm>
            <a:off x="10933795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10eee7f59?colgroup=2,1,25&amp;vcp=1&amp;pid=36006bb5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962801"/>
              </p:ext>
            </p:extLst>
          </p:nvPr>
        </p:nvGraphicFramePr>
        <p:xfrm>
          <a:off x="539496" y="2388584"/>
          <a:ext cx="11113578" cy="2785428"/>
        </p:xfrm>
        <a:graphic>
          <a:graphicData uri="http://schemas.openxmlformats.org/drawingml/2006/table">
            <a:tbl>
              <a:tblPr/>
              <a:tblGrid>
                <a:gridCol w="10313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9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549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掠夺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（1）对欧洲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：客观上有助于欧洲殖民国家的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资本原始积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（2）对殖民地：给殖民地人民带来了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深重的灾难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洲文化传到殖民地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对殖民地社会的发展产生了深远的影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（3）对世界：有助于世界市场逐渐形成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推动了世界各地区经济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10eee7f59?colgroup=2,1,25&amp;vcp=1&amp;pid=36006bb5c&amp;color=0,0,0&amp;vtp=1&amp;vaab=1&amp;bt=1&amp;bbb=1">
            <a:extLst>
              <a:ext uri="{FF2B5EF4-FFF2-40B4-BE49-F238E27FC236}">
                <a16:creationId xmlns:a16="http://schemas.microsoft.com/office/drawing/2014/main" id="{9F56CE77-1B9D-8D5C-8E2F-D9AE7FBD5B57}"/>
              </a:ext>
            </a:extLst>
          </p:cNvPr>
          <p:cNvSpPr txBox="1"/>
          <p:nvPr/>
        </p:nvSpPr>
        <p:spPr>
          <a:xfrm>
            <a:off x="10934929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3e5a28c5?vcp=1&amp;pid=9400d4de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d8aebdf27?sp=1&amp;vcp=1&amp;pid=33e5a28c5&amp;color=0,0,0&amp;vtp=1&amp;vaab=1&amp;bb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文艺复兴、新航路开辟与资本主义发展的关系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随着商品经济的发展和资本主义萌芽的产生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资产阶级发起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文艺复兴运动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发现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为欧洲资本主义社会的产生和发展奠定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了思想文化基础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随着手工工场和租地农场的发展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欧洲市场需求逐渐扩大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商品经济日趋发达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欧洲人渴求开拓新的贸易市场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开始探索通往东方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的新航路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d8aebdf27?sp=1&amp;vcp=1&amp;pid=33e5a28c5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新航路开辟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欧洲大西洋沿岸工商业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经济繁荣起来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欧洲和亚洲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美洲之间建立起了直接的商业联系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往来日益密切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欧洲国家开始了早期的殖民掠夺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促进了欧洲的资本原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始积累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为世界市场的形成创造了重要条件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也为欧洲资本主义社会的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产生奠定了物质基础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d9ab4b08?vcp=1&amp;pid=9400d4de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3c95cb842?sp=1&amp;vcp=1&amp;pid=cd9ab4b08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新航路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指的是不经过地中海而绕过非洲到达亚洲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通往美洲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以及环球航行的航路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早期殖民掠夺中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早期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特指欧洲资本原始积累时期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期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西方列强采取赤裸裸的暴力手段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如武装占领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海外殖民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海盗式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的掠夺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血腥的奴隶贸易等方式发展资本主义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具有野蛮性和残酷性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a91ce31b.fixed?vcp=1&amp;pid=76d7b46a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走向近代</a:t>
            </a:r>
            <a:endParaRPr lang="en-US" altLang="zh-CN" sz="4000" dirty="0"/>
          </a:p>
        </p:txBody>
      </p:sp>
      <p:sp>
        <p:nvSpPr>
          <p:cNvPr id="3" name="C_4_BD#5a91ce31b.fixed?vcp=1&amp;pid=76d7b46a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459509138?vaa=1&amp;vcp=1&amp;vis=1&amp;pid=5a91ce31b&amp;color=0,0,0&amp;vtp=1&amp;vaab=1&amp;bt=1&amp;bbb=1&amp;hb=1"/>
          <p:cNvSpPr/>
          <p:nvPr/>
        </p:nvSpPr>
        <p:spPr>
          <a:xfrm>
            <a:off x="539496" y="12260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（2023·广西·中考）文艺复兴时期的戏剧《罗密欧与朱丽叶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》反映了爱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情理想与封建伦理的冲突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，赞美了青年的纯真爱情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。这部戏剧的作者是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459509138.bracket?vaa=1&amp;vcp=1&amp;vis=1&amp;pid=5a91ce31b&amp;color=0,0,0&amp;vpa=1&amp;vtp=1&amp;vaab=1"/>
          <p:cNvSpPr/>
          <p:nvPr/>
        </p:nvSpPr>
        <p:spPr>
          <a:xfrm>
            <a:off x="816515" y="250812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_2#459509138.choices?vaa=1&amp;vcp=1&amp;vis=1&amp;pid=5a91ce31b&amp;color=0,0,0&amp;vtp=1&amp;vaab=1&amp;bbb=1"/>
          <p:cNvSpPr/>
          <p:nvPr/>
        </p:nvSpPr>
        <p:spPr>
          <a:xfrm>
            <a:off x="539496" y="31419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21940" algn="l"/>
                <a:tab pos="5250180" algn="l"/>
                <a:tab pos="83896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.薄伽丘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B.但丁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C.莎士比亚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.达·芬奇</a:t>
            </a:r>
            <a:endParaRPr lang="en-US" altLang="zh-CN" sz="2800" dirty="0"/>
          </a:p>
        </p:txBody>
      </p:sp>
      <p:sp>
        <p:nvSpPr>
          <p:cNvPr id="5" name="QC_5_AS.1_1#459509138?vaa=1&amp;vcp=1&amp;vis=1&amp;pid=5a91ce31b&amp;color=0,0,0&amp;vtp=1&amp;vaab=1&amp;bbb=1&amp;hb=1"/>
          <p:cNvSpPr/>
          <p:nvPr/>
        </p:nvSpPr>
        <p:spPr>
          <a:xfrm>
            <a:off x="539496" y="37714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本题考查基础知识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，结合所学知识可知，莎士比亚是文艺复兴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时期的英国大戏剧家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，《哈姆雷特》《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罗密欧与朱丽叶》是他的代表作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故C项符合题意；A、B、D三项不符合题意，均排除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5b753c28?vcp=1&amp;pid=5a91ce31b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请完成第266—268页［备考练习］习题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50c79ce8.fixed?vcp=1&amp;pid=76d7b46a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走向近代</a:t>
            </a:r>
            <a:endParaRPr lang="en-US" altLang="zh-CN" sz="4000" dirty="0"/>
          </a:p>
        </p:txBody>
      </p:sp>
      <p:sp>
        <p:nvSpPr>
          <p:cNvPr id="3" name="C_4_BD#250c79ce8.fixed?vcp=1&amp;pid=76d7b46a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走向近代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73889e9f?vcp=1&amp;pid=250c79ce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3bdc5156a?vaa=1&amp;vcp=1&amp;vis=1&amp;pid=773889e9f&amp;color=0,0,0&amp;vtp=1&amp;vaab=1&amp;bbb=1&amp;hb=1"/>
          <p:cNvSpPr/>
          <p:nvPr/>
        </p:nvSpPr>
        <p:spPr>
          <a:xfrm>
            <a:off x="539496" y="16247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1.（2024·广东·模拟）文学家彼特拉克感叹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“山之高兮，巍巍乎雄立宇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内兮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但他认为高山同人类“深不可测的深沉思索”相比也“可怜之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至”。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该言论体现了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3bdc5156a.bracket?vaa=1&amp;vcp=1&amp;vis=1&amp;pid=773889e9f&amp;color=0,0,0&amp;vpa=2&amp;vtp=1&amp;vaab=1"/>
          <p:cNvSpPr/>
          <p:nvPr/>
        </p:nvSpPr>
        <p:spPr>
          <a:xfrm>
            <a:off x="4056062" y="290601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5_2#3bdc5156a.choices?vaa=1&amp;vcp=1&amp;vis=1&amp;pid=773889e9f&amp;color=0,0,0&amp;vtp=1&amp;vaab=1&amp;bbb=1"/>
          <p:cNvSpPr/>
          <p:nvPr/>
        </p:nvSpPr>
        <p:spPr>
          <a:xfrm>
            <a:off x="539496" y="3473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A.人文主义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B.神权至上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C.科学精神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D.君权神授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4af27e06?vcp=1&amp;pid=1188b6a6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d85dbf2a0?vcp=1&amp;pid=64af27e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7_1#d07fb01c2?vaa=1&amp;vcp=1&amp;vis=1&amp;pid=773889e9f&amp;color=0,0,0&amp;vtp=1&amp;vaab=1&amp;bbb=1&amp;hb=1"/>
          <p:cNvSpPr/>
          <p:nvPr/>
        </p:nvSpPr>
        <p:spPr>
          <a:xfrm>
            <a:off x="539496" y="193728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2.（2024·山东聊城·中考）对于欧亚非地区而言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美洲对旧世界作出的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真正正面贡献，是它的植物大军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这支“植物大军”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8_1#d07fb01c2.bracket?vaa=1&amp;vcp=1&amp;vis=1&amp;pid=773889e9f&amp;color=0,0,0&amp;vpa=3&amp;vtp=1&amp;vaab=1"/>
          <p:cNvSpPr/>
          <p:nvPr/>
        </p:nvSpPr>
        <p:spPr>
          <a:xfrm>
            <a:off x="10317703" y="257082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8" name="QC_6_BD.7_2#d07fb01c2.choices?vaa=1&amp;vcp=1&amp;vis=1&amp;pid=773889e9f&amp;color=0,0,0&amp;vtp=1&amp;vaab=1&amp;bbb=1"/>
          <p:cNvSpPr/>
          <p:nvPr/>
        </p:nvSpPr>
        <p:spPr>
          <a:xfrm>
            <a:off x="539496" y="31386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A.葡萄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B.玉米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20129494?vcp=1&amp;pid=250c79ce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9_1#ff1440bc4?sp=1&amp;vaa=1&amp;vcp=1&amp;vis=1&amp;pid=d20129494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3.11世纪以后，欧洲农村发生了一些新的变化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，产生了新的生产和经营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。某同学根据欧洲农村产生的新变化制作了以下思维导图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学知识可知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6_BD.9_2#ff1440bc4?vaa=1&amp;vcp=1&amp;vis=1&amp;pid=d2012949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8296" y="3245276"/>
            <a:ext cx="7452360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AN.10_1#ff1440bc4.bracket?vaa=1&amp;vcp=1&amp;vis=1&amp;pid=d20129494&amp;color=0,0,0&amp;vpa=4&amp;vtp=1&amp;vaab=1"/>
          <p:cNvSpPr/>
          <p:nvPr/>
        </p:nvSpPr>
        <p:spPr>
          <a:xfrm>
            <a:off x="33057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6_BD.9_3#ff1440bc4.choices?vaa=1&amp;vcp=1&amp;vis=1&amp;pid=d20129494&amp;color=0,0,0&amp;vtp=1&amp;vaab=1&amp;bbb=1"/>
          <p:cNvSpPr/>
          <p:nvPr/>
        </p:nvSpPr>
        <p:spPr>
          <a:xfrm>
            <a:off x="539496" y="45279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8407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.手工工场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B.租地农场主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C.市民阶层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.手工业者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6844580a9?vaa=1&amp;vcp=1&amp;vis=1&amp;pid=d20129494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4.（2024·云南·中考）米开朗琪罗的大理石雕像《大卫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》，塑造了一个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舒展自如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、昂然挺立、肌肉健实、巨人般的青年形象。他的画作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《创世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》共塑造了300多个英雄式的人物，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其中有的表现了人的力量和善良。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这些作品可用于研究(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2_1#6844580a9.bracket?vaa=1&amp;vcp=1&amp;vis=1&amp;pid=d20129494&amp;color=0,0,0&amp;vpa=5&amp;vtp=1&amp;vaab=1"/>
          <p:cNvSpPr/>
          <p:nvPr/>
        </p:nvSpPr>
        <p:spPr>
          <a:xfrm>
            <a:off x="4016915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_2#6844580a9.choices?vaa=1&amp;vcp=1&amp;vis=1&amp;pid=d20129494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.法兰克王国的建立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.西欧庄园的出现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C.欧洲大学的兴起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.文艺复兴的核心思想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0e0c93a2c?vaa=1&amp;vcp=1&amp;vis=1&amp;pid=d20129494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5.（2024·甘肃临夏·中考，有改动）《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德国教育史》中写道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没有文艺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复兴运动就不会有宗教改革运动的产生，也不会有后来的思想与学术的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从以封建制度为基础的中世纪国家，过渡到以民族文化和民族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教育的利益为基础的现代国家，如果没有文艺复兴运动，也同样是不可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想象的事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该材料可用于说明文艺复兴的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4_1#0e0c93a2c.bracket?vaa=1&amp;vcp=1&amp;vis=1&amp;pid=d20129494&amp;color=0,0,0&amp;vpa=6&amp;vtp=1&amp;vaab=1"/>
          <p:cNvSpPr/>
          <p:nvPr/>
        </p:nvSpPr>
        <p:spPr>
          <a:xfrm>
            <a:off x="7374478" y="41236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D</a:t>
            </a:r>
            <a:endParaRPr lang="en-US" altLang="zh-CN" sz="2800" dirty="0"/>
          </a:p>
        </p:txBody>
      </p:sp>
      <p:sp>
        <p:nvSpPr>
          <p:cNvPr id="4" name="QC_6_BD.13_2#0e0c93a2c.choices?vaa=1&amp;vcp=1&amp;vis=1&amp;pid=d20129494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.背景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B.内容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C.实质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e7eae2a8e?sp=1&amp;vaa=1&amp;vcp=1&amp;vis=1&amp;pid=d20129494&amp;color=0,0,0&amp;vtp=1&amp;vaab=1&amp;bt=1&amp;bbb=1&amp;hb=1"/>
          <p:cNvSpPr/>
          <p:nvPr/>
        </p:nvSpPr>
        <p:spPr>
          <a:xfrm>
            <a:off x="539496" y="8650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6.（2024·江苏苏州·中考）下图是拉丁美洲土著人口（1492—1825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统计情况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拉美土著人口锐减的悲剧始于(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6_BD.15_2#e7eae2a8e?vaa=1&amp;vcp=1&amp;vis=1&amp;pid=d2012949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7636" y="2202021"/>
            <a:ext cx="5806440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16_1#e7eae2a8e.bracket?vaa=1&amp;vcp=1&amp;vis=1&amp;pid=d20129494&amp;color=0,0,0&amp;vpa=7&amp;vtp=1&amp;vaab=1"/>
          <p:cNvSpPr/>
          <p:nvPr/>
        </p:nvSpPr>
        <p:spPr>
          <a:xfrm>
            <a:off x="7217314" y="14994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5_3#e7eae2a8e.choices?vaa=1&amp;vcp=1&amp;vis=1&amp;pid=d20129494&amp;color=0,0,0&amp;vtp=1&amp;vaab=1&amp;bbb=1"/>
          <p:cNvSpPr/>
          <p:nvPr/>
        </p:nvSpPr>
        <p:spPr>
          <a:xfrm>
            <a:off x="539496" y="476742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A.迪亚士到达好望角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B.哥伦布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新大陆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C.达·伽马到达印度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D.麦哲伦船队环球航行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301a8fd73?vaa=1&amp;vcp=1&amp;vis=1&amp;pid=d20129494&amp;color=0,0,0&amp;vtp=1&amp;vaab=1&amp;bt=1&amp;bbb=1&amp;hb=1"/>
          <p:cNvSpPr/>
          <p:nvPr/>
        </p:nvSpPr>
        <p:spPr>
          <a:xfrm>
            <a:off x="539496" y="2161106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7.（2024·北京·中考，有改动）16世纪，西欧出版的《世界地图集》最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初有69幅地图，之后的十几年间又增加了82幅，很多是之前尚未涉及的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与这一变化直接相关的是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01a8fd73.bracket?vaa=1&amp;vcp=1&amp;vis=1&amp;pid=d20129494&amp;color=0,0,0&amp;vpa=8&amp;vtp=1&amp;vaab=1"/>
          <p:cNvSpPr/>
          <p:nvPr/>
        </p:nvSpPr>
        <p:spPr>
          <a:xfrm>
            <a:off x="5794915" y="3341825"/>
            <a:ext cx="495300" cy="528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7_2#301a8fd73.choices?vaa=1&amp;vcp=1&amp;vis=1&amp;pid=d20129494&amp;color=0,0,0&amp;vtp=1&amp;vaab=1&amp;bbb=1"/>
          <p:cNvSpPr/>
          <p:nvPr/>
        </p:nvSpPr>
        <p:spPr>
          <a:xfrm>
            <a:off x="539496" y="412824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A.手工工场出现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B.资本主义萌芽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C.新航路的开辟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D.进化论的提出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9_1#d878afc10?vaa=1&amp;vcp=1&amp;vis=1&amp;pid=d20129494&amp;color=0,0,0&amp;vtp=1&amp;vaab=1&amp;bbb=1&amp;hb=1"/>
          <p:cNvSpPr/>
          <p:nvPr/>
        </p:nvSpPr>
        <p:spPr>
          <a:xfrm>
            <a:off x="379635" y="1177871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8.（2024·山东烟台·中考）欧洲商人的贸易范围不断扩大，商业经营方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式也发生变化，贸易中心也由原来的地中海沿岸转移到大西洋沿岸，引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发商业革命和价格革命，加速了西欧封建制度的解体，资本主义也得到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更快发展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对此解读正确的是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0_1#d878afc10.bracket?vaa=1&amp;vcp=1&amp;vis=1&amp;pid=d20129494&amp;color=0,0,0&amp;vpa=9&amp;vtp=1&amp;vaab=1"/>
          <p:cNvSpPr/>
          <p:nvPr/>
        </p:nvSpPr>
        <p:spPr>
          <a:xfrm>
            <a:off x="5191665" y="296393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B</a:t>
            </a:r>
            <a:endParaRPr lang="en-US" altLang="zh-CN" sz="2800" dirty="0"/>
          </a:p>
        </p:txBody>
      </p:sp>
      <p:sp>
        <p:nvSpPr>
          <p:cNvPr id="7" name="QC_6_BD.19_2#d878afc10.choices?vaa=1&amp;vcp=1&amp;vis=1&amp;pid=d20129494&amp;color=0,0,0&amp;vtp=1&amp;vaab=1&amp;bbb=1"/>
          <p:cNvSpPr/>
          <p:nvPr/>
        </p:nvSpPr>
        <p:spPr>
          <a:xfrm>
            <a:off x="379635" y="3484128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A.租地农场促进经营方式的改变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B.新航路开辟促进资本主义发展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C.殖民扩张给亚非地区带来灾难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D.资本主义世界市场已最终形成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01165a19?vcp=1&amp;pid=250c79ce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21_1#e87e43268?vaa=1&amp;vcp=1&amp;vis=1&amp;pid=b01165a19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【唯物史观】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（2023·四川达州·中考）中世纪晚期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，欧洲社会处于转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，在意大利沿岸的某些城市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，稀疏地出现了资本主义生产关系萌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西欧资本主义生产关系萌芽的本质特征是(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22_1#e87e43268.bracket?vaa=1&amp;vcp=1&amp;vis=1&amp;pid=b01165a19&amp;color=0,0,0&amp;vpa=10&amp;vtp=1&amp;vaab=1"/>
          <p:cNvSpPr/>
          <p:nvPr/>
        </p:nvSpPr>
        <p:spPr>
          <a:xfrm>
            <a:off x="7928514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21_2#e87e43268.choices?vaa=1&amp;vcp=1&amp;vis=1&amp;pid=b01165a19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.雇佣关系的形成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.社会分工的扩大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C.社会经济的发展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.生产力水平的提高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3_1#d6298df01?sp=1&amp;vaa=1&amp;vcp=1&amp;vis=1&amp;pid=b01165a19&amp;color=0,0,0&amp;vtp=1&amp;vaab=1&amp;bt=1&amp;bbb=1&amp;hb=1"/>
          <p:cNvSpPr/>
          <p:nvPr/>
        </p:nvSpPr>
        <p:spPr>
          <a:xfrm>
            <a:off x="539496" y="82141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观点辨析】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历史是过去的事情，人们研究历史时有多种视角解释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。阅读材料，回答问题。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西欧走出中世纪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的两种观点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51" name="QO_6_BD.23_2#d6298df01?colgroup=1,2,24&amp;vaa=1&amp;vcp=1&amp;vis=1&amp;pid=b01165a1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203403"/>
              </p:ext>
            </p:extLst>
          </p:nvPr>
        </p:nvGraphicFramePr>
        <p:xfrm>
          <a:off x="704708" y="2897759"/>
          <a:ext cx="10944748" cy="3340100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513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视角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西欧走出中世纪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受益于世界其他地区的文明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在大航海开始之前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西欧远远落后于世界其他地方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促进西欧发展的科技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航海船只制造等技术大多是中国等亚洲国家发明或完善的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西欧才赶上并超过亚洲先进国家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QO_6_BD.23_3#d6298df01?colgroup=1,2,24&amp;vaa=1&amp;vcp=1&amp;vis=1&amp;pid=b01165a1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251950"/>
              </p:ext>
            </p:extLst>
          </p:nvPr>
        </p:nvGraphicFramePr>
        <p:xfrm>
          <a:off x="748412" y="2043652"/>
          <a:ext cx="10882756" cy="2776792"/>
        </p:xfrm>
        <a:graphic>
          <a:graphicData uri="http://schemas.openxmlformats.org/drawingml/2006/table">
            <a:tbl>
              <a:tblPr/>
              <a:tblGrid>
                <a:gridCol w="10258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26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视角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视角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“西欧走出中世纪”是自发的结果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14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15世纪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西欧社会内部出现了反封建的因素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经过文艺复兴和大航海时代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随后不断向外扩张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15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16世纪之交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西欧逐渐走出中世纪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O_6_BD.23_4#d6298df01?vaa=1&amp;vcp=1&amp;vis=1&amp;pid=b01165a19&amp;color=0,0,0&amp;mp=1&amp;vtp=1&amp;vaab=1&amp;bbb=1"/>
          <p:cNvSpPr/>
          <p:nvPr/>
        </p:nvSpPr>
        <p:spPr>
          <a:xfrm>
            <a:off x="539496" y="4992148"/>
            <a:ext cx="11109960" cy="74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摘编自王斯德主编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世界通史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2" name="QO_6_BD.23_3#d6298df01?colgroup=1,2,24&amp;vaa=1&amp;vcp=1&amp;vis=1&amp;pid=b01165a19&amp;color=0,0,0&amp;mp=1&amp;vtp=1&amp;vaab=1&amp;bt=1&amp;bbb=1">
            <a:extLst>
              <a:ext uri="{FF2B5EF4-FFF2-40B4-BE49-F238E27FC236}">
                <a16:creationId xmlns:a16="http://schemas.microsoft.com/office/drawing/2014/main" id="{3F9076E4-6029-803F-76A1-4502910865FE}"/>
              </a:ext>
            </a:extLst>
          </p:cNvPr>
          <p:cNvSpPr txBox="1"/>
          <p:nvPr/>
        </p:nvSpPr>
        <p:spPr>
          <a:xfrm>
            <a:off x="10913023" y="13352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fb968cb7?vcp=1&amp;pid=1188b6a6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10" name="P_6_BD#5800bc3db?colgroup=4,25&amp;vcp=1&amp;pid=6fb968cb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691742"/>
              </p:ext>
            </p:extLst>
          </p:nvPr>
        </p:nvGraphicFramePr>
        <p:xfrm>
          <a:off x="539496" y="1295191"/>
          <a:ext cx="11082528" cy="3930144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西欧社会结构改变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资产阶级逐渐兴起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要求在政治上摆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脱封建束缚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西欧资本主义萌芽产生并发展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早期殖民扩张加速了欧洲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资本原始积累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世界市场开始形成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人文主义思想流行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文艺复兴运动兴起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促进了人们思想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的解放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世界的观念逐步确立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对外交往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新航路开辟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世界开始连为一个整体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_1#f4d8aa49e?vaa=1&amp;vcp=1&amp;vis=1&amp;pid=d6298df01&amp;color=0,0,0&amp;vtp=1&amp;vaab=1&amp;bt=1&amp;bbb=1&amp;hb=1"/>
          <p:cNvSpPr/>
          <p:nvPr/>
        </p:nvSpPr>
        <p:spPr>
          <a:xfrm>
            <a:off x="537972" y="122624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（1）根据观点一并结合所学知识，列举以中国为代表的古代亚洲国家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领先世界的科技成就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。根据材料，写出观点一的视角。</a:t>
            </a:r>
            <a:endParaRPr lang="en-US" altLang="zh-CN" sz="2800" dirty="0"/>
          </a:p>
        </p:txBody>
      </p:sp>
      <p:sp>
        <p:nvSpPr>
          <p:cNvPr id="3" name="QO_7_AN.1_1#f4d8aa49e?vaa=1&amp;vcp=1&amp;vis=1&amp;pid=d6298df01&amp;color=0,0,0&amp;vtp=1&amp;vaab=1&amp;bbb=1"/>
          <p:cNvSpPr/>
          <p:nvPr/>
        </p:nvSpPr>
        <p:spPr>
          <a:xfrm>
            <a:off x="537972" y="250145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科技成就：活字印刷术、指南针、火药、造纸术等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视角：世界视角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QO_7_BD.26_1#e85356950?vaa=1&amp;vcp=1&amp;vis=1&amp;pid=d6298df01&amp;color=0,0,0&amp;vtp=1&amp;vaab=1&amp;bbb=1"/>
          <p:cNvSpPr/>
          <p:nvPr/>
        </p:nvSpPr>
        <p:spPr>
          <a:xfrm>
            <a:off x="537972" y="43172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（2）根据观点二并结合所学知识，简析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西欧走出中世纪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N.2_1#e85356950?vaa=1&amp;vcp=1&amp;vis=1&amp;pid=d6298df01&amp;color=0,0,0&amp;vtp=1&amp;vaab=1&amp;bbb=1"/>
          <p:cNvSpPr/>
          <p:nvPr/>
        </p:nvSpPr>
        <p:spPr>
          <a:xfrm>
            <a:off x="537972" y="49388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原因：文艺复兴、新航路开辟、资本主义的发展等。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dd372823.fixed?vcp=1&amp;pid=76d7b46a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走向近代</a:t>
            </a:r>
            <a:endParaRPr lang="en-US" altLang="zh-CN" sz="4000" dirty="0"/>
          </a:p>
        </p:txBody>
      </p:sp>
      <p:sp>
        <p:nvSpPr>
          <p:cNvPr id="3" name="C_4_BD#bdd372823.fixed?vcp=1&amp;pid=76d7b46a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6d949f44?vcp=1&amp;pid=bdd372823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西欧经济和社会的发展（2年1考）</a:t>
            </a:r>
            <a:endParaRPr lang="en-US" altLang="zh-CN" sz="3200" dirty="0"/>
          </a:p>
        </p:txBody>
      </p:sp>
      <p:sp>
        <p:nvSpPr>
          <p:cNvPr id="3" name="C_6_BD#430a7d248?vcp=1&amp;pid=26d949f44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80419c382?vcp=1&amp;pid=430a7d24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通过了解资本主义性质的手工工场和租地农场的出现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代早期西欧社会经济的重要变化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831da16a?vcp=1&amp;pid=26d949f4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3" name="P_7_BD#c89f65b71?colgroup=3,3,22&amp;vcp=1&amp;pid=d831da16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92559"/>
              </p:ext>
            </p:extLst>
          </p:nvPr>
        </p:nvGraphicFramePr>
        <p:xfrm>
          <a:off x="539496" y="1295191"/>
          <a:ext cx="11064240" cy="5018724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2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产和经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营方式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11世纪以后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垦殖运动兴起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庄园制度逐渐衰落和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瓦解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土地集中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成为一种趋势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租地农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14世纪中叶以后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一些富裕农民通过各种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方式将土地集中起来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建立租地农场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采用新的生产方式进行经营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雇用少地或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无地的农民耕种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并将产品推向市场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特点：土地集中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雇佣关系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市场化生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使更多的农产品和畜产品得以进入市场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c89f65b71?colgroup=3,3,4,17&amp;vcp=1&amp;pid=d831da16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128266"/>
              </p:ext>
            </p:extLst>
          </p:nvPr>
        </p:nvGraphicFramePr>
        <p:xfrm>
          <a:off x="539496" y="2105342"/>
          <a:ext cx="11064240" cy="3351912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2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产和经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营方式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小型手工作坊（13世纪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分工细化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散的手工工场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（为缴纳封建赋税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）—集中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手工工场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（形成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雇佣关系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土地关系的变化和手工业的发展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推动农业和手工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业生产组织逐渐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开始改变中世纪欧洲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社会的整体面貌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c89f65b71?colgroup=3,3,4,17&amp;vcp=1&amp;pid=d831da16a&amp;color=0,0,0&amp;mp=1&amp;vtp=1&amp;vaab=1&amp;bt=1&amp;bbb=1">
            <a:extLst>
              <a:ext uri="{FF2B5EF4-FFF2-40B4-BE49-F238E27FC236}">
                <a16:creationId xmlns:a16="http://schemas.microsoft.com/office/drawing/2014/main" id="{1CC0DF28-2EDF-2D37-147E-61632C01EC2C}"/>
              </a:ext>
            </a:extLst>
          </p:cNvPr>
          <p:cNvSpPr txBox="1"/>
          <p:nvPr/>
        </p:nvSpPr>
        <p:spPr>
          <a:xfrm>
            <a:off x="10885591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1674</Words>
  <Application>Microsoft Office PowerPoint</Application>
  <PresentationFormat>宽屏</PresentationFormat>
  <Paragraphs>525</Paragraphs>
  <Slides>50</Slides>
  <Notes>50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1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9</cp:revision>
  <dcterms:created xsi:type="dcterms:W3CDTF">2024-11-29T16:30:19Z</dcterms:created>
  <dcterms:modified xsi:type="dcterms:W3CDTF">2025-07-28T01:03:03Z</dcterms:modified>
  <cp:category/>
  <cp:contentStatus/>
</cp:coreProperties>
</file>