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  <p:sldId id="282" r:id="rId29"/>
    <p:sldId id="285" r:id="rId30"/>
    <p:sldId id="284" r:id="rId31"/>
    <p:sldId id="287" r:id="rId32"/>
    <p:sldId id="286" r:id="rId33"/>
    <p:sldId id="288" r:id="rId34"/>
    <p:sldId id="289" r:id="rId35"/>
    <p:sldId id="290" r:id="rId36"/>
    <p:sldId id="291" r:id="rId37"/>
    <p:sldId id="292" r:id="rId38"/>
    <p:sldId id="293" r:id="rId39"/>
    <p:sldId id="303" r:id="rId40"/>
    <p:sldId id="304" r:id="rId41"/>
    <p:sldId id="294" r:id="rId42"/>
    <p:sldId id="295" r:id="rId43"/>
    <p:sldId id="296" r:id="rId44"/>
    <p:sldId id="297" r:id="rId45"/>
    <p:sldId id="298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4908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ce954e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E6C959C-3590-4D83-AB43-8D15890788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人体生命活动的调节 第七章 人类活动对生物圈的影响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ce954e2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D753D1F-B559-4EC6-9AFD-8F759334AE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6d227dd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7ee434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4ed747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d75426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d227dd2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97ee4346f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24ed7472a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e1d75426c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人体生命活动的调节 第七章 人类活动对生物圈的影响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AE92227-774A-3A21-9DE8-0645AF5F6CA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930790-7DA2-450C-8D47-37962817BC2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EDE7246-5169-4758-958B-7DC7CA0E36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6d227dd2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97ee4346f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24ed7472a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e1d75426c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6d227dd2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97ee4346f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24ed7472a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e1d75426c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3.png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b4b802839?vaa=1&amp;vcp=1&amp;vis=1&amp;pid=8d1b5d9ae&amp;color=0,0,0&amp;vtp=1&amp;vaab=1&amp;bt=1&amp;bbb=1"/>
          <p:cNvSpPr/>
          <p:nvPr/>
        </p:nvSpPr>
        <p:spPr>
          <a:xfrm>
            <a:off x="539496" y="15801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神经调节的基本方式——反射</a:t>
            </a:r>
            <a:endParaRPr lang="en-US" altLang="zh-CN" sz="2800" dirty="0"/>
          </a:p>
        </p:txBody>
      </p:sp>
      <p:sp>
        <p:nvSpPr>
          <p:cNvPr id="3" name="QB_7_BD.35_1#b7b1379fe?vaa=1&amp;vcp=1&amp;vis=1&amp;pid=b4b802839&amp;color=0,0,0&amp;vtp=1&amp;vaab=1&amp;bbb=1&amp;hb=1"/>
          <p:cNvSpPr/>
          <p:nvPr/>
        </p:nvSpPr>
        <p:spPr>
          <a:xfrm>
            <a:off x="539496" y="220779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：反射是人体通过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，对外界或内部的各种刺激所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的反应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7b1379fe.blank?vaa=1&amp;vcp=1&amp;vis=1&amp;pid=b4b802839&amp;color=0,0,0&amp;vpa=27&amp;vtp=1&amp;vaab=1&amp;bbb=1"/>
          <p:cNvSpPr/>
          <p:nvPr/>
        </p:nvSpPr>
        <p:spPr>
          <a:xfrm>
            <a:off x="4994815" y="217731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sp>
        <p:nvSpPr>
          <p:cNvPr id="5" name="QB_7_AN.2_1#b7b1379fe.blank?vaa=1&amp;vcp=1&amp;vis=1&amp;pid=b4b802839&amp;color=0,0,0&amp;vpa=28&amp;vtp=1&amp;vaab=1&amp;bbb=1"/>
          <p:cNvSpPr/>
          <p:nvPr/>
        </p:nvSpPr>
        <p:spPr>
          <a:xfrm>
            <a:off x="1616614" y="280406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有规律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38_1#4d8b0670a?vaa=1&amp;vcp=1&amp;vis=1&amp;pid=b4b802839&amp;color=0,0,0&amp;vtp=1&amp;vaab=1&amp;bbb=1&amp;hb=1"/>
              <p:cNvSpPr/>
              <p:nvPr/>
            </p:nvSpPr>
            <p:spPr>
              <a:xfrm>
                <a:off x="539496" y="341169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（2）反射的结构基础是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，包括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反射弧必须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才有反射的发生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38_1#4d8b0670a?vaa=1&amp;vcp=1&amp;vis=1&amp;pid=b4b8028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1169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39_1#4d8b0670a.blank?vaa=1&amp;vcp=1&amp;vis=1&amp;pid=b4b802839&amp;color=0,0,0&amp;vpa=29&amp;vtp=1&amp;vaab=1&amp;bbb=1"/>
          <p:cNvSpPr/>
          <p:nvPr/>
        </p:nvSpPr>
        <p:spPr>
          <a:xfrm>
            <a:off x="4283615" y="33812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反射弧</a:t>
            </a:r>
            <a:endParaRPr lang="en-US" altLang="zh-CN" sz="2800" dirty="0"/>
          </a:p>
        </p:txBody>
      </p:sp>
      <p:sp>
        <p:nvSpPr>
          <p:cNvPr id="8" name="QB_7_AN.40_1#4d8b0670a.blank?vaa=1&amp;vcp=1&amp;vis=1&amp;pid=b4b802839&amp;color=0,0,0&amp;vpa=30&amp;vtp=1&amp;vaab=1&amp;bbb=1"/>
          <p:cNvSpPr/>
          <p:nvPr/>
        </p:nvSpPr>
        <p:spPr>
          <a:xfrm>
            <a:off x="6772814" y="33812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感受器</a:t>
            </a:r>
            <a:endParaRPr lang="en-US" altLang="zh-CN" sz="2800" dirty="0"/>
          </a:p>
        </p:txBody>
      </p:sp>
      <p:sp>
        <p:nvSpPr>
          <p:cNvPr id="9" name="QB_7_AN.41_1#4d8b0670a.blank?vaa=1&amp;vcp=1&amp;vis=1&amp;pid=b4b802839&amp;color=0,0,0&amp;vpa=31&amp;vtp=1&amp;vaab=1&amp;bbb=1"/>
          <p:cNvSpPr/>
          <p:nvPr/>
        </p:nvSpPr>
        <p:spPr>
          <a:xfrm>
            <a:off x="8614314" y="338891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传入神经</a:t>
            </a:r>
            <a:endParaRPr lang="en-US" altLang="zh-CN" sz="2800" dirty="0"/>
          </a:p>
        </p:txBody>
      </p:sp>
      <p:sp>
        <p:nvSpPr>
          <p:cNvPr id="10" name="QB_7_AN.42_1#4d8b0670a.blank?vaa=1&amp;vcp=1&amp;vis=1&amp;pid=b4b802839&amp;color=0,0,0&amp;vpa=32&amp;vtp=1&amp;vaab=1&amp;bbb=1"/>
          <p:cNvSpPr/>
          <p:nvPr/>
        </p:nvSpPr>
        <p:spPr>
          <a:xfrm>
            <a:off x="549815" y="402891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神经中枢</a:t>
            </a:r>
            <a:endParaRPr lang="en-US" altLang="zh-CN" sz="2800" dirty="0"/>
          </a:p>
        </p:txBody>
      </p:sp>
      <p:sp>
        <p:nvSpPr>
          <p:cNvPr id="11" name="QB_7_AN.43_1#4d8b0670a.blank?vaa=1&amp;vcp=1&amp;vis=1&amp;pid=b4b802839&amp;color=0,0,0&amp;vpa=33&amp;vtp=1&amp;vaab=1&amp;bbb=1"/>
          <p:cNvSpPr/>
          <p:nvPr/>
        </p:nvSpPr>
        <p:spPr>
          <a:xfrm>
            <a:off x="2697532" y="402163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传出神经</a:t>
            </a:r>
            <a:endParaRPr lang="en-US" altLang="zh-CN" sz="2800" dirty="0"/>
          </a:p>
        </p:txBody>
      </p:sp>
      <p:sp>
        <p:nvSpPr>
          <p:cNvPr id="12" name="QB_7_AN.44_1#4d8b0670a.blank?vaa=1&amp;vcp=1&amp;vis=1&amp;pid=b4b802839&amp;color=0,0,0&amp;vpa=34&amp;vtp=1&amp;vaab=1&amp;bbb=1"/>
          <p:cNvSpPr/>
          <p:nvPr/>
        </p:nvSpPr>
        <p:spPr>
          <a:xfrm>
            <a:off x="4737797" y="404415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效应器</a:t>
            </a:r>
            <a:endParaRPr lang="en-US" altLang="zh-CN" sz="2800" dirty="0"/>
          </a:p>
        </p:txBody>
      </p:sp>
      <p:sp>
        <p:nvSpPr>
          <p:cNvPr id="13" name="QB_7_AN.45_1#4d8b0670a.blank?vaa=1&amp;vcp=1&amp;vis=1&amp;pid=b4b802839&amp;color=0,0,0&amp;vpa=35&amp;vtp=1&amp;vaab=1&amp;bbb=1"/>
          <p:cNvSpPr/>
          <p:nvPr/>
        </p:nvSpPr>
        <p:spPr>
          <a:xfrm>
            <a:off x="8294718" y="4036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完整</a:t>
            </a:r>
            <a:endParaRPr lang="en-US" altLang="zh-CN" sz="2800" dirty="0"/>
          </a:p>
        </p:txBody>
      </p:sp>
      <p:sp>
        <p:nvSpPr>
          <p:cNvPr id="14" name="QB_7_AN.46_1#4d8b0670a.blank?vaa=1&amp;vcp=1&amp;vis=1&amp;pid=b4b802839&amp;color=0,0,0&amp;vpa=36&amp;vtp=1&amp;vaab=1&amp;bbb=1"/>
          <p:cNvSpPr/>
          <p:nvPr/>
        </p:nvSpPr>
        <p:spPr>
          <a:xfrm>
            <a:off x="638715" y="465566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有效刺激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47_1#bbd66eb8f?vaa=1&amp;vcp=1&amp;vis=1&amp;pid=b4b802839&amp;color=0,0,0&amp;vtp=1&amp;vaab=1&amp;bt=1&amp;bbb=1"/>
          <p:cNvSpPr/>
          <p:nvPr/>
        </p:nvSpPr>
        <p:spPr>
          <a:xfrm>
            <a:off x="539496" y="154619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（3）反射的类型</a:t>
            </a:r>
            <a:endParaRPr lang="en-US" altLang="zh-CN" sz="2800" dirty="0"/>
          </a:p>
        </p:txBody>
      </p:sp>
      <p:sp>
        <p:nvSpPr>
          <p:cNvPr id="3" name="QB_8_BD.48_1#5b1853f13?vaa=1&amp;vcp=1&amp;vis=1&amp;pid=bbd66eb8f&amp;color=0,0,0&amp;vtp=1&amp;vaab=1&amp;bbb=1&amp;hb=1"/>
          <p:cNvSpPr/>
          <p:nvPr/>
        </p:nvSpPr>
        <p:spPr>
          <a:xfrm>
            <a:off x="539496" y="217389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，生来就已经建立的先天性反射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，神经中枢在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反射，是在出生以后个体生活中逐渐形成的后天性反射，神经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中枢在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5b1853f13.blank?vaa=1&amp;vcp=1&amp;vis=1&amp;pid=bbd66eb8f&amp;color=0,0,0&amp;vpa=37&amp;vtp=1&amp;vaab=1&amp;bbb=1"/>
          <p:cNvSpPr/>
          <p:nvPr/>
        </p:nvSpPr>
        <p:spPr>
          <a:xfrm>
            <a:off x="905415" y="214341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非条件</a:t>
            </a:r>
            <a:endParaRPr lang="en-US" altLang="zh-CN" sz="2800" dirty="0"/>
          </a:p>
        </p:txBody>
      </p:sp>
      <p:sp>
        <p:nvSpPr>
          <p:cNvPr id="5" name="QB_8_AN.2_1#5b1853f13.blank?vaa=1&amp;vcp=1&amp;vis=1&amp;pid=bbd66eb8f&amp;color=0,0,0&amp;vpa=38&amp;vtp=1&amp;vaab=1&amp;bbb=1&amp;hb=1"/>
          <p:cNvSpPr/>
          <p:nvPr/>
        </p:nvSpPr>
        <p:spPr>
          <a:xfrm>
            <a:off x="539496" y="214341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大脑皮层以下</a:t>
            </a:r>
            <a:endParaRPr lang="en-US" altLang="zh-CN" sz="2800" dirty="0"/>
          </a:p>
        </p:txBody>
      </p:sp>
      <p:sp>
        <p:nvSpPr>
          <p:cNvPr id="7" name="QB_8_AN.3_1#5b1853f13.blank?vaa=1&amp;vcp=1&amp;vis=1&amp;pid=bbd66eb8f&amp;color=0,0,0&amp;vpa=39&amp;vtp=1&amp;vaab=1&amp;bbb=1"/>
          <p:cNvSpPr/>
          <p:nvPr/>
        </p:nvSpPr>
        <p:spPr>
          <a:xfrm>
            <a:off x="905415" y="343881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条件</a:t>
            </a:r>
            <a:endParaRPr lang="en-US" altLang="zh-CN" sz="2800" dirty="0"/>
          </a:p>
        </p:txBody>
      </p:sp>
      <p:sp>
        <p:nvSpPr>
          <p:cNvPr id="8" name="QB_8_AN.4_1#5b1853f13.blank?vaa=1&amp;vcp=1&amp;vis=1&amp;pid=bbd66eb8f&amp;color=0,0,0&amp;vpa=40&amp;vtp=1&amp;vaab=1&amp;bbb=1"/>
          <p:cNvSpPr/>
          <p:nvPr/>
        </p:nvSpPr>
        <p:spPr>
          <a:xfrm>
            <a:off x="1616614" y="406555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  <p:sp>
        <p:nvSpPr>
          <p:cNvPr id="9" name="QB_7_BD.54_1#e6d7c2b21?vaa=1&amp;vcp=1&amp;vis=1&amp;pid=b4b802839&amp;color=0,0,0&amp;vtp=1&amp;vaab=1&amp;bbb=1"/>
          <p:cNvSpPr/>
          <p:nvPr/>
        </p:nvSpPr>
        <p:spPr>
          <a:xfrm>
            <a:off x="539496" y="4731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有关的反射是最复杂的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，也是人类所特有的。</a:t>
            </a:r>
            <a:endParaRPr lang="en-US" altLang="zh-CN" sz="2800" dirty="0"/>
          </a:p>
        </p:txBody>
      </p:sp>
      <p:sp>
        <p:nvSpPr>
          <p:cNvPr id="10" name="QB_7_AN.55_1#e6d7c2b21.blank?vaa=1&amp;vcp=1&amp;vis=1&amp;pid=b4b802839&amp;color=0,0,0&amp;vpa=41&amp;vtp=1&amp;vaab=1&amp;bbb=1"/>
          <p:cNvSpPr/>
          <p:nvPr/>
        </p:nvSpPr>
        <p:spPr>
          <a:xfrm>
            <a:off x="1794414" y="46800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语言文字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6_1#40e7d6a80?vaa=1&amp;vcp=1&amp;vis=1&amp;pid=8d1b5d9ae&amp;color=0,0,0&amp;vtp=1&amp;vaab=1&amp;bt=1&amp;bbb=1"/>
          <p:cNvSpPr/>
          <p:nvPr/>
        </p:nvSpPr>
        <p:spPr>
          <a:xfrm>
            <a:off x="539496" y="71850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激素调节</a:t>
            </a:r>
            <a:endParaRPr lang="en-US" altLang="zh-CN" sz="2800" dirty="0"/>
          </a:p>
        </p:txBody>
      </p:sp>
      <p:sp>
        <p:nvSpPr>
          <p:cNvPr id="3" name="QB_7_BD.57_1#a22b92d37?vaa=1&amp;vcp=1&amp;vis=1&amp;pid=40e7d6a80&amp;color=0,0,0&amp;vtp=1&amp;vaab=1&amp;bbb=1&amp;hb=1"/>
          <p:cNvSpPr/>
          <p:nvPr/>
        </p:nvSpPr>
        <p:spPr>
          <a:xfrm>
            <a:off x="539496" y="134619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内分泌腺：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导管，分泌的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直接进入腺体内的毛细血管。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：垂体、甲状腺、肾上腺、胰岛、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性腺等。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（2）激素调节</a:t>
            </a:r>
            <a:endParaRPr lang="en-US" altLang="zh-CN" sz="2800" dirty="0"/>
          </a:p>
        </p:txBody>
      </p:sp>
      <p:sp>
        <p:nvSpPr>
          <p:cNvPr id="4" name="QB_7_AN.1_1#a22b92d37.blank?vaa=1&amp;vcp=1&amp;vis=1&amp;pid=40e7d6a80&amp;color=0,0,0&amp;vpa=42&amp;vtp=1&amp;vaab=1"/>
          <p:cNvSpPr/>
          <p:nvPr/>
        </p:nvSpPr>
        <p:spPr>
          <a:xfrm>
            <a:off x="3216815" y="131571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5" name="QB_7_AN.2_1#a22b92d37.blank?vaa=1&amp;vcp=1&amp;vis=1&amp;pid=40e7d6a80&amp;color=0,0,0&amp;vpa=43&amp;vtp=1&amp;vaab=1&amp;bbb=1"/>
          <p:cNvSpPr/>
          <p:nvPr/>
        </p:nvSpPr>
        <p:spPr>
          <a:xfrm>
            <a:off x="6061615" y="131571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QB_7_BD.60_2#ad71694e7?colgroup=2,2,5,18&amp;vaa=1&amp;vcp=1&amp;vis=1&amp;pid=40e7d6a80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5965508"/>
                  </p:ext>
                </p:extLst>
              </p:nvPr>
            </p:nvGraphicFramePr>
            <p:xfrm>
              <a:off x="539496" y="3330511"/>
              <a:ext cx="11073384" cy="2795652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7013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生长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垂体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幼年时期分泌不足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①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幼年时期分泌过多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②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成年时期分泌过多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肢端肥大症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QB_7_BD.60_2#ad71694e7?colgroup=2,2,5,18&amp;vaa=1&amp;vcp=1&amp;vis=1&amp;pid=40e7d6a80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5965508"/>
                  </p:ext>
                </p:extLst>
              </p:nvPr>
            </p:nvGraphicFramePr>
            <p:xfrm>
              <a:off x="539496" y="3330511"/>
              <a:ext cx="11073384" cy="2795652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7013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生长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垂体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27" t="-66308" r="-183" b="-82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QB_7_AN.61_1#ad71694e7.blank?vaa=1&amp;vcp=1&amp;vis=1&amp;pid=40e7d6a80&amp;color=0,0,0&amp;vpa=44&amp;vtp=1&amp;vaab=1&amp;bbb=1"/>
          <p:cNvSpPr/>
          <p:nvPr/>
        </p:nvSpPr>
        <p:spPr>
          <a:xfrm>
            <a:off x="8592334" y="443915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侏儒症</a:t>
            </a:r>
            <a:endParaRPr lang="en-US" altLang="zh-CN" sz="2800" dirty="0"/>
          </a:p>
        </p:txBody>
      </p:sp>
      <p:sp>
        <p:nvSpPr>
          <p:cNvPr id="9" name="QB_7_AN.62_1#ad71694e7.blank?vaa=1&amp;vcp=1&amp;vis=1&amp;pid=40e7d6a80&amp;color=0,0,0&amp;vpa=45&amp;vtp=1&amp;vaab=1&amp;bbb=1"/>
          <p:cNvSpPr/>
          <p:nvPr/>
        </p:nvSpPr>
        <p:spPr>
          <a:xfrm>
            <a:off x="8592334" y="499795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巨人症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" name="QB_7_BD.63_1#ad71694e7?colgroup=2,2,5,18&amp;vaa=1&amp;vcp=1&amp;vis=1&amp;pid=40e7d6a80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7211069"/>
                  </p:ext>
                </p:extLst>
              </p:nvPr>
            </p:nvGraphicFramePr>
            <p:xfrm>
              <a:off x="539496" y="1267650"/>
              <a:ext cx="11073384" cy="5027296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330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促进新陈代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长发育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高神经系统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兴奋性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幼年时期分泌不足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③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（智力低下）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成年时期分泌不足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甲状腺功能低下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分泌过多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1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→</m:t>
                              </m:r>
                            </m:oMath>
                          </a14:m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甲状腺功能亢进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（简称“甲亢”）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    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缺碘导致其合成过少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→</m:t>
                                  </m:r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④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（俗称大脖子病）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" name="QB_7_BD.63_1#ad71694e7?colgroup=2,2,5,18&amp;vaa=1&amp;vcp=1&amp;vis=1&amp;pid=40e7d6a80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7211069"/>
                  </p:ext>
                </p:extLst>
              </p:nvPr>
            </p:nvGraphicFramePr>
            <p:xfrm>
              <a:off x="539496" y="1267650"/>
              <a:ext cx="11073384" cy="5027296"/>
            </p:xfrm>
            <a:graphic>
              <a:graphicData uri="http://schemas.openxmlformats.org/drawingml/2006/table">
                <a:tbl>
                  <a:tblPr/>
                  <a:tblGrid>
                    <a:gridCol w="12070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784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1284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6675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激素</a:t>
                          </a:r>
                          <a:endParaRPr lang="en-US" altLang="zh-CN" sz="2800" b="1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产生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部位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主要功能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异常症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933000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甲状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促进新陈代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促进生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长发育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高神经系统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兴奋性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6027" t="-28638" r="-183" b="-37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7_AN.64_1#ad71694e7.blank?vaa=1&amp;vcp=1&amp;vis=1&amp;pid=40e7d6a80&amp;color=0,0,0&amp;vpa=46&amp;vtp=1&amp;vaab=1&amp;bbb=1"/>
          <p:cNvSpPr/>
          <p:nvPr/>
        </p:nvSpPr>
        <p:spPr>
          <a:xfrm>
            <a:off x="8592334" y="237451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呆小症</a:t>
            </a:r>
            <a:endParaRPr lang="en-US" altLang="zh-CN" sz="2800" dirty="0"/>
          </a:p>
        </p:txBody>
      </p:sp>
      <p:sp>
        <p:nvSpPr>
          <p:cNvPr id="4" name="QB_7_AN.65_1#ad71694e7.blank?vaa=1&amp;vcp=1&amp;vis=1&amp;pid=40e7d6a80&amp;color=0,0,0&amp;vpa=47&amp;vtp=1&amp;vaab=1&amp;bbb=1&amp;hb=1"/>
          <p:cNvSpPr/>
          <p:nvPr/>
        </p:nvSpPr>
        <p:spPr>
          <a:xfrm>
            <a:off x="4984360" y="5168519"/>
            <a:ext cx="654812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地方性甲状腺肿</a:t>
            </a:r>
            <a:endParaRPr lang="en-US" altLang="zh-CN" sz="2800" dirty="0"/>
          </a:p>
        </p:txBody>
      </p:sp>
      <p:sp>
        <p:nvSpPr>
          <p:cNvPr id="2" name="QB_7_BD.63_1#ad71694e7?colgroup=2,2,5,18&amp;vaa=1&amp;vcp=1&amp;vis=1&amp;pid=40e7d6a80&amp;color=0,0,0&amp;vtp=1&amp;vaab=1&amp;bt=1&amp;bbb=1">
            <a:extLst>
              <a:ext uri="{FF2B5EF4-FFF2-40B4-BE49-F238E27FC236}">
                <a16:creationId xmlns:a16="http://schemas.microsoft.com/office/drawing/2014/main" id="{E5EFAE0F-12C5-7108-D4CB-FF506E36B853}"/>
              </a:ext>
            </a:extLst>
          </p:cNvPr>
          <p:cNvSpPr txBox="1"/>
          <p:nvPr/>
        </p:nvSpPr>
        <p:spPr>
          <a:xfrm>
            <a:off x="10894735" y="55924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QB_7_BD.66_1#ad71694e7?colgroup=2,2,5,18&amp;vaa=1&amp;vcp=1&amp;vis=1&amp;pid=40e7d6a80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369730"/>
              </p:ext>
            </p:extLst>
          </p:nvPr>
        </p:nvGraphicFramePr>
        <p:xfrm>
          <a:off x="539496" y="2003012"/>
          <a:ext cx="11073384" cy="2215516"/>
        </p:xfrm>
        <a:graphic>
          <a:graphicData uri="http://schemas.openxmlformats.org/drawingml/2006/table">
            <a:tbl>
              <a:tblPr/>
              <a:tblGrid>
                <a:gridCol w="1207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12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5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激素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胰岛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胰岛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降低血糖浓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分泌过少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——⑤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7_AN.1_1#ad71694e7.blank?vaa=1&amp;vcp=1&amp;vis=1&amp;pid=40e7d6a80&amp;color=0,0,0&amp;mp=1&amp;vpa=48&amp;vtp=1&amp;vaab=1&amp;bbb=1"/>
          <p:cNvSpPr/>
          <p:nvPr/>
        </p:nvSpPr>
        <p:spPr>
          <a:xfrm>
            <a:off x="7509279" y="336032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糖尿病</a:t>
            </a:r>
            <a:endParaRPr lang="en-US" altLang="zh-CN" sz="2800" dirty="0"/>
          </a:p>
        </p:txBody>
      </p:sp>
      <p:sp>
        <p:nvSpPr>
          <p:cNvPr id="4" name="QB_7_BD.68_1#a4dc3adbf?vaa=1&amp;vcp=1&amp;vis=1&amp;pid=40e7d6a80&amp;color=0,0,0&amp;vtp=1&amp;vaab=1&amp;bbb=1&amp;hb=1"/>
          <p:cNvSpPr/>
          <p:nvPr/>
        </p:nvSpPr>
        <p:spPr>
          <a:xfrm>
            <a:off x="539496" y="435251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）人体的生命活动主要受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的调节，但也受到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69_1#a4dc3adbf.blank?vaa=1&amp;vcp=1&amp;vis=1&amp;pid=40e7d6a80&amp;color=0,0,0&amp;vpa=49&amp;vtp=1&amp;vaab=1&amp;bbb=1"/>
          <p:cNvSpPr/>
          <p:nvPr/>
        </p:nvSpPr>
        <p:spPr>
          <a:xfrm>
            <a:off x="4994815" y="432203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sp>
        <p:nvSpPr>
          <p:cNvPr id="6" name="QB_7_AN.70_1#a4dc3adbf.blank?vaa=1&amp;vcp=1&amp;vis=1&amp;pid=40e7d6a80&amp;color=0,0,0&amp;vpa=50&amp;vtp=1&amp;vaab=1&amp;bbb=1"/>
          <p:cNvSpPr/>
          <p:nvPr/>
        </p:nvSpPr>
        <p:spPr>
          <a:xfrm>
            <a:off x="9617614" y="432203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激素</a:t>
            </a:r>
            <a:endParaRPr lang="en-US" altLang="zh-CN" sz="2800" dirty="0"/>
          </a:p>
        </p:txBody>
      </p:sp>
      <p:sp>
        <p:nvSpPr>
          <p:cNvPr id="2" name="QB_7_BD.66_1#ad71694e7?colgroup=2,2,5,18&amp;vaa=1&amp;vcp=1&amp;vis=1&amp;pid=40e7d6a80&amp;color=0,0,0&amp;mp=1&amp;vtp=1&amp;vaab=1&amp;bt=1&amp;bbb=1">
            <a:extLst>
              <a:ext uri="{FF2B5EF4-FFF2-40B4-BE49-F238E27FC236}">
                <a16:creationId xmlns:a16="http://schemas.microsoft.com/office/drawing/2014/main" id="{3D24583C-12EC-A86C-DAB4-D6E1B26B64BE}"/>
              </a:ext>
            </a:extLst>
          </p:cNvPr>
          <p:cNvSpPr txBox="1"/>
          <p:nvPr/>
        </p:nvSpPr>
        <p:spPr>
          <a:xfrm>
            <a:off x="10894735" y="12946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1_1#cc9e57717?vaa=1&amp;vcp=1&amp;vis=1&amp;pid=8d1b5d9ae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人口增长及其对环境的影响</a:t>
            </a:r>
            <a:endParaRPr lang="en-US" altLang="zh-CN" sz="2800" dirty="0"/>
          </a:p>
        </p:txBody>
      </p:sp>
      <p:sp>
        <p:nvSpPr>
          <p:cNvPr id="3" name="QB_7_BD.72_1#c25de3541?vaa=1&amp;vcp=1&amp;vis=1&amp;pid=cc9e57717&amp;color=0,0,0&amp;vtp=1&amp;vaab=1&amp;bb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（1）人口的增长会对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产生巨大的影响。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（2）为了保护包括人类在内的所有生物共同的家园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了人类的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发展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人类必须控制人口的增长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c25de3541.blank?vaa=1&amp;vcp=1&amp;vis=1&amp;pid=cc9e57717&amp;color=0,0,0&amp;vpa=51&amp;vtp=1&amp;vaab=1&amp;bbb=1"/>
          <p:cNvSpPr/>
          <p:nvPr/>
        </p:nvSpPr>
        <p:spPr>
          <a:xfrm>
            <a:off x="3928015" y="27821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</a:t>
            </a:r>
            <a:endParaRPr lang="en-US" altLang="zh-CN" sz="2800" dirty="0"/>
          </a:p>
        </p:txBody>
      </p:sp>
      <p:sp>
        <p:nvSpPr>
          <p:cNvPr id="5" name="QB_7_AN.2_1#c25de3541.blank?vaa=1&amp;vcp=1&amp;vis=1&amp;pid=cc9e57717&amp;color=0,0,0&amp;vpa=52&amp;vtp=1&amp;vaab=1&amp;bbb=1"/>
          <p:cNvSpPr/>
          <p:nvPr/>
        </p:nvSpPr>
        <p:spPr>
          <a:xfrm>
            <a:off x="5350415" y="27821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6" name="QB_7_AN.3_1#c25de3541.blank?vaa=1&amp;vcp=1&amp;vis=1&amp;pid=cc9e57717&amp;color=0,0,0&amp;vpa=53&amp;vtp=1&amp;vaab=1&amp;bbb=1"/>
          <p:cNvSpPr/>
          <p:nvPr/>
        </p:nvSpPr>
        <p:spPr>
          <a:xfrm>
            <a:off x="6772814" y="27821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</a:t>
            </a:r>
            <a:endParaRPr lang="en-US" altLang="zh-CN" sz="2800" dirty="0"/>
          </a:p>
        </p:txBody>
      </p:sp>
      <p:sp>
        <p:nvSpPr>
          <p:cNvPr id="8" name="QB_7_AN.77_1#c25de3541.blank?vaa=1&amp;vcp=1&amp;vis=1&amp;pid=cc9e57717&amp;color=0,0,0&amp;vpa=54&amp;vtp=1&amp;vaab=1&amp;bbb=1"/>
          <p:cNvSpPr/>
          <p:nvPr/>
        </p:nvSpPr>
        <p:spPr>
          <a:xfrm>
            <a:off x="9439814" y="342982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endParaRPr lang="en-US" altLang="zh-CN" sz="2800" dirty="0"/>
          </a:p>
        </p:txBody>
      </p:sp>
      <p:sp>
        <p:nvSpPr>
          <p:cNvPr id="9" name="QB_7_AN.78_1#c25de3541.blank?vaa=1&amp;vcp=1&amp;vis=1&amp;pid=cc9e57717&amp;color=0,0,0&amp;vpa=55&amp;vtp=1&amp;vaab=1&amp;bbb=1"/>
          <p:cNvSpPr/>
          <p:nvPr/>
        </p:nvSpPr>
        <p:spPr>
          <a:xfrm>
            <a:off x="1972214" y="405657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可持续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79_1#924ca3ee6?vaa=1&amp;vcp=1&amp;vis=1&amp;pid=8d1b5d9ae&amp;color=0,0,0&amp;vtp=1&amp;vaab=1&amp;bt=1&amp;bbb=1"/>
          <p:cNvSpPr/>
          <p:nvPr/>
        </p:nvSpPr>
        <p:spPr>
          <a:xfrm>
            <a:off x="539496" y="122478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人类活动对生物圈的影响</a:t>
            </a:r>
            <a:endParaRPr lang="en-US" altLang="zh-CN" sz="2800" dirty="0"/>
          </a:p>
        </p:txBody>
      </p:sp>
      <p:sp>
        <p:nvSpPr>
          <p:cNvPr id="3" name="P_7_BD#99e17f3e6?sp=1&amp;vcp=1&amp;vis=1&amp;pid=924ca3ee6&amp;color=0,0,0&amp;vtp=1&amp;vaab=1&amp;bbb=1&amp;hb=1"/>
          <p:cNvSpPr/>
          <p:nvPr/>
        </p:nvSpPr>
        <p:spPr>
          <a:xfrm>
            <a:off x="539496" y="185248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（1）正面影响：改良土壤，创造新品种；荒山变农田，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沙漠变绿洲；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防护林。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（2）负面影响：滥伐森林；工厂将大量烟雾直接排到大气中；捕杀鸟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类等野生动物；湖泊发生污染现象。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（3）科学家把生物随着商品贸易和人员往来迁移到新的环境中并对环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境造成严重危害的现象，叫作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81_1#99e17f3e6.blank?vaa=1&amp;vcp=1&amp;vis=1&amp;pid=924ca3ee6&amp;color=0,0,0&amp;vpa=56&amp;vtp=1&amp;vaab=1&amp;bbb=1"/>
          <p:cNvSpPr/>
          <p:nvPr/>
        </p:nvSpPr>
        <p:spPr>
          <a:xfrm>
            <a:off x="5172615" y="503955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生物入侵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2_1#aa0242d27?vaa=1&amp;vcp=1&amp;vis=1&amp;pid=924ca3ee6&amp;color=0,0,0&amp;mp=1&amp;vtp=1&amp;vaab=1&amp;bt=1&amp;bbb=1&amp;hb=1"/>
              <p:cNvSpPr/>
              <p:nvPr/>
            </p:nvSpPr>
            <p:spPr>
              <a:xfrm>
                <a:off x="539496" y="92024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小于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的雨水叫作酸雨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。酸雨有极大的危害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，严重时使成片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的植物死亡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，被称为“空中死神”。控制酸雨的措施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：通过净化装置来减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少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等燃烧时污染物的排放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82_1#aa0242d27?vaa=1&amp;vcp=1&amp;vis=1&amp;pid=924ca3ee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024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549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aa0242d27.blank?vaa=1&amp;vcp=1&amp;vis=1&amp;pid=924ca3ee6&amp;color=0,0,0&amp;mp=1&amp;vpa=57&amp;vtp=1&amp;vaab=1&amp;bbb=1"/>
          <p:cNvSpPr/>
          <p:nvPr/>
        </p:nvSpPr>
        <p:spPr>
          <a:xfrm>
            <a:off x="2554828" y="889762"/>
            <a:ext cx="7032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5.6</a:t>
            </a:r>
            <a:endParaRPr lang="en-US" altLang="zh-CN" sz="2800" dirty="0"/>
          </a:p>
        </p:txBody>
      </p:sp>
      <p:sp>
        <p:nvSpPr>
          <p:cNvPr id="4" name="QB_7_AN.2_1#aa0242d27.blank?vaa=1&amp;vcp=1&amp;vis=1&amp;pid=924ca3ee6&amp;color=0,0,0&amp;mp=1&amp;vpa=58&amp;vtp=1&amp;vaab=1"/>
          <p:cNvSpPr/>
          <p:nvPr/>
        </p:nvSpPr>
        <p:spPr>
          <a:xfrm>
            <a:off x="905415" y="216420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煤</a:t>
            </a:r>
            <a:endParaRPr lang="en-US" altLang="zh-CN" sz="2800" dirty="0"/>
          </a:p>
        </p:txBody>
      </p:sp>
      <p:sp>
        <p:nvSpPr>
          <p:cNvPr id="5" name="QB_7_AN.3_1#aa0242d27.blank?vaa=1&amp;vcp=1&amp;vis=1&amp;pid=924ca3ee6&amp;color=0,0,0&amp;mp=1&amp;vpa=59&amp;vtp=1&amp;vaab=1&amp;bbb=1"/>
          <p:cNvSpPr/>
          <p:nvPr/>
        </p:nvSpPr>
        <p:spPr>
          <a:xfrm>
            <a:off x="1972214" y="216420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石油</a:t>
            </a:r>
            <a:endParaRPr lang="en-US" altLang="zh-CN" sz="2800" dirty="0"/>
          </a:p>
        </p:txBody>
      </p:sp>
      <p:sp>
        <p:nvSpPr>
          <p:cNvPr id="6" name="QB_7_BD.86_1#bca6a8c56?vaa=1&amp;vcp=1&amp;vis=1&amp;pid=924ca3ee6&amp;color=0,0,0&amp;vtp=1&amp;vaab=1&amp;bbb=1"/>
          <p:cNvSpPr/>
          <p:nvPr/>
        </p:nvSpPr>
        <p:spPr>
          <a:xfrm>
            <a:off x="539496" y="284854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（5）其他环境污染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：废电池含有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等重金属。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（6）温室效应：由于全球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等气体的排放量不断增加，导致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地球平均气温不断上升。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（7）保护生态环境：发展清洁能源、退耕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、发展生态农业，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从我做起、从小事做起。</a:t>
            </a:r>
            <a:endParaRPr lang="en-US" altLang="zh-CN" sz="2800" dirty="0"/>
          </a:p>
        </p:txBody>
      </p:sp>
      <p:sp>
        <p:nvSpPr>
          <p:cNvPr id="7" name="QB_7_AN.4_1#bca6a8c56.blank?vaa=1&amp;vcp=1&amp;vis=1&amp;pid=924ca3ee6&amp;color=0,0,0&amp;vpa=60&amp;vtp=1&amp;vaab=1&amp;bbb=1"/>
          <p:cNvSpPr/>
          <p:nvPr/>
        </p:nvSpPr>
        <p:spPr>
          <a:xfrm>
            <a:off x="5706015" y="281806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汞、银、镉</a:t>
            </a:r>
            <a:endParaRPr lang="en-US" altLang="zh-CN" sz="2800" dirty="0"/>
          </a:p>
        </p:txBody>
      </p:sp>
      <p:sp>
        <p:nvSpPr>
          <p:cNvPr id="9" name="QB_7_AN.5_1#bca6a8c56.blank?vaa=1&amp;vcp=1&amp;vis=1&amp;pid=924ca3ee6&amp;color=0,0,0&amp;vpa=61&amp;vtp=1&amp;vaab=1&amp;bbb=1"/>
          <p:cNvSpPr/>
          <p:nvPr/>
        </p:nvSpPr>
        <p:spPr>
          <a:xfrm>
            <a:off x="4639215" y="34657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11" name="QB_7_AN.91_1#bca6a8c56.blank?vaa=1&amp;vcp=1&amp;vis=1&amp;pid=924ca3ee6&amp;color=0,0,0&amp;vpa=62&amp;vtp=1&amp;vaab=1&amp;bbb=1"/>
          <p:cNvSpPr/>
          <p:nvPr/>
        </p:nvSpPr>
        <p:spPr>
          <a:xfrm>
            <a:off x="7128414" y="47611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还林还草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75e146f2?vcp=1&amp;pid=97ee434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9" name="QB_6_BD.92_1#f5fab9e7b?colgroup=3,7,19&amp;vaa=1&amp;vcp=1&amp;vis=1&amp;pid=e75e146f2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17505"/>
              </p:ext>
            </p:extLst>
          </p:nvPr>
        </p:nvGraphicFramePr>
        <p:xfrm>
          <a:off x="539497" y="1327576"/>
          <a:ext cx="11112011" cy="2825052"/>
        </p:xfrm>
        <a:graphic>
          <a:graphicData uri="http://schemas.openxmlformats.org/drawingml/2006/table">
            <a:tbl>
              <a:tblPr/>
              <a:tblGrid>
                <a:gridCol w="1430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2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9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调节进入眼内光线多少的结构是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看清远近不同的物体主要依靠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的调节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92_2#f5fab9e7b.table_image?tii=1&amp;vaa=1&amp;vcp=1&amp;vis=1&amp;pid=e75e146f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6097" y="2260074"/>
            <a:ext cx="224942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93_1#f5fab9e7b.blank?vaa=1&amp;vcp=1&amp;vis=1&amp;pid=e75e146f2&amp;color=0,0,0&amp;vpa=63&amp;vtp=1&amp;vaab=1&amp;bbb=1"/>
          <p:cNvSpPr/>
          <p:nvPr/>
        </p:nvSpPr>
        <p:spPr>
          <a:xfrm>
            <a:off x="5231607" y="24529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6" name="QB_6_AN.94_1#f5fab9e7b.blank?vaa=1&amp;vcp=1&amp;vis=1&amp;pid=e75e146f2&amp;color=0,0,0&amp;vpa=64&amp;vtp=1&amp;vaab=1&amp;bbb=1"/>
          <p:cNvSpPr/>
          <p:nvPr/>
        </p:nvSpPr>
        <p:spPr>
          <a:xfrm>
            <a:off x="6302986" y="24539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瞳孔</a:t>
            </a:r>
            <a:endParaRPr lang="en-US" altLang="zh-CN" sz="2800" dirty="0"/>
          </a:p>
        </p:txBody>
      </p:sp>
      <p:sp>
        <p:nvSpPr>
          <p:cNvPr id="7" name="QB_6_AN.95_1#f5fab9e7b.blank?vaa=1&amp;vcp=1&amp;vis=1&amp;pid=e75e146f2&amp;color=0,0,0&amp;vpa=65&amp;vtp=1&amp;vaab=1"/>
          <p:cNvSpPr/>
          <p:nvPr/>
        </p:nvSpPr>
        <p:spPr>
          <a:xfrm>
            <a:off x="5216511" y="355048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8" name="QB_6_AN.96_1#f5fab9e7b.blank?vaa=1&amp;vcp=1&amp;vis=1&amp;pid=e75e146f2&amp;color=0,0,0&amp;vpa=66&amp;vtp=1&amp;vaab=1&amp;bbb=1"/>
          <p:cNvSpPr/>
          <p:nvPr/>
        </p:nvSpPr>
        <p:spPr>
          <a:xfrm>
            <a:off x="6162121" y="355048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晶状体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97_1#f5fab9e7b?colgroup=3,7,19&amp;vaa=1&amp;vcp=1&amp;vis=1&amp;pid=e75e146f2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013942"/>
              </p:ext>
            </p:extLst>
          </p:nvPr>
        </p:nvGraphicFramePr>
        <p:xfrm>
          <a:off x="539497" y="1262806"/>
          <a:ext cx="11112011" cy="5110544"/>
        </p:xfrm>
        <a:graphic>
          <a:graphicData uri="http://schemas.openxmlformats.org/drawingml/2006/table">
            <a:tbl>
              <a:tblPr/>
              <a:tblGrid>
                <a:gridCol w="1430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2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194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400"/>
                        </a:lnSpc>
                      </a:pPr>
                      <a:r>
                        <a:rPr lang="en-US" altLang="zh-CN" sz="7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晶状体曲度的改变受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调节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形成物像的部位是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1000"/>
                        </a:lnSpc>
                      </a:pPr>
                      <a:r>
                        <a:rPr lang="en-US" altLang="zh-CN" sz="6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听觉感受器位于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遇到大声响时要迅速张口或闭嘴堵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耳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以保护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QB_6_BD.97_2#f5fab9e7b.table_image?tii=2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6097" y="2195304"/>
            <a:ext cx="2249424" cy="149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97_3#f5fab9e7b.table_image?tii=3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8373" y="4613384"/>
            <a:ext cx="240487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98_1#f5fab9e7b.blank?vaa=1&amp;vcp=1&amp;vis=1&amp;pid=e75e146f2&amp;color=0,0,0&amp;mp=1&amp;vpa=67&amp;vtp=1&amp;vaab=1"/>
          <p:cNvSpPr/>
          <p:nvPr/>
        </p:nvSpPr>
        <p:spPr>
          <a:xfrm>
            <a:off x="9259358" y="18293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6" name="QB_6_AN.99_1#f5fab9e7b.blank?vaa=1&amp;vcp=1&amp;vis=1&amp;pid=e75e146f2&amp;color=0,0,0&amp;mp=1&amp;vpa=68&amp;vtp=1&amp;vaab=1&amp;bbb=1&amp;hb=1"/>
          <p:cNvSpPr/>
          <p:nvPr/>
        </p:nvSpPr>
        <p:spPr>
          <a:xfrm>
            <a:off x="4804038" y="1829385"/>
            <a:ext cx="679247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睫状体</a:t>
            </a:r>
            <a:endParaRPr lang="en-US" altLang="zh-CN" sz="2800" dirty="0"/>
          </a:p>
        </p:txBody>
      </p:sp>
      <p:sp>
        <p:nvSpPr>
          <p:cNvPr id="7" name="QB_6_AN.100_1#f5fab9e7b.blank?vaa=1&amp;vcp=1&amp;vis=1&amp;pid=e75e146f2&amp;color=0,0,0&amp;mp=1&amp;vpa=69&amp;vtp=1&amp;vaab=1"/>
          <p:cNvSpPr/>
          <p:nvPr/>
        </p:nvSpPr>
        <p:spPr>
          <a:xfrm>
            <a:off x="8903758" y="29469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endParaRPr lang="en-US" altLang="zh-CN" sz="2800" dirty="0"/>
          </a:p>
        </p:txBody>
      </p:sp>
      <p:sp>
        <p:nvSpPr>
          <p:cNvPr id="8" name="QB_6_AN.101_1#f5fab9e7b.blank?vaa=1&amp;vcp=1&amp;vis=1&amp;pid=e75e146f2&amp;color=0,0,0&amp;mp=1&amp;vpa=70&amp;vtp=1&amp;vaab=1&amp;bbb=1"/>
          <p:cNvSpPr/>
          <p:nvPr/>
        </p:nvSpPr>
        <p:spPr>
          <a:xfrm>
            <a:off x="4814357" y="348571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视网膜</a:t>
            </a:r>
            <a:endParaRPr lang="en-US" altLang="zh-CN" sz="2800" dirty="0"/>
          </a:p>
        </p:txBody>
      </p:sp>
      <p:sp>
        <p:nvSpPr>
          <p:cNvPr id="9" name="QB_6_AN.102_1#f5fab9e7b.blank?vaa=1&amp;vcp=1&amp;vis=1&amp;pid=e75e146f2&amp;color=0,0,0&amp;mp=1&amp;vpa=71&amp;vtp=1&amp;vaab=1"/>
          <p:cNvSpPr/>
          <p:nvPr/>
        </p:nvSpPr>
        <p:spPr>
          <a:xfrm>
            <a:off x="8548158" y="411487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0" name="QB_6_AN.103_1#f5fab9e7b.blank?vaa=1&amp;vcp=1&amp;vis=1&amp;pid=e75e146f2&amp;color=0,0,0&amp;mp=1&amp;vpa=72&amp;vtp=1&amp;vaab=1&amp;bbb=1"/>
          <p:cNvSpPr/>
          <p:nvPr/>
        </p:nvSpPr>
        <p:spPr>
          <a:xfrm>
            <a:off x="9739738" y="41264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耳蜗</a:t>
            </a:r>
            <a:endParaRPr lang="en-US" altLang="zh-CN" sz="2800" dirty="0"/>
          </a:p>
        </p:txBody>
      </p:sp>
      <p:sp>
        <p:nvSpPr>
          <p:cNvPr id="11" name="QB_6_AN.104_1#f5fab9e7b.blank?vaa=1&amp;vcp=1&amp;vis=1&amp;pid=e75e146f2&amp;color=0,0,0&amp;mp=1&amp;vpa=73&amp;vtp=1&amp;vaab=1"/>
          <p:cNvSpPr/>
          <p:nvPr/>
        </p:nvSpPr>
        <p:spPr>
          <a:xfrm>
            <a:off x="6935256" y="577121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12" name="QB_6_AN.105_1#f5fab9e7b.blank?vaa=1&amp;vcp=1&amp;vis=1&amp;pid=e75e146f2&amp;color=0,0,0&amp;mp=1&amp;vpa=74&amp;vtp=1&amp;vaab=1&amp;bbb=1"/>
          <p:cNvSpPr/>
          <p:nvPr/>
        </p:nvSpPr>
        <p:spPr>
          <a:xfrm>
            <a:off x="8063176" y="577193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鼓膜</a:t>
            </a:r>
            <a:endParaRPr lang="en-US" altLang="zh-CN" sz="2800" dirty="0"/>
          </a:p>
        </p:txBody>
      </p:sp>
      <p:sp>
        <p:nvSpPr>
          <p:cNvPr id="2" name="QB_6_BD.97_1#f5fab9e7b?colgroup=3,7,19&amp;vaa=1&amp;vcp=1&amp;vis=1&amp;pid=e75e146f2&amp;color=0,0,0&amp;mp=1&amp;vtp=1&amp;vaab=1&amp;bt=1&amp;bbb=1">
            <a:extLst>
              <a:ext uri="{FF2B5EF4-FFF2-40B4-BE49-F238E27FC236}">
                <a16:creationId xmlns:a16="http://schemas.microsoft.com/office/drawing/2014/main" id="{A0D09DD5-819B-798E-DF96-45D9CFA21B4F}"/>
              </a:ext>
            </a:extLst>
          </p:cNvPr>
          <p:cNvSpPr txBox="1"/>
          <p:nvPr/>
        </p:nvSpPr>
        <p:spPr>
          <a:xfrm>
            <a:off x="1093336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08023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36039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297799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B547A637-9797-F2AD-F067-13001D24B1F3}"/>
              </a:ext>
            </a:extLst>
          </p:cNvPr>
          <p:cNvSpPr/>
          <p:nvPr/>
        </p:nvSpPr>
        <p:spPr>
          <a:xfrm>
            <a:off x="341376" y="4282303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 人体生命活动的调节 </a:t>
            </a:r>
            <a:endParaRPr lang="en-US" altLang="zh-CN" sz="40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 人类活动对生物圈的影响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QB_6_BD.106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494624"/>
                  </p:ext>
                </p:extLst>
              </p:nvPr>
            </p:nvGraphicFramePr>
            <p:xfrm>
              <a:off x="539497" y="1815560"/>
              <a:ext cx="11112011" cy="3931476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元结构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300"/>
                            </a:lnSpc>
                          </a:pPr>
                          <a:r>
                            <a:rPr lang="en-US" altLang="zh-CN" sz="107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是神经系统结构和功能的基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本单位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神经元包括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细胞体和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突起两部分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(3)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轴突外大都套有一层鞘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组成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神经纤维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QB_6_BD.106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1494624"/>
                  </p:ext>
                </p:extLst>
              </p:nvPr>
            </p:nvGraphicFramePr>
            <p:xfrm>
              <a:off x="539497" y="1815560"/>
              <a:ext cx="11112011" cy="3931476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元结构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9300"/>
                            </a:lnSpc>
                          </a:pPr>
                          <a:r>
                            <a:rPr lang="en-US" altLang="zh-CN" sz="107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0651" t="-17235" r="-88" b="-61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106_2#f5fab9e7b.table_image?tii=4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7577" y="2967514"/>
            <a:ext cx="1426464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07_1#f5fab9e7b.blank?vaa=1&amp;vcp=1&amp;vis=1&amp;pid=e75e146f2&amp;color=0,0,0&amp;mp=1&amp;vpa=75&amp;vtp=1&amp;vaab=1&amp;bbb=1"/>
          <p:cNvSpPr/>
          <p:nvPr/>
        </p:nvSpPr>
        <p:spPr>
          <a:xfrm>
            <a:off x="5703357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神经元</a:t>
            </a:r>
            <a:endParaRPr lang="en-US" altLang="zh-CN" sz="2800" dirty="0"/>
          </a:p>
        </p:txBody>
      </p:sp>
      <p:sp>
        <p:nvSpPr>
          <p:cNvPr id="5" name="QB_6_AN.108_1#f5fab9e7b.blank?vaa=1&amp;vcp=1&amp;vis=1&amp;pid=e75e146f2&amp;color=0,0,0&amp;mp=1&amp;vpa=76&amp;vtp=1&amp;vaab=1"/>
          <p:cNvSpPr/>
          <p:nvPr/>
        </p:nvSpPr>
        <p:spPr>
          <a:xfrm>
            <a:off x="7836958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6" name="QB_6_AN.109_1#f5fab9e7b.blank?vaa=1&amp;vcp=1&amp;vis=1&amp;pid=e75e146f2&amp;color=0,0,0&amp;mp=1&amp;vpa=77&amp;vtp=1&amp;vaab=1&amp;bbb=1&amp;hb=1"/>
          <p:cNvSpPr/>
          <p:nvPr/>
        </p:nvSpPr>
        <p:spPr>
          <a:xfrm>
            <a:off x="4990469" y="3499378"/>
            <a:ext cx="679247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 ③</a:t>
            </a:r>
            <a:endParaRPr lang="en-US" altLang="zh-CN" sz="2800" dirty="0"/>
          </a:p>
        </p:txBody>
      </p:sp>
      <p:sp>
        <p:nvSpPr>
          <p:cNvPr id="7" name="QB_6_AN.110_1#f5fab9e7b.blank?vaa=1&amp;vcp=1&amp;vis=1&amp;pid=e75e146f2&amp;color=0,0,0&amp;mp=1&amp;vpa=78&amp;vtp=1&amp;vaab=1"/>
          <p:cNvSpPr/>
          <p:nvPr/>
        </p:nvSpPr>
        <p:spPr>
          <a:xfrm>
            <a:off x="5623982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2" name="QB_6_BD.106_1#f5fab9e7b?colgroup=3,7,19&amp;vaa=1&amp;vcp=1&amp;vis=1&amp;pid=e75e146f2&amp;color=0,0,0&amp;mp=1&amp;vtp=1&amp;vaab=1&amp;bt=1&amp;bbb=1">
            <a:extLst>
              <a:ext uri="{FF2B5EF4-FFF2-40B4-BE49-F238E27FC236}">
                <a16:creationId xmlns:a16="http://schemas.microsoft.com/office/drawing/2014/main" id="{8669A86A-4BE8-260A-4C92-9F1043ACF421}"/>
              </a:ext>
            </a:extLst>
          </p:cNvPr>
          <p:cNvSpPr txBox="1"/>
          <p:nvPr/>
        </p:nvSpPr>
        <p:spPr>
          <a:xfrm>
            <a:off x="10933363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QB_6_BD.111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6045655"/>
                  </p:ext>
                </p:extLst>
              </p:nvPr>
            </p:nvGraphicFramePr>
            <p:xfrm>
              <a:off x="539497" y="1828736"/>
              <a:ext cx="11112011" cy="3905124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6556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反射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弧结构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模式图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200"/>
                            </a:lnSpc>
                          </a:pPr>
                          <a:r>
                            <a:rPr lang="en-US" altLang="zh-CN" sz="5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完成反射的神经结构是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(2)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⑤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若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受到损伤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针刺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会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填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感觉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填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或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“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”）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反射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QB_6_BD.111_1#f5fab9e7b?colgroup=3,7,19&amp;vaa=1&amp;vcp=1&amp;vis=1&amp;pid=e75e146f2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36045655"/>
                  </p:ext>
                </p:extLst>
              </p:nvPr>
            </p:nvGraphicFramePr>
            <p:xfrm>
              <a:off x="539497" y="1828736"/>
              <a:ext cx="11112011" cy="3905124"/>
            </p:xfrm>
            <a:graphic>
              <a:graphicData uri="http://schemas.openxmlformats.org/drawingml/2006/table">
                <a:tbl>
                  <a:tblPr/>
                  <a:tblGrid>
                    <a:gridCol w="143008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6245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91947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65564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反射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弧结构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模式图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9200"/>
                            </a:lnSpc>
                          </a:pPr>
                          <a:r>
                            <a:rPr lang="en-US" altLang="zh-CN" sz="51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0651" t="-17179" r="-88" b="-50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111_2#f5fab9e7b.table_image?tii=5&amp;vaa=1&amp;vcp=1&amp;vis=1&amp;pid=e75e146f2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0357" y="3465862"/>
            <a:ext cx="2660904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112_1#f5fab9e7b.blank?vaa=1&amp;vcp=1&amp;vis=1&amp;pid=e75e146f2&amp;color=0,0,0&amp;mp=1&amp;vpa=79&amp;vtp=1&amp;vaab=1&amp;bbb=1"/>
          <p:cNvSpPr/>
          <p:nvPr/>
        </p:nvSpPr>
        <p:spPr>
          <a:xfrm>
            <a:off x="9259358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反射弧</a:t>
            </a:r>
            <a:endParaRPr lang="en-US" altLang="zh-CN" sz="2800" dirty="0"/>
          </a:p>
        </p:txBody>
      </p:sp>
      <p:sp>
        <p:nvSpPr>
          <p:cNvPr id="5" name="QB_6_AN.113_1#f5fab9e7b.blank?vaa=1&amp;vcp=1&amp;vis=1&amp;pid=e75e146f2&amp;color=0,0,0&amp;mp=1&amp;vpa=80&amp;vtp=1&amp;vaab=1&amp;bbb=1"/>
          <p:cNvSpPr/>
          <p:nvPr/>
        </p:nvSpPr>
        <p:spPr>
          <a:xfrm>
            <a:off x="5966882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感受器</a:t>
            </a:r>
            <a:endParaRPr lang="en-US" altLang="zh-CN" sz="2800" dirty="0"/>
          </a:p>
        </p:txBody>
      </p:sp>
      <p:sp>
        <p:nvSpPr>
          <p:cNvPr id="6" name="QB_6_AN.114_1#f5fab9e7b.blank?vaa=1&amp;vcp=1&amp;vis=1&amp;pid=e75e146f2&amp;color=0,0,0&amp;mp=1&amp;vpa=81&amp;vtp=1&amp;vaab=1&amp;bbb=1"/>
          <p:cNvSpPr/>
          <p:nvPr/>
        </p:nvSpPr>
        <p:spPr>
          <a:xfrm>
            <a:off x="8443383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效应器</a:t>
            </a:r>
            <a:endParaRPr lang="en-US" altLang="zh-CN" sz="2800" dirty="0"/>
          </a:p>
        </p:txBody>
      </p:sp>
      <p:sp>
        <p:nvSpPr>
          <p:cNvPr id="7" name="QB_6_AN.115_1#f5fab9e7b.blank?vaa=1&amp;vcp=1&amp;vis=1&amp;pid=e75e146f2&amp;color=0,0,0&amp;mp=1&amp;vpa=82&amp;vtp=1&amp;vaab=1&amp;bbb=1"/>
          <p:cNvSpPr/>
          <p:nvPr/>
        </p:nvSpPr>
        <p:spPr>
          <a:xfrm>
            <a:off x="4814357" y="349415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神经中枢</a:t>
            </a:r>
            <a:endParaRPr lang="en-US" altLang="zh-CN" sz="2800" dirty="0"/>
          </a:p>
        </p:txBody>
      </p:sp>
      <p:sp>
        <p:nvSpPr>
          <p:cNvPr id="8" name="QB_6_AN.116_1#f5fab9e7b.blank?vaa=1&amp;vcp=1&amp;vis=1&amp;pid=e75e146f2&amp;color=0,0,0&amp;mp=1&amp;vpa=83&amp;vtp=1&amp;vaab=1"/>
          <p:cNvSpPr/>
          <p:nvPr/>
        </p:nvSpPr>
        <p:spPr>
          <a:xfrm>
            <a:off x="9602258" y="4052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9" name="QB_6_AN.117_1#f5fab9e7b.blank?vaa=1&amp;vcp=1&amp;vis=1&amp;pid=e75e146f2&amp;color=0,0,0&amp;mp=1&amp;vpa=84&amp;vtp=1&amp;vaab=1"/>
          <p:cNvSpPr/>
          <p:nvPr/>
        </p:nvSpPr>
        <p:spPr>
          <a:xfrm>
            <a:off x="8630708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2" name="QB_6_BD.111_1#f5fab9e7b?colgroup=3,7,19&amp;vaa=1&amp;vcp=1&amp;vis=1&amp;pid=e75e146f2&amp;color=0,0,0&amp;mp=1&amp;vtp=1&amp;vaab=1&amp;bt=1&amp;bbb=1">
            <a:extLst>
              <a:ext uri="{FF2B5EF4-FFF2-40B4-BE49-F238E27FC236}">
                <a16:creationId xmlns:a16="http://schemas.microsoft.com/office/drawing/2014/main" id="{B39A6ACA-7F7A-D75F-DE02-97FAF5D351A2}"/>
              </a:ext>
            </a:extLst>
          </p:cNvPr>
          <p:cNvSpPr txBox="1"/>
          <p:nvPr/>
        </p:nvSpPr>
        <p:spPr>
          <a:xfrm>
            <a:off x="10933363" y="11203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374f7e52?vcp=1&amp;pid=97ee434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118_1#2b4a6388e?htil=1&amp;vaa=1&amp;vcp=1&amp;vis=1&amp;pid=4374f7e5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9223" y="1285528"/>
            <a:ext cx="2103120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18_2#2b4a6388e?htil=1&amp;sp=1&amp;vaa=1&amp;vcp=1&amp;vis=1&amp;pid=4374f7e52&amp;color=0,0,0&amp;vtp=1&amp;vaab=1&amp;bbb=1&amp;hb=1&amp;hs=1"/>
          <p:cNvSpPr/>
          <p:nvPr/>
        </p:nvSpPr>
        <p:spPr>
          <a:xfrm>
            <a:off x="539496" y="1267240"/>
            <a:ext cx="886968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1.测定反应速度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不同的人从接受刺激到作出反应所需的时间是不一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。右图是测量反应速度的实验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，当测试者突然放开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尺子时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，被测试者越早夹住尺子，说明其反应速度越快。</a:t>
            </a:r>
            <a:endParaRPr lang="en-US" altLang="zh-CN" sz="2800" dirty="0"/>
          </a:p>
        </p:txBody>
      </p:sp>
      <p:sp>
        <p:nvSpPr>
          <p:cNvPr id="5" name="QB_7_BD.119_1#743649df0?vaa=1&amp;vcp=1&amp;vis=1&amp;pid=2b4a6388e&amp;color=0,0,0&amp;vtp=1&amp;vaab=1&amp;bbb=1&amp;hb=1&amp;hs=1"/>
          <p:cNvSpPr/>
          <p:nvPr/>
        </p:nvSpPr>
        <p:spPr>
          <a:xfrm>
            <a:off x="539496" y="3839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（1）测定时被测者应将拇指和食指对准尺子上的零刻度线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，但不接触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尺子，被测试者眼睛注视着测试者的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20_1#743649df0.blank?vaa=1&amp;vcp=1&amp;vis=1&amp;pid=2b4a6388e&amp;color=0,0,0&amp;vpa=85&amp;vtp=1&amp;vaab=1&amp;bbb=1"/>
          <p:cNvSpPr/>
          <p:nvPr/>
        </p:nvSpPr>
        <p:spPr>
          <a:xfrm>
            <a:off x="6239415" y="44353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手指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1_1#9a76d8c1c?htil=2&amp;vaa=1&amp;vcp=1&amp;vis=1&amp;pid=2b4a6388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5129" y="2195639"/>
            <a:ext cx="1881157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1_2#9a76d8c1c?htil=2&amp;vaa=1&amp;vcp=1&amp;vis=1&amp;pid=2b4a6388e&amp;color=0,0,0&amp;mp=1&amp;vtp=1&amp;vaab=1&amp;bt=1&amp;bbb=1&amp;hb=1&amp;hs=1"/>
          <p:cNvSpPr/>
          <p:nvPr/>
        </p:nvSpPr>
        <p:spPr>
          <a:xfrm>
            <a:off x="539496" y="2208339"/>
            <a:ext cx="83667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（2）应多做几次实验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。比较两人的反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应速度时，每人的重复次数要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。每一次重复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实验应该使用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尺子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9a76d8c1c.blank?vaa=1&amp;vcp=1&amp;vis=1&amp;pid=2b4a6388e&amp;color=0,0,0&amp;mp=1&amp;vpa=86&amp;vtp=1&amp;vaab=1&amp;bbb=1"/>
          <p:cNvSpPr/>
          <p:nvPr/>
        </p:nvSpPr>
        <p:spPr>
          <a:xfrm>
            <a:off x="4994815" y="21778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/>
          </a:p>
        </p:txBody>
      </p:sp>
      <p:sp>
        <p:nvSpPr>
          <p:cNvPr id="5" name="QB_7_AN.2_1#9a76d8c1c.blank?vaa=1&amp;vcp=1&amp;vis=1&amp;pid=2b4a6388e&amp;color=0,0,0&amp;mp=1&amp;vpa=87&amp;vtp=1&amp;vaab=1&amp;bbb=1"/>
          <p:cNvSpPr/>
          <p:nvPr/>
        </p:nvSpPr>
        <p:spPr>
          <a:xfrm>
            <a:off x="5172615" y="28255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一样多</a:t>
            </a:r>
            <a:endParaRPr lang="en-US" altLang="zh-CN" sz="2800" dirty="0"/>
          </a:p>
        </p:txBody>
      </p:sp>
      <p:sp>
        <p:nvSpPr>
          <p:cNvPr id="6" name="QB_7_AN.3_1#9a76d8c1c.blank?vaa=1&amp;vcp=1&amp;vis=1&amp;pid=2b4a6388e&amp;color=0,0,0&amp;mp=1&amp;vpa=88&amp;vtp=1&amp;vaab=1&amp;bbb=1"/>
          <p:cNvSpPr/>
          <p:nvPr/>
        </p:nvSpPr>
        <p:spPr>
          <a:xfrm>
            <a:off x="2683414" y="345230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相同的</a:t>
            </a:r>
            <a:endParaRPr lang="en-US" altLang="zh-CN" sz="2800" dirty="0"/>
          </a:p>
        </p:txBody>
      </p:sp>
      <p:sp>
        <p:nvSpPr>
          <p:cNvPr id="7" name="QB_7_BD.125_1#f3d4df6aa?vaa=1&amp;vcp=1&amp;vis=1&amp;pid=2b4a6388e&amp;color=0,0,0&amp;vtp=1&amp;vaab=1&amp;bbb=1&amp;hs=1"/>
          <p:cNvSpPr/>
          <p:nvPr/>
        </p:nvSpPr>
        <p:spPr>
          <a:xfrm>
            <a:off x="539496" y="41207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）接尺子活动是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反射，随着练习次数的增加反应速度会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8" name="QB_7_AN.126_1#f3d4df6aa.blank?vaa=1&amp;vcp=1&amp;vis=1&amp;pid=2b4a6388e&amp;color=0,0,0&amp;vpa=89&amp;vtp=1&amp;vaab=1&amp;bbb=1"/>
          <p:cNvSpPr/>
          <p:nvPr/>
        </p:nvSpPr>
        <p:spPr>
          <a:xfrm>
            <a:off x="3524790" y="4069334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</a:t>
            </a:r>
            <a:endParaRPr lang="en-US" altLang="zh-CN" sz="2800" spc="-50" dirty="0"/>
          </a:p>
        </p:txBody>
      </p:sp>
      <p:sp>
        <p:nvSpPr>
          <p:cNvPr id="9" name="QB_7_AN.127_1#f3d4df6aa.blank?vaa=1&amp;vcp=1&amp;vis=1&amp;pid=2b4a6388e&amp;color=0,0,0&amp;vpa=90&amp;vtp=1&amp;vaab=1&amp;bbb=1"/>
          <p:cNvSpPr/>
          <p:nvPr/>
        </p:nvSpPr>
        <p:spPr>
          <a:xfrm>
            <a:off x="10490739" y="4069334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8_1#11c309d7e?sp=1&amp;vaa=1&amp;vcp=1&amp;vis=1&amp;pid=4374f7e52&amp;color=0,0,0&amp;vtp=1&amp;vaab=1&amp;bt=1&amp;bbb=1&amp;hb=1"/>
          <p:cNvSpPr/>
          <p:nvPr/>
        </p:nvSpPr>
        <p:spPr>
          <a:xfrm>
            <a:off x="539496" y="554400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近年来，我国一些地区已经成为酸雨多发区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，酸雨污染的范围和程度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引起人们的密切关注。某校兴趣小组的同学设计实验研究酸雨对种子萌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。请你根据以下实验回答有关问题。</a:t>
            </a:r>
            <a:endParaRPr lang="en-US" altLang="zh-CN" sz="2800" dirty="0"/>
          </a:p>
        </p:txBody>
      </p:sp>
      <p:pic>
        <p:nvPicPr>
          <p:cNvPr id="3" name="QO_6_BD.128_2#11c309d7e?vaa=1&amp;vcp=1&amp;vis=1&amp;pid=4374f7e5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1216" y="2366944"/>
            <a:ext cx="6455664" cy="210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29_1#e88ab52a8?vaa=1&amp;vcp=1&amp;vis=1&amp;pid=11c309d7e&amp;color=0,0,0&amp;vtp=1&amp;vaab=1&amp;bbb=1"/>
              <p:cNvSpPr/>
              <p:nvPr/>
            </p:nvSpPr>
            <p:spPr>
              <a:xfrm>
                <a:off x="539496" y="4602144"/>
                <a:ext cx="11109960" cy="16839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和清水配制成“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pH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控制在4.0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6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（2）该小组同学应选择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两个装置作为对照实验，他们要探究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的问题是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129_1#e88ab52a8?vaa=1&amp;vcp=1&amp;vis=1&amp;pid=11c309d7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02144"/>
                <a:ext cx="11109960" cy="1683957"/>
              </a:xfrm>
              <a:prstGeom prst="rect">
                <a:avLst/>
              </a:prstGeom>
              <a:blipFill>
                <a:blip r:embed="rId4"/>
                <a:stretch>
                  <a:fillRect l="-1976" t="-2174" b="-1123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e88ab52a8.blank?vaa=1&amp;vcp=1&amp;vis=1&amp;pid=11c309d7e&amp;color=0,0,0&amp;vpa=91&amp;vtp=1&amp;vaab=1&amp;bbb=1"/>
          <p:cNvSpPr/>
          <p:nvPr/>
        </p:nvSpPr>
        <p:spPr>
          <a:xfrm>
            <a:off x="1794414" y="4567917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食醋</a:t>
            </a:r>
            <a:endParaRPr lang="en-US" altLang="zh-CN" sz="2800" dirty="0"/>
          </a:p>
        </p:txBody>
      </p:sp>
      <p:sp>
        <p:nvSpPr>
          <p:cNvPr id="6" name="QB_7_AN.2_1#e88ab52a8.blank?vaa=1&amp;vcp=1&amp;vis=1&amp;pid=11c309d7e&amp;color=0,0,0&amp;vpa=92&amp;vtp=1&amp;vaab=1&amp;bbb=1"/>
          <p:cNvSpPr/>
          <p:nvPr/>
        </p:nvSpPr>
        <p:spPr>
          <a:xfrm>
            <a:off x="5151977" y="4567917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模拟酸雨</a:t>
            </a:r>
            <a:endParaRPr lang="en-US" altLang="zh-CN" sz="2800" dirty="0"/>
          </a:p>
        </p:txBody>
      </p:sp>
      <p:sp>
        <p:nvSpPr>
          <p:cNvPr id="8" name="QB_7_AN.133_1#e88ab52a8.blank?vaa=1&amp;vcp=1&amp;vis=1&amp;pid=11c309d7e&amp;color=0,0,0&amp;vpa=93&amp;vtp=1&amp;vaab=1"/>
          <p:cNvSpPr/>
          <p:nvPr/>
        </p:nvSpPr>
        <p:spPr>
          <a:xfrm>
            <a:off x="4245515" y="5152118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B_7_AN.134_1#e88ab52a8.blank?vaa=1&amp;vcp=1&amp;vis=1&amp;pid=11c309d7e&amp;color=0,0,0&amp;vpa=94&amp;vtp=1&amp;vaab=1"/>
          <p:cNvSpPr/>
          <p:nvPr/>
        </p:nvSpPr>
        <p:spPr>
          <a:xfrm>
            <a:off x="5147215" y="5152118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B_7_AN.135_1#e88ab52a8.blank?vaa=1&amp;vcp=1&amp;vis=1&amp;pid=11c309d7e&amp;color=0,0,0&amp;vpa=95&amp;vtp=1&amp;vaab=1&amp;bbb=1"/>
          <p:cNvSpPr/>
          <p:nvPr/>
        </p:nvSpPr>
        <p:spPr>
          <a:xfrm>
            <a:off x="1972214" y="5725777"/>
            <a:ext cx="4170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酸雨对种子萌发有影响吗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0c47931f8?vaa=1&amp;vcp=1&amp;vis=1&amp;pid=11c309d7e&amp;color=0,0,0&amp;vtp=1&amp;vaab=1&amp;bt=1&amp;bbb=1&amp;hb=1"/>
          <p:cNvSpPr/>
          <p:nvPr/>
        </p:nvSpPr>
        <p:spPr>
          <a:xfrm>
            <a:off x="539496" y="6037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（3）实验的每个装置都用10粒种子而不是1粒种子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0c47931f8.blank?vaa=1&amp;vcp=1&amp;vis=1&amp;pid=11c309d7e&amp;color=0,0,0&amp;vpa=96&amp;vtp=1&amp;vaab=1&amp;bbb=1&amp;hb=1"/>
          <p:cNvSpPr/>
          <p:nvPr/>
        </p:nvSpPr>
        <p:spPr>
          <a:xfrm>
            <a:off x="539496" y="57324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避免偶然性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，减少实验误差</a:t>
            </a:r>
            <a:endParaRPr lang="en-US" altLang="zh-CN" sz="2800" dirty="0"/>
          </a:p>
        </p:txBody>
      </p:sp>
      <p:pic>
        <p:nvPicPr>
          <p:cNvPr id="4" name="QO_6_BD.136_2#0c47931f8?vaa=1&amp;vcp=1&amp;vis=1&amp;pid=11c309d7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1932527"/>
            <a:ext cx="5312664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38_1#f71d81868?vaa=1&amp;vcp=1&amp;vis=1&amp;pid=11c309d7e&amp;color=0,0,0&amp;vtp=1&amp;vaab=1&amp;bbb=1&amp;hb=1"/>
          <p:cNvSpPr/>
          <p:nvPr/>
        </p:nvSpPr>
        <p:spPr>
          <a:xfrm>
            <a:off x="539496" y="379942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（4）如果淋洒“模拟酸雨”的种子萌发数明显小于另一装置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（用清水淋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）的种子萌发数（不考虑种子的自身条件、休眠等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），说明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若两装置的种子萌发数相近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，则说明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39_1#f71d81868.blank?vaa=1&amp;vcp=1&amp;vis=1&amp;pid=11c309d7e&amp;color=0,0,0&amp;vpa=97&amp;vtp=1&amp;vaab=1&amp;bbb=1&amp;hb=1"/>
          <p:cNvSpPr/>
          <p:nvPr/>
        </p:nvSpPr>
        <p:spPr>
          <a:xfrm>
            <a:off x="539496" y="441664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酸雨抑制种子萌发</a:t>
            </a:r>
            <a:endParaRPr lang="en-US" altLang="zh-CN" sz="2800" dirty="0"/>
          </a:p>
        </p:txBody>
      </p:sp>
      <p:sp>
        <p:nvSpPr>
          <p:cNvPr id="7" name="QB_7_AN.140_1#f71d81868.blank?vaa=1&amp;vcp=1&amp;vis=1&amp;pid=11c309d7e&amp;color=0,0,0&amp;vpa=98&amp;vtp=1&amp;vaab=1&amp;bbb=1&amp;hb=1"/>
          <p:cNvSpPr/>
          <p:nvPr/>
        </p:nvSpPr>
        <p:spPr>
          <a:xfrm>
            <a:off x="539496" y="506434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酸雨对种子萌发没有影响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ed7472a.fixed?vcp=1&amp;pid=ce954e270&amp;color=0,0,0&amp;vtp=1&amp;vaab=1&amp;bbb=1"/>
          <p:cNvSpPr/>
          <p:nvPr/>
        </p:nvSpPr>
        <p:spPr>
          <a:xfrm>
            <a:off x="320040" y="2577834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24ed7472a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42_1#6d9c593ac?vaa=1&amp;vcp=1&amp;vis=1&amp;pid=24ed7472a&amp;color=0,0,0&amp;mp=1&amp;vtp=1&amp;vaab=1&amp;bt=1&amp;bbb=1"/>
          <p:cNvSpPr/>
          <p:nvPr/>
        </p:nvSpPr>
        <p:spPr>
          <a:xfrm>
            <a:off x="539496" y="151561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中考）眼和耳是人体获取信息的重要器官。下列相关叙述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43_1#6d9c593ac.bracket?vaa=1&amp;vcp=1&amp;vis=1&amp;pid=24ed7472a&amp;color=0,0,0&amp;mp=1&amp;vpa=99&amp;vtp=1&amp;vaab=1"/>
          <p:cNvSpPr/>
          <p:nvPr/>
        </p:nvSpPr>
        <p:spPr>
          <a:xfrm>
            <a:off x="2316608" y="22308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42_2#6d9c593ac.choices?vaa=1&amp;vcp=1&amp;vis=1&amp;pid=24ed7472a&amp;color=0,0,0&amp;vtp=1&amp;vaab=1&amp;bbb=1"/>
          <p:cNvSpPr/>
          <p:nvPr/>
        </p:nvSpPr>
        <p:spPr>
          <a:xfrm>
            <a:off x="539496" y="279863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A.眼球结构中的瞳孔对光线起折射作用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.近视眼可以通过配戴凹透镜加以矫正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.晕车晕船现象与中耳的半规管和前庭有关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.视觉和听觉都是在脑干的一定区域形成的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EX.1_1#6d9c593ac?vaa=1&amp;vcp=1&amp;vis=1&amp;pid=24ed7472a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掌握眼、耳的结构功能，听觉、视觉的形成过程及近视的矫正是解题的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关键。视觉的形成过程：角膜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房水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瞳孔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晶状体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玻璃体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网膜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大脑皮层（的视觉中枢）；听觉的形成过程：声波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外耳道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鼓膜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听小骨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耳蜗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听觉神经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大脑皮层（的听觉中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枢）；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眼球结构中的晶状体对光线起折射作用；晶状体的曲度过大或眼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球壁的前后径过长，导致远处物体折射所形成的物像落在了视网膜前方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造成近视；近视可戴凹透镜进行矫正。晕车晕船现象与内耳的半规管和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前庭有关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EX.1_1#6d9c593ac?vaa=1&amp;vcp=1&amp;vis=1&amp;pid=24ed7472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4116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146_1#a687f0f2c?vaa=1&amp;vcp=1&amp;vis=1&amp;pid=24ed7472a&amp;color=0,0,0&amp;mp=1&amp;vtp=1&amp;vaab=1&amp;bt=1&amp;bbb=1&amp;hb=1&amp;htil=1"/>
              <p:cNvSpPr/>
              <p:nvPr/>
            </p:nvSpPr>
            <p:spPr>
              <a:xfrm>
                <a:off x="539496" y="739585"/>
                <a:ext cx="11270702" cy="2341603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广西·中考）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创新题·跨学科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月6日为“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全国爱眼日”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了理解眼卫生保健知识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老师组织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同学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们依据物理成像原理制作了一个可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调节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的眼球结构成像模型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用注射器控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制水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透镜中水的含量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，调节水透镜的曲度（向内推注射器加水</a:t>
                </a:r>
                <a:r>
                  <a:rPr lang="en-US" altLang="zh-CN" sz="2800" b="0" i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水透镜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曲度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，向外拉则变小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改变成像的焦距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图模拟正常眼球的成像</a:t>
                </a:r>
                <a:r>
                  <a:rPr lang="zh-CN" altLang="en-US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列叙述正确的是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5_BD.146_1#a687f0f2c?vaa=1&amp;vcp=1&amp;vis=1&amp;pid=24ed7472a&amp;color=0,0,0&amp;mp=1&amp;vtp=1&amp;vaab=1&amp;bt=1&amp;bbb=1&amp;hb=1&amp;htil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39585"/>
                <a:ext cx="11270702" cy="2341603"/>
              </a:xfrm>
              <a:prstGeom prst="rect">
                <a:avLst/>
              </a:prstGeom>
              <a:blipFill>
                <a:blip r:embed="rId3"/>
                <a:stretch>
                  <a:fillRect l="-1948" t="-5208" r="-758" b="-833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BD.144_1#a687f0f2c?htil=3&amp;vaa=1&amp;vcp=1&amp;vis=1&amp;pid=24ed7472a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2EB73F70-AC56-5311-7A46-0A0B8B95452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9024" y="4442954"/>
            <a:ext cx="4982762" cy="193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48_2#a687f0f2c.choices?htil=4&amp;vaa=1&amp;vcp=1&amp;vis=1&amp;pid=24ed7472a&amp;color=0,0,0&amp;vtp=1&amp;vaab=1&amp;bt=1&amp;bbb=1&amp;hb=1&amp;hs=1"/>
          <p:cNvSpPr/>
          <p:nvPr/>
        </p:nvSpPr>
        <p:spPr>
          <a:xfrm>
            <a:off x="539496" y="3176106"/>
            <a:ext cx="6217920" cy="18928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A.光屏模拟视觉形成的神经中枢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B.注射器模拟睫状体对晶状体的调节作用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C.模拟看近处时的晶状体变化，应向外拉注射器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D.模拟课间远眺时的晶状体变化，应向内推注射器</a:t>
            </a:r>
            <a:endParaRPr lang="en-US" altLang="zh-CN" sz="2800" dirty="0"/>
          </a:p>
        </p:txBody>
      </p:sp>
      <p:sp>
        <p:nvSpPr>
          <p:cNvPr id="5" name="QC_5_AN.143_1#6d9c593ac.bracket?vaa=1&amp;vcp=1&amp;vis=1&amp;pid=24ed7472a&amp;color=0,0,0&amp;mp=1&amp;vpa=99&amp;vtp=1&amp;vaab=1">
            <a:extLst>
              <a:ext uri="{FF2B5EF4-FFF2-40B4-BE49-F238E27FC236}">
                <a16:creationId xmlns:a16="http://schemas.microsoft.com/office/drawing/2014/main" id="{D682EBEA-BB5F-C816-6452-4EE50542B9B2}"/>
              </a:ext>
            </a:extLst>
          </p:cNvPr>
          <p:cNvSpPr/>
          <p:nvPr/>
        </p:nvSpPr>
        <p:spPr>
          <a:xfrm>
            <a:off x="9912768" y="251337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6d227dd2.fixed?vcp=1&amp;pid=ce954e270&amp;color=0,0,0&amp;vtp=1&amp;vaab=1&amp;bbb=1"/>
          <p:cNvSpPr/>
          <p:nvPr/>
        </p:nvSpPr>
        <p:spPr>
          <a:xfrm>
            <a:off x="320040" y="254683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36d227dd2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44_1#a687f0f2c?htil=3&amp;vaa=1&amp;vcp=1&amp;vis=1&amp;pid=24ed7472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554400"/>
            <a:ext cx="4723492" cy="1834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EX.1_1#a687f0f2c?htil=3&amp;vaa=1&amp;vcp=1&amp;vis=1&amp;pid=24ed7472a&amp;color=0,0,0&amp;vtp=1&amp;vaab=1&amp;bt=1&amp;bbb=1&amp;hb=1&amp;hs=1"/>
          <p:cNvSpPr/>
          <p:nvPr/>
        </p:nvSpPr>
        <p:spPr>
          <a:xfrm>
            <a:off x="539496" y="567100"/>
            <a:ext cx="6099048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这是一道跨学科试题，熟练掌握眼球成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像原理是解题关键。图中模拟眼球成像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EX.1_1#a687f0f2c?htil=3&amp;vaa=1&amp;vcp=1&amp;vis=1&amp;pid=24ed7472a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E7BBD099-0D7F-E262-E062-C9E1A0EF2006}"/>
                  </a:ext>
                </a:extLst>
              </p:cNvPr>
              <p:cNvSpPr/>
              <p:nvPr/>
            </p:nvSpPr>
            <p:spPr>
              <a:xfrm>
                <a:off x="539496" y="2414252"/>
                <a:ext cx="11112011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实验：光屏相当于视网膜，中间的水透镜相当于眼球的晶状体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T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光源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相当于我们看的外界物体。人体能看到远近不同的物体主要是通过睫状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体调节晶状体的曲度完成的，注射器模拟睫状体对晶状体的调节作用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看近处的物体，此时应内推注射器，使水透镜曲度变大，才能在光屏上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出现清晰物像，模拟课间远眺时的晶状体变化，应向外推注射器，使水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透镜曲度变小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EX.1_1#a687f0f2c?htil=3&amp;vaa=1&amp;vcp=1&amp;vis=1&amp;pid=24ed7472a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E7BBD099-0D7F-E262-E062-C9E1A0EF200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14252"/>
                <a:ext cx="11112011" cy="3792157"/>
              </a:xfrm>
              <a:prstGeom prst="rect">
                <a:avLst/>
              </a:prstGeom>
              <a:blipFill>
                <a:blip r:embed="rId4"/>
                <a:stretch>
                  <a:fillRect l="-1976" r="-878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50_1#23a25b9da?vaa=1&amp;vcp=1&amp;vis=1&amp;pid=24ed7472a&amp;color=0,0,0&amp;mp=1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为应对全球气候变化，彰显大国责任和担当，我国提出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“二氧化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碳排放力争于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2030年前达到峰值，2060年前实现碳中和”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的庄严目标。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为了实现这一目标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下列做法错误的是(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51_1#23a25b9da.bracket?vaa=1&amp;vcp=1&amp;vis=1&amp;pid=24ed7472a&amp;color=0,0,0&amp;mp=1&amp;vpa=101&amp;vtp=1&amp;vaab=1"/>
          <p:cNvSpPr/>
          <p:nvPr/>
        </p:nvSpPr>
        <p:spPr>
          <a:xfrm>
            <a:off x="6861714" y="31393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150_2#23a25b9da.choices?vaa=1&amp;vcp=1&amp;vis=1&amp;pid=24ed7472a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.大力开展植树造林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.垃圾分类回收处理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C.开发风能等清洁能源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.使用一次性餐具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23a25b9da?vaa=1&amp;vcp=1&amp;vis=1&amp;pid=24ed7472a&amp;color=0,0,0&amp;vtp=1&amp;vaab=1&amp;bbb=1&amp;hb=1&amp;hs=1"/>
          <p:cNvSpPr/>
          <p:nvPr/>
        </p:nvSpPr>
        <p:spPr>
          <a:xfrm>
            <a:off x="539496" y="648647"/>
            <a:ext cx="11109960" cy="3134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解答此类题目的关键是理解人类活动对环境所造成的影响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人类活动对生态环境的影响有两大方面，一是有利于或改善其他生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物的生存环境；二是不利于或破坏其他生物的生存环境。从目前来看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人类的大多数活动都是破坏性的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植树造林能改善空气条件；垃圾分类回收处理，可节约资源，保护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环境；开发风能等清洁能源能减少环境污染，改善环境条件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d75426c.fixed?vcp=1&amp;pid=ce954e270&amp;color=0,0,0&amp;vtp=1&amp;vaab=1&amp;bbb=1"/>
          <p:cNvSpPr/>
          <p:nvPr/>
        </p:nvSpPr>
        <p:spPr>
          <a:xfrm>
            <a:off x="320040" y="256233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e1d75426c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8a6f638d?vcp=1&amp;pid=e1d75426c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52_1#c93507ce0?vaa=1&amp;vcp=1&amp;vis=1&amp;pid=a8a6f638d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（江苏宿迁·模拟）清·钱彩的《说岳全传》第十六回：“为将之道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要眼观四处，耳听八方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可见，视觉和听觉对于我们从外界获取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十分重要。下列说法不正确的是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53_1#c93507ce0.bracket?vaa=1&amp;vcp=1&amp;vis=1&amp;pid=a8a6f638d&amp;color=0,0,0&amp;vpa=102&amp;vtp=1&amp;vaab=1"/>
          <p:cNvSpPr/>
          <p:nvPr/>
        </p:nvSpPr>
        <p:spPr>
          <a:xfrm>
            <a:off x="5892546" y="258577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52_2#c93507ce0.choices?vaa=1&amp;vcp=1&amp;vis=1&amp;pid=a8a6f638d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A.长时间玩手机易造成近视，原因是晶状体凸度过小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.随意用手揉眼睛，容易感染细菌或病毒，引发眼部炎症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.不要用尖锐的器具掏耳朵，以免戳伤鼓膜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.遇到巨大声响时，要迅速张口，或闭嘴堵耳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54_1#0e3c616d2?htil=5&amp;vaa=1&amp;vcp=1&amp;vis=1&amp;pid=a8a6f63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587" y="1677924"/>
            <a:ext cx="4379976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54_2#0e3c616d2?htil=5&amp;sp=1&amp;vaa=1&amp;vcp=1&amp;vis=1&amp;pid=a8a6f638d&amp;color=0,0,0&amp;vtp=1&amp;vaab=1&amp;bt=1&amp;bbb=1&amp;hb=1"/>
          <p:cNvSpPr/>
          <p:nvPr/>
        </p:nvSpPr>
        <p:spPr>
          <a:xfrm>
            <a:off x="539496" y="1659636"/>
            <a:ext cx="6592824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（四川自贡·模拟）“八段锦”起源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宋，是中国传统健身法，可强身健体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练习八段锦的过程中，维持身体平衡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经中枢位于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55_1#0e3c616d2.bracket?vaa=1&amp;vcp=1&amp;vis=1&amp;pid=a8a6f638d&amp;color=0,0,0&amp;vpa=103&amp;vtp=1&amp;vaab=1"/>
          <p:cNvSpPr/>
          <p:nvPr/>
        </p:nvSpPr>
        <p:spPr>
          <a:xfrm>
            <a:off x="1941585" y="36554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54_3#0e3c616d2.choices?htil=5&amp;vaa=1&amp;vcp=1&amp;vis=1&amp;pid=a8a6f638d&amp;color=0,0,0&amp;vtp=1&amp;vaab=1&amp;bbb=1"/>
          <p:cNvSpPr/>
          <p:nvPr/>
        </p:nvSpPr>
        <p:spPr>
          <a:xfrm>
            <a:off x="539496" y="4223258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21231" algn="l"/>
                <a:tab pos="3404362" algn="l"/>
                <a:tab pos="5087493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B.小脑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C.脑干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.脊髓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6_1#6e35c4d15?vaa=1&amp;vcp=1&amp;vis=1&amp;pid=a8a6f638d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（黑龙江·中考）神经调节的基本方式是反射，下列现象属于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57_1#6e35c4d15.bracket?vaa=1&amp;vcp=1&amp;vis=1&amp;pid=a8a6f638d&amp;color=0,0,0&amp;vpa=104&amp;vtp=1&amp;vaab=1"/>
          <p:cNvSpPr/>
          <p:nvPr/>
        </p:nvSpPr>
        <p:spPr>
          <a:xfrm>
            <a:off x="861337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56_2#6e35c4d15.choices?vaa=1&amp;vcp=1&amp;vis=1&amp;pid=a8a6f638d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A.含羞草受到碰触时，展开的叶片会合拢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.小狗听到主人呼唤就去吃食物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.草履虫游向食物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.朵朵葵花向太阳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BD.158_1#0daf80ef1?sp=1&amp;vaa=1&amp;vcp=1&amp;vis=1&amp;pid=a8a6f638d&amp;color=0,0,0&amp;vtp=1&amp;vaab=1&amp;bt=1&amp;bbb=1&amp;hb=1"/>
              <p:cNvSpPr/>
              <p:nvPr/>
            </p:nvSpPr>
            <p:spPr>
              <a:xfrm>
                <a:off x="539496" y="1160330"/>
                <a:ext cx="11109960" cy="2528128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（山东临沂·模拟）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创新题·模型构建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下图是某同学构建的人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体生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理活动的概念模型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表示血管，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表示相应的结构，箭头表示</a:t>
                </a:r>
                <a:r>
                  <a:rPr lang="zh-CN" altLang="en-US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血流</a:t>
                </a:r>
                <a:r>
                  <a:rPr lang="en-US" altLang="zh-CN" sz="28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方向。下列叙述正确的是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1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C_6_BD.158_1#0daf80ef1?sp=1&amp;vaa=1&amp;vcp=1&amp;vis=1&amp;pid=a8a6f638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60330"/>
                <a:ext cx="11109960" cy="2528128"/>
              </a:xfrm>
              <a:prstGeom prst="rect">
                <a:avLst/>
              </a:prstGeom>
              <a:blipFill>
                <a:blip r:embed="rId3"/>
                <a:stretch>
                  <a:fillRect l="-1976" r="-51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BD.158_2#0daf80ef1?vaa=1&amp;vcp=1&amp;vis=1&amp;pid=a8a6f638d&amp;color=0,0,0&amp;vtp=1&amp;vaab=1&amp;bbb=1"/>
          <p:cNvSpPr/>
          <p:nvPr/>
        </p:nvSpPr>
        <p:spPr>
          <a:xfrm>
            <a:off x="539496" y="2516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endParaRPr lang="en-US" altLang="zh-CN" sz="100" dirty="0"/>
          </a:p>
        </p:txBody>
      </p:sp>
      <p:pic>
        <p:nvPicPr>
          <p:cNvPr id="5" name="QC_6_BD.158_3#0daf80ef1?htil=6&amp;vaa=1&amp;vcp=1&amp;vis=1&amp;pid=a8a6f638d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1165" y="3199606"/>
            <a:ext cx="2459736" cy="77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58_4#0daf80ef1.choices?htil=6&amp;vaa=1&amp;vcp=1&amp;vis=1&amp;pid=a8a6f638d&amp;color=0,0,0&amp;vtp=1&amp;vaab=1&amp;bbb=1"/>
              <p:cNvSpPr/>
              <p:nvPr/>
            </p:nvSpPr>
            <p:spPr>
              <a:xfrm>
                <a:off x="539496" y="3072606"/>
                <a:ext cx="852220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为骨骼肌，则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中的氧气含量增加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为肺，则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中的二氧化碳含量增加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为肾小球，则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中的蛋白质浓度升高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为小肠，则餐后半小时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中的葡萄糖含量减少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58_4#0daf80ef1.choices?htil=6&amp;vaa=1&amp;vcp=1&amp;vis=1&amp;pid=a8a6f638d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072606"/>
                <a:ext cx="8522208" cy="2496757"/>
              </a:xfrm>
              <a:prstGeom prst="rect">
                <a:avLst/>
              </a:prstGeom>
              <a:blipFill>
                <a:blip r:embed="rId6"/>
                <a:stretch>
                  <a:fillRect l="-2575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0daf80ef1?vaa=1&amp;vcp=1&amp;vis=1&amp;pid=a8a6f638d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人体内的血液循环途径及血液成分变化如下图所示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QC_6_AS.1_1#0daf80ef1?vaa=1&amp;vcp=1&amp;vis=1&amp;pid=a8a6f638d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236009"/>
            <a:ext cx="6738830" cy="504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81F4AEF4-5488-D5C9-31ED-F66F527A72E2}"/>
                  </a:ext>
                </a:extLst>
              </p:cNvPr>
              <p:cNvSpPr/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血液流经各器官后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血液中各种成分的变化通常是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当血液流过肾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脏后尿素减少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流过其他各器官后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尿素等废物增加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当血液流过肺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肺循环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氧气增加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流过其他各器官后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氧气减少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当血液流过小肠后营养物质增加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流过其他各器官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后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营养物质减少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为骨骼肌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则属于体循环路线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骨骼肌细胞要消耗氧气产生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所以流经骨骼肌的血液中氧气会减少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二氧化碳会增多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在肺部发生气体交换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肺泡中的氧气扩散进入血液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血液中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的二氧化碳扩散进入肺泡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肺静脉中氧气会增多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81F4AEF4-5488-D5C9-31ED-F66F527A72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29300"/>
              </a:xfrm>
              <a:prstGeom prst="rect">
                <a:avLst/>
              </a:prstGeom>
              <a:blipFill>
                <a:blip r:embed="rId2"/>
                <a:stretch>
                  <a:fillRect l="-1976" r="-878" b="-198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6503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789c062b?vcp=1&amp;pid=36d227dd2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7592" y="554400"/>
            <a:ext cx="9582912" cy="584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5874A9F9-209F-AC74-FFAC-6DE504A17FD4}"/>
                  </a:ext>
                </a:extLst>
              </p:cNvPr>
              <p:cNvSpPr/>
              <p:nvPr/>
            </p:nvSpPr>
            <p:spPr>
              <a:xfrm>
                <a:off x="539496" y="1857724"/>
                <a:ext cx="11109960" cy="316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是肾小球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那么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就是入球小动脉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就是出球小动脉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由于肾小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球对血液起过滤作用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水分能过滤到肾小囊中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而蛋白质不能被过滤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因此出球小动脉的血液中的蛋白质浓度会升高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。D.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小肠是人体消化和吸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收的主要器官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为小肠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则餐后半小时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由于小肠吸收了大量的营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养物质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包括葡萄糖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因此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肠静脉中的葡萄糖含量会增多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0daf80ef1?vaa=1&amp;vcp=1&amp;vis=1&amp;pid=a8a6f638d&amp;color=0,0,0&amp;vtp=1&amp;vaab=1&amp;bbb=1&amp;hb=1">
                <a:extLst>
                  <a:ext uri="{FF2B5EF4-FFF2-40B4-BE49-F238E27FC236}">
                    <a16:creationId xmlns:a16="http://schemas.microsoft.com/office/drawing/2014/main" id="{5874A9F9-209F-AC74-FFAC-6DE504A17F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7724"/>
                <a:ext cx="11109960" cy="3169857"/>
              </a:xfrm>
              <a:prstGeom prst="rect">
                <a:avLst/>
              </a:prstGeom>
              <a:blipFill>
                <a:blip r:embed="rId2"/>
                <a:stretch>
                  <a:fillRect l="-1976" r="-878" b="-5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59_1#0daf80ef1.bracket?vaa=1&amp;vcp=1&amp;vis=1&amp;pid=a8a6f638d&amp;color=0,0,0&amp;vpa=105&amp;vtp=1&amp;vaab=1">
            <a:extLst>
              <a:ext uri="{FF2B5EF4-FFF2-40B4-BE49-F238E27FC236}">
                <a16:creationId xmlns:a16="http://schemas.microsoft.com/office/drawing/2014/main" id="{7EA166C7-0662-B8C4-FE00-5D8C351956C3}"/>
              </a:ext>
            </a:extLst>
          </p:cNvPr>
          <p:cNvSpPr/>
          <p:nvPr/>
        </p:nvSpPr>
        <p:spPr>
          <a:xfrm>
            <a:off x="539496" y="5027581"/>
            <a:ext cx="131754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4445271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1_1#23d45e159?sp=1&amp;vaa=1&amp;vcp=1&amp;vis=1&amp;pid=a8a6f638d&amp;color=0,0,0&amp;vtp=1&amp;vaab=1&amp;bt=1&amp;bbb=1&amp;hb=1"/>
          <p:cNvSpPr/>
          <p:nvPr/>
        </p:nvSpPr>
        <p:spPr>
          <a:xfrm>
            <a:off x="539496" y="12222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人体内的激素含量少，作用大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，对生长发育和生殖等生命活动起着重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要的调节作用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下列由激素分泌异常而引起的疾病是(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23d45e159.bracket?vaa=1&amp;vcp=1&amp;vis=1&amp;pid=a8a6f638d&amp;color=0,0,0&amp;vpa=106&amp;vtp=1&amp;vaab=1"/>
          <p:cNvSpPr/>
          <p:nvPr/>
        </p:nvSpPr>
        <p:spPr>
          <a:xfrm>
            <a:off x="8995314" y="18566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161_2#23d45e159?vaa=1&amp;vcp=1&amp;vis=1&amp;pid=a8a6f638d&amp;color=0,0,0&amp;vtp=1&amp;vaab=1&amp;bbb=1"/>
          <p:cNvSpPr/>
          <p:nvPr/>
        </p:nvSpPr>
        <p:spPr>
          <a:xfrm>
            <a:off x="539496" y="249745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①佝偻病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②坏血病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③呆小症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④糖尿病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⑤夜盲症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⑥侏儒症</a:t>
            </a:r>
            <a:endParaRPr lang="en-US" altLang="zh-CN" sz="2800" dirty="0"/>
          </a:p>
        </p:txBody>
      </p:sp>
      <p:sp>
        <p:nvSpPr>
          <p:cNvPr id="5" name="QC_6_BD.161_3#23d45e159.choices?vaa=1&amp;vcp=1&amp;vis=1&amp;pid=a8a6f638d&amp;color=0,0,0&amp;vtp=1&amp;vaab=1&amp;bbb=1"/>
          <p:cNvSpPr/>
          <p:nvPr/>
        </p:nvSpPr>
        <p:spPr>
          <a:xfrm>
            <a:off x="539496" y="311912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.②⑤⑥</a:t>
            </a:r>
            <a:endParaRPr lang="en-US" altLang="zh-CN" sz="2800" dirty="0"/>
          </a:p>
        </p:txBody>
      </p:sp>
      <p:sp>
        <p:nvSpPr>
          <p:cNvPr id="6" name="QC_6_BD.163_1#002bfb3f5?vaa=1&amp;vcp=1&amp;vis=1&amp;pid=a8a6f638d&amp;color=0,0,0&amp;vtp=1&amp;vaab=1&amp;bbb=1"/>
          <p:cNvSpPr/>
          <p:nvPr/>
        </p:nvSpPr>
        <p:spPr>
          <a:xfrm>
            <a:off x="539496" y="37407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下列关于控制酸雨的措施，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64_1#002bfb3f5.bracket?vaa=1&amp;vcp=1&amp;vis=1&amp;pid=a8a6f638d&amp;color=0,0,0&amp;vpa=107&amp;vtp=1&amp;vaab=1"/>
          <p:cNvSpPr/>
          <p:nvPr/>
        </p:nvSpPr>
        <p:spPr>
          <a:xfrm>
            <a:off x="7128414" y="372745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63_2#002bfb3f5.choices?vaa=1&amp;vcp=1&amp;vis=1&amp;pid=a8a6f638d&amp;color=0,0,0&amp;vtp=1&amp;vaab=1&amp;bbb=1"/>
          <p:cNvSpPr/>
          <p:nvPr/>
        </p:nvSpPr>
        <p:spPr>
          <a:xfrm>
            <a:off x="539496" y="437026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.排放酸性物质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.减少煤燃烧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C.使用净化装置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.减少石油等燃料的燃烧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3e78e7d6?vcp=1&amp;pid=e1d75426c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O_6_BD.165_1#de8db6b0e?htil=7&amp;vaa=1&amp;vcp=1&amp;vis=1&amp;pid=03e78e7d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1285528"/>
            <a:ext cx="542239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65_2#de8db6b0e?htil=7&amp;sp=1&amp;vaa=1&amp;vcp=1&amp;vis=1&amp;pid=03e78e7d6&amp;color=0,0,0&amp;vtp=1&amp;vaab=1&amp;bbb=1&amp;hb=1"/>
          <p:cNvSpPr/>
          <p:nvPr/>
        </p:nvSpPr>
        <p:spPr>
          <a:xfrm>
            <a:off x="539496" y="1267240"/>
            <a:ext cx="5559552" cy="450245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近年来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地出现“马拉松热”，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人们对马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拉松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运动的热情高涨。长时间高强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运动，营养物质的补充至关重要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图为人体部分系统（器官）及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活动示意图（图中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①～⑨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）。请据图回答下列问题。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66_1#e880ed19e?htil=8&amp;vaa=1&amp;vcp=1&amp;vis=1&amp;pid=de8db6b0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572688"/>
            <a:ext cx="542239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66_2#e880ed19e?htil=8&amp;vaa=1&amp;vcp=1&amp;vis=1&amp;pid=de8db6b0e&amp;color=0,0,0&amp;vtp=1&amp;vaab=1&amp;bt=1&amp;bbb=1&amp;hb=1&amp;hs=1"/>
          <p:cNvSpPr/>
          <p:nvPr/>
        </p:nvSpPr>
        <p:spPr>
          <a:xfrm>
            <a:off x="539496" y="554400"/>
            <a:ext cx="555955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（1）为顺利完成比赛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，运动员食用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了营养丰富的早餐。营养早餐主要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中被消化吸收。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被吸收的营养物质进入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由静脉流回心脏，最先进入心脏的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填序号）。</a:t>
            </a:r>
            <a:endParaRPr lang="en-US" altLang="zh-CN" sz="2800" dirty="0"/>
          </a:p>
        </p:txBody>
      </p:sp>
      <p:sp>
        <p:nvSpPr>
          <p:cNvPr id="4" name="QB_7_AN.1_1#e880ed19e.blank?vaa=1&amp;vcp=1&amp;vis=1&amp;pid=de8db6b0e&amp;color=0,0,0&amp;vpa=108&amp;vtp=1&amp;vaab=1"/>
          <p:cNvSpPr/>
          <p:nvPr/>
        </p:nvSpPr>
        <p:spPr>
          <a:xfrm>
            <a:off x="905415" y="18193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5" name="QB_7_AN.2_1#e880ed19e.blank?vaa=1&amp;vcp=1&amp;vis=1&amp;pid=de8db6b0e&amp;color=0,0,0&amp;vpa=109&amp;vtp=1&amp;vaab=1&amp;bbb=1"/>
          <p:cNvSpPr/>
          <p:nvPr/>
        </p:nvSpPr>
        <p:spPr>
          <a:xfrm>
            <a:off x="4105815" y="24670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循环</a:t>
            </a:r>
            <a:endParaRPr lang="en-US" altLang="zh-CN" sz="2800" dirty="0"/>
          </a:p>
        </p:txBody>
      </p:sp>
      <p:sp>
        <p:nvSpPr>
          <p:cNvPr id="6" name="QB_7_AN.3_1#e880ed19e.blank?vaa=1&amp;vcp=1&amp;vis=1&amp;pid=de8db6b0e&amp;color=0,0,0&amp;vpa=110&amp;vtp=1&amp;vaab=1"/>
          <p:cNvSpPr/>
          <p:nvPr/>
        </p:nvSpPr>
        <p:spPr>
          <a:xfrm>
            <a:off x="549815" y="374146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7_BD.170_1#20c4b6c03?vaa=1&amp;vcp=1&amp;vis=1&amp;pid=de8db6b0e&amp;color=0,0,0&amp;vtp=1&amp;vaab=1&amp;bbb=1&amp;hb=1&amp;hs=1"/>
          <p:cNvSpPr/>
          <p:nvPr/>
        </p:nvSpPr>
        <p:spPr>
          <a:xfrm>
            <a:off x="539496" y="43958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2）比赛过程中，运动员呼吸深度和频率逐渐增大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，促进人体与外界进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行气体交换，完成气体交换的主要器官是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。运动过程中产生的尿素等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废物随血液进入肾单位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，经过了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⑧的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，最终随尿液排出体外。</a:t>
            </a:r>
            <a:endParaRPr lang="en-US" altLang="zh-CN" sz="2800" spc="-100" dirty="0"/>
          </a:p>
        </p:txBody>
      </p:sp>
      <p:sp>
        <p:nvSpPr>
          <p:cNvPr id="8" name="QB_7_AN.171_1#20c4b6c03.blank?vaa=1&amp;vcp=1&amp;vis=1&amp;pid=de8db6b0e&amp;color=0,0,0&amp;vpa=111&amp;vtp=1&amp;vaab=1"/>
          <p:cNvSpPr/>
          <p:nvPr/>
        </p:nvSpPr>
        <p:spPr>
          <a:xfrm>
            <a:off x="6715664" y="5013052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spc="-100" dirty="0"/>
          </a:p>
        </p:txBody>
      </p:sp>
      <p:sp>
        <p:nvSpPr>
          <p:cNvPr id="9" name="QB_7_AN.172_1#20c4b6c03.blank?vaa=1&amp;vcp=1&amp;vis=1&amp;pid=de8db6b0e&amp;color=0,0,0&amp;vpa=112&amp;vtp=1&amp;vaab=1&amp;bbb=1"/>
          <p:cNvSpPr/>
          <p:nvPr/>
        </p:nvSpPr>
        <p:spPr>
          <a:xfrm>
            <a:off x="6029865" y="5639797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过滤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3_1#e13b8f33f?vaa=1&amp;vcp=1&amp;vis=1&amp;pid=de8db6b0e&amp;color=0,0,0&amp;vtp=1&amp;vaab=1&amp;bt=1&amp;bbb=1&amp;hb=1"/>
          <p:cNvSpPr/>
          <p:nvPr/>
        </p:nvSpPr>
        <p:spPr>
          <a:xfrm>
            <a:off x="539496" y="92887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（3）比赛过程中，运动员会根据自身实际情况和赛道环境的变化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考调整比赛策略。这主要是在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系统的调节下完成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74_1#e13b8f33f.blank?vaa=1&amp;vcp=1&amp;vis=1&amp;pid=de8db6b0e&amp;color=0,0,0&amp;vpa=113&amp;vtp=1&amp;vaab=1&amp;bbb=1"/>
          <p:cNvSpPr/>
          <p:nvPr/>
        </p:nvSpPr>
        <p:spPr>
          <a:xfrm>
            <a:off x="5172615" y="152514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pic>
        <p:nvPicPr>
          <p:cNvPr id="4" name="QO_6_BD.173_2#e13b8f33f?vaa=1&amp;vcp=1&amp;vis=1&amp;pid=de8db6b0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265807"/>
            <a:ext cx="545896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5_1#fe5bdf985?sp=1&amp;vaa=1&amp;vcp=1&amp;vis=1&amp;pid=03e78e7d6&amp;color=0,0,0&amp;vtp=1&amp;vaab=1&amp;bt=1&amp;bbb=1&amp;hb=1"/>
          <p:cNvSpPr/>
          <p:nvPr/>
        </p:nvSpPr>
        <p:spPr>
          <a:xfrm>
            <a:off x="539496" y="4232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某兴趣小组的同学用蝌蚪进行甲状腺激素的作用的实验探究，请分析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44" name="QO_6_BD.175_2#fe5bdf985?colgroup=2,5,4,7,7&amp;vaa=1&amp;vcp=1&amp;vis=1&amp;pid=03e78e7d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626650"/>
              </p:ext>
            </p:extLst>
          </p:nvPr>
        </p:nvGraphicFramePr>
        <p:xfrm>
          <a:off x="539496" y="1677874"/>
          <a:ext cx="11064240" cy="1491858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898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实验动物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饲养环境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实验结果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5351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甲组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池塘水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正常发育成正常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" name="QO_6_BD.175_3#fe5bdf985?colgroup=2,5,4,7,7&amp;vaa=1&amp;vcp=1&amp;vis=1&amp;pid=03e78e7d6&amp;color=0,0,0&amp;mp=1&amp;vtp=1&amp;vaab=1&amp;bt=1&amp;bbb=1&amp;hb=1">
            <a:extLst>
              <a:ext uri="{FF2B5EF4-FFF2-40B4-BE49-F238E27FC236}">
                <a16:creationId xmlns:a16="http://schemas.microsoft.com/office/drawing/2014/main" id="{9E437AFB-66A1-DC42-F762-58272FAB04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437508"/>
              </p:ext>
            </p:extLst>
          </p:nvPr>
        </p:nvGraphicFramePr>
        <p:xfrm>
          <a:off x="539496" y="3161092"/>
          <a:ext cx="11064240" cy="3137539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3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9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0417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乙组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添加含甲状腺激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素的普通饲料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提前发育成很小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916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丙组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破坏甲状腺的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池塘水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停止发育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856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丁组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破坏甲状腺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的蝌蚪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池塘水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添加甲状腺激素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的普通饲料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正常发育成正常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5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的成蛙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76_1#3de854013?vaa=1&amp;vcp=1&amp;vis=1&amp;pid=fe5bdf985&amp;color=0,0,0&amp;vtp=1&amp;vaab=1&amp;bt=1&amp;bbb=1&amp;hb=1"/>
          <p:cNvSpPr/>
          <p:nvPr/>
        </p:nvSpPr>
        <p:spPr>
          <a:xfrm>
            <a:off x="539496" y="90484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（1）甲、乙、丙、丁四组蝌蚪，除表中列出的不同处理外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，还要求它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们的数量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、生长发育状况必须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，以排除其他因素的干扰。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为避免偶然性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，保证实验结果更准确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3de854013.blank?vaa=1&amp;vcp=1&amp;vis=1&amp;pid=fe5bdf985&amp;color=0,0,0&amp;vpa=114&amp;vtp=1&amp;vaab=1&amp;bbb=1"/>
          <p:cNvSpPr/>
          <p:nvPr/>
        </p:nvSpPr>
        <p:spPr>
          <a:xfrm>
            <a:off x="6239415" y="152206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/>
          </a:p>
        </p:txBody>
      </p:sp>
      <p:sp>
        <p:nvSpPr>
          <p:cNvPr id="4" name="QB_7_AN.2_1#3de854013.blank?vaa=1&amp;vcp=1&amp;vis=1&amp;pid=fe5bdf985&amp;color=0,0,0&amp;vpa=115&amp;vtp=1&amp;vaab=1&amp;bbb=1"/>
          <p:cNvSpPr/>
          <p:nvPr/>
        </p:nvSpPr>
        <p:spPr>
          <a:xfrm>
            <a:off x="7306214" y="2148808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进行多次重复实验</a:t>
            </a:r>
            <a:endParaRPr lang="en-US" altLang="zh-CN" sz="2800" dirty="0"/>
          </a:p>
        </p:txBody>
      </p:sp>
      <p:sp>
        <p:nvSpPr>
          <p:cNvPr id="5" name="QB_7_BD.179_1#e835ffd18?vaa=1&amp;vcp=1&amp;vis=1&amp;pid=fe5bdf985&amp;color=0,0,0&amp;vtp=1&amp;vaab=1&amp;bbb=1"/>
          <p:cNvSpPr/>
          <p:nvPr/>
        </p:nvSpPr>
        <p:spPr>
          <a:xfrm>
            <a:off x="539496" y="28207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（2）表中的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、乙两组中起对照作用的是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3_1#e835ffd18.blank?vaa=1&amp;vcp=1&amp;vis=1&amp;pid=fe5bdf985&amp;color=0,0,0&amp;vpa=116&amp;vtp=1&amp;vaab=1&amp;bbb=1"/>
          <p:cNvSpPr/>
          <p:nvPr/>
        </p:nvSpPr>
        <p:spPr>
          <a:xfrm>
            <a:off x="3118390" y="276933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池塘水</a:t>
            </a:r>
            <a:endParaRPr lang="en-US" altLang="zh-CN" sz="2800" dirty="0"/>
          </a:p>
        </p:txBody>
      </p:sp>
      <p:sp>
        <p:nvSpPr>
          <p:cNvPr id="7" name="QB_7_AN.4_1#e835ffd18.blank?vaa=1&amp;vcp=1&amp;vis=1&amp;pid=fe5bdf985&amp;color=0,0,0&amp;vpa=117&amp;vtp=1&amp;vaab=1&amp;bbb=1"/>
          <p:cNvSpPr/>
          <p:nvPr/>
        </p:nvSpPr>
        <p:spPr>
          <a:xfrm>
            <a:off x="9519189" y="27693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甲组</a:t>
            </a:r>
            <a:endParaRPr lang="en-US" altLang="zh-CN" sz="2800" dirty="0"/>
          </a:p>
        </p:txBody>
      </p:sp>
      <p:sp>
        <p:nvSpPr>
          <p:cNvPr id="8" name="QB_7_BD.182_1#ec6a36aae?vaa=1&amp;vcp=1&amp;vis=1&amp;pid=fe5bdf985&amp;color=0,0,0&amp;vtp=1&amp;vaab=1&amp;bbb=1&amp;hb=1"/>
          <p:cNvSpPr/>
          <p:nvPr/>
        </p:nvSpPr>
        <p:spPr>
          <a:xfrm>
            <a:off x="539496" y="3450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（3）该探究实验的结论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：甲状腺激素具有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该结论来自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的对照。人体在幼年时如果甲状腺激素分泌不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足易患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填“侏儒症”或“呆小症”）。</a:t>
            </a:r>
            <a:endParaRPr lang="en-US" altLang="zh-CN" sz="2800" dirty="0"/>
          </a:p>
        </p:txBody>
      </p:sp>
      <p:sp>
        <p:nvSpPr>
          <p:cNvPr id="9" name="QB_7_AN.5_1#ec6a36aae.blank?vaa=1&amp;vcp=1&amp;vis=1&amp;pid=fe5bdf985&amp;color=0,0,0&amp;vpa=118&amp;vtp=1&amp;vaab=1&amp;bbb=1"/>
          <p:cNvSpPr/>
          <p:nvPr/>
        </p:nvSpPr>
        <p:spPr>
          <a:xfrm>
            <a:off x="7128414" y="3419760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促进动物生长发育</a:t>
            </a:r>
            <a:endParaRPr lang="en-US" altLang="zh-CN" sz="2800" dirty="0"/>
          </a:p>
        </p:txBody>
      </p:sp>
      <p:sp>
        <p:nvSpPr>
          <p:cNvPr id="10" name="QB_7_AN.6_1#ec6a36aae.blank?vaa=1&amp;vcp=1&amp;vis=1&amp;pid=fe5bdf985&amp;color=0,0,0&amp;vpa=119&amp;vtp=1&amp;vaab=1&amp;bbb=1"/>
          <p:cNvSpPr/>
          <p:nvPr/>
        </p:nvSpPr>
        <p:spPr>
          <a:xfrm>
            <a:off x="2327814" y="4067460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甲组和乙组</a:t>
            </a:r>
            <a:endParaRPr lang="en-US" altLang="zh-CN" sz="2800" dirty="0"/>
          </a:p>
        </p:txBody>
      </p:sp>
      <p:sp>
        <p:nvSpPr>
          <p:cNvPr id="11" name="QB_7_AN.7_1#ec6a36aae.blank?vaa=1&amp;vcp=1&amp;vis=1&amp;pid=fe5bdf985&amp;color=0,0,0&amp;vpa=120&amp;vtp=1&amp;vaab=1&amp;bbb=1"/>
          <p:cNvSpPr/>
          <p:nvPr/>
        </p:nvSpPr>
        <p:spPr>
          <a:xfrm>
            <a:off x="1616614" y="46942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呆小症</a:t>
            </a:r>
            <a:endParaRPr lang="en-US" altLang="zh-CN" sz="2800" dirty="0"/>
          </a:p>
        </p:txBody>
      </p:sp>
      <p:sp>
        <p:nvSpPr>
          <p:cNvPr id="12" name="QB_7_BD.186_1#29fbd9816?vaa=1&amp;vcp=1&amp;vis=1&amp;pid=fe5bdf985&amp;color=0,0,0&amp;vtp=1&amp;vaab=1&amp;bbb=1"/>
          <p:cNvSpPr/>
          <p:nvPr/>
        </p:nvSpPr>
        <p:spPr>
          <a:xfrm>
            <a:off x="539496" y="5372830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（4）甲状腺激素是由甲状腺分泌的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，该激素通过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进入血液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187_1#29fbd9816.blank?vaa=1&amp;vcp=1&amp;vis=1&amp;pid=fe5bdf985&amp;color=0,0,0&amp;vpa=121&amp;vtp=1&amp;vaab=1&amp;bbb=1"/>
          <p:cNvSpPr/>
          <p:nvPr/>
        </p:nvSpPr>
        <p:spPr>
          <a:xfrm>
            <a:off x="8195214" y="532139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7789c062b?vcp=1&amp;pid=36d227dd2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819656"/>
            <a:ext cx="11064240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7ee4346f.fixed?vcp=1&amp;pid=ce954e270&amp;color=0,0,0&amp;vtp=1&amp;vaab=1&amp;bbb=1"/>
          <p:cNvSpPr/>
          <p:nvPr/>
        </p:nvSpPr>
        <p:spPr>
          <a:xfrm>
            <a:off x="320040" y="2562336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人体生命活动的调节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000"/>
              </a:lnSpc>
            </a:pPr>
            <a:r>
              <a:rPr lang="en-US" altLang="zh-CN" sz="32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第七章</a:t>
            </a:r>
            <a:r>
              <a:rPr lang="en-US" altLang="zh-CN" sz="32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人类活动对生物圈的影响</a:t>
            </a:r>
            <a:endParaRPr lang="en-US" altLang="zh-CN" sz="3200" dirty="0"/>
          </a:p>
        </p:txBody>
      </p:sp>
      <p:sp>
        <p:nvSpPr>
          <p:cNvPr id="3" name="C_4_BD#97ee4346f.fixed?vcp=1&amp;pid=ce954e27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900"/>
              </a:lnSpc>
            </a:pPr>
            <a:r>
              <a:rPr lang="en-US" altLang="zh-CN" sz="32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QB_7_AN.3_1#4b16f1f31.blank?vaa=1&amp;vcp=1&amp;vis=1&amp;pid=79f88e3ba&amp;color=0,0,0&amp;vpa=3&amp;vtp=1&amp;vaab=1&amp;bbb=1&amp;hb=1"/>
          <p:cNvSpPr/>
          <p:nvPr/>
        </p:nvSpPr>
        <p:spPr>
          <a:xfrm>
            <a:off x="-144085" y="251905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视网膜</a:t>
            </a:r>
            <a:endParaRPr lang="en-US" altLang="zh-CN" sz="2800" dirty="0"/>
          </a:p>
        </p:txBody>
      </p:sp>
      <p:sp>
        <p:nvSpPr>
          <p:cNvPr id="2" name="C_5_BD#8d1b5d9ae?vcp=1&amp;pid=97ee4346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79f88e3ba?vaa=1&amp;vcp=1&amp;vis=1&amp;pid=8d1b5d9ae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人体对外界环境的感知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2_1#4b16f1f31?sp=1&amp;vaa=1&amp;vcp=1&amp;vis=1&amp;pid=79f88e3ba&amp;color=0,0,0&amp;vtp=1&amp;vaab=1&amp;bbb=1&amp;hb=1"/>
              <p:cNvSpPr/>
              <p:nvPr/>
            </p:nvSpPr>
            <p:spPr>
              <a:xfrm>
                <a:off x="630314" y="1908029"/>
                <a:ext cx="11019141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（1）视觉的形成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物体反射的光线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瞳孔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玻璃体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的视觉中枢，形成视觉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2_1#4b16f1f31?sp=1&amp;vaa=1&amp;vcp=1&amp;vis=1&amp;pid=79f88e3b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314" y="1908029"/>
                <a:ext cx="11019141" cy="1849057"/>
              </a:xfrm>
              <a:prstGeom prst="rect">
                <a:avLst/>
              </a:prstGeom>
              <a:blipFill>
                <a:blip r:embed="rId3"/>
                <a:stretch>
                  <a:fillRect l="-193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4b16f1f31.blank?vaa=1&amp;vcp=1&amp;vis=1&amp;pid=79f88e3ba&amp;color=0,0,0&amp;vpa=1&amp;vtp=1&amp;vaab=1&amp;bbb=1"/>
          <p:cNvSpPr/>
          <p:nvPr/>
        </p:nvSpPr>
        <p:spPr>
          <a:xfrm>
            <a:off x="4102178" y="2525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角膜</a:t>
            </a:r>
            <a:endParaRPr lang="en-US" altLang="zh-CN" sz="2800" dirty="0"/>
          </a:p>
        </p:txBody>
      </p:sp>
      <p:sp>
        <p:nvSpPr>
          <p:cNvPr id="6" name="QB_7_AN.2_1#4b16f1f31.blank?vaa=1&amp;vcp=1&amp;vis=1&amp;pid=79f88e3ba&amp;color=0,0,0&amp;vpa=2&amp;vtp=1&amp;vaab=1&amp;bbb=1"/>
          <p:cNvSpPr/>
          <p:nvPr/>
        </p:nvSpPr>
        <p:spPr>
          <a:xfrm>
            <a:off x="6521958" y="251905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晶状体</a:t>
            </a:r>
            <a:endParaRPr lang="en-US" altLang="zh-CN" sz="2800" dirty="0"/>
          </a:p>
        </p:txBody>
      </p:sp>
      <p:sp>
        <p:nvSpPr>
          <p:cNvPr id="8" name="QB_7_AN.4_1#4b16f1f31.blank?vaa=1&amp;vcp=1&amp;vis=1&amp;pid=79f88e3ba&amp;color=0,0,0&amp;vpa=4&amp;vtp=1&amp;vaab=1&amp;bbb=1"/>
          <p:cNvSpPr/>
          <p:nvPr/>
        </p:nvSpPr>
        <p:spPr>
          <a:xfrm>
            <a:off x="3390978" y="311764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7_1#1b57e7219?sp=1&amp;vaa=1&amp;vcp=1&amp;vis=1&amp;pid=79f88e3ba&amp;color=0,0,0&amp;vtp=1&amp;vaab=1&amp;bbb=1&amp;hb=1"/>
              <p:cNvSpPr/>
              <p:nvPr/>
            </p:nvSpPr>
            <p:spPr>
              <a:xfrm>
                <a:off x="539496" y="376534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（2）听觉的形成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外界声波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外耳道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（产生振动）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听小骨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（三块，把振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动扩大并传到内耳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（产生冲动）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听觉神经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的听觉中枢，形成听觉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BD.7_1#1b57e7219?sp=1&amp;vaa=1&amp;vcp=1&amp;vis=1&amp;pid=79f88e3b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5341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8_1#1b57e7219.blank?vaa=1&amp;vcp=1&amp;vis=1&amp;pid=79f88e3ba&amp;color=0,0,0&amp;vpa=5&amp;vtp=1&amp;vaab=1&amp;bbb=1"/>
          <p:cNvSpPr/>
          <p:nvPr/>
        </p:nvSpPr>
        <p:spPr>
          <a:xfrm>
            <a:off x="4440932" y="43520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鼓膜</a:t>
            </a:r>
            <a:endParaRPr lang="en-US" altLang="zh-CN" sz="2800" dirty="0"/>
          </a:p>
        </p:txBody>
      </p:sp>
      <p:sp>
        <p:nvSpPr>
          <p:cNvPr id="11" name="QB_7_AN.9_1#1b57e7219.blank?vaa=1&amp;vcp=1&amp;vis=1&amp;pid=79f88e3ba&amp;color=0,0,0&amp;vpa=6&amp;vtp=1&amp;vaab=1&amp;bbb=1"/>
          <p:cNvSpPr/>
          <p:nvPr/>
        </p:nvSpPr>
        <p:spPr>
          <a:xfrm>
            <a:off x="4226465" y="50302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耳蜗</a:t>
            </a:r>
            <a:endParaRPr lang="en-US" altLang="zh-CN" sz="2800" dirty="0"/>
          </a:p>
        </p:txBody>
      </p:sp>
      <p:sp>
        <p:nvSpPr>
          <p:cNvPr id="12" name="QB_7_AN.10_1#1b57e7219.blank?vaa=1&amp;vcp=1&amp;vis=1&amp;pid=79f88e3ba&amp;color=0,0,0&amp;vpa=7&amp;vtp=1&amp;vaab=1&amp;bbb=1"/>
          <p:cNvSpPr/>
          <p:nvPr/>
        </p:nvSpPr>
        <p:spPr>
          <a:xfrm>
            <a:off x="9349003" y="501371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5" grpId="0" build="p" animBg="1"/>
      <p:bldP spid="6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1ea92fc66?sp=1&amp;vaa=1&amp;vcp=1&amp;vis=1&amp;pid=79f88e3ba&amp;color=0,0,0&amp;vtp=1&amp;vaab=1&amp;bt=1&amp;bbb=1"/>
          <p:cNvSpPr/>
          <p:nvPr/>
        </p:nvSpPr>
        <p:spPr>
          <a:xfrm>
            <a:off x="539496" y="554400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（3）其他感觉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头部位置感受器：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嗅觉感受器：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味觉感受器：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触觉感受器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：皮肤上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、热感受器：皮肤上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感觉形成的部位：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</p:txBody>
      </p:sp>
      <p:sp>
        <p:nvSpPr>
          <p:cNvPr id="3" name="QB_7_AN.1_1#1ea92fc66.blank?vaa=1&amp;vcp=1&amp;vis=1&amp;pid=79f88e3ba&amp;color=0,0,0&amp;vpa=8&amp;vtp=1&amp;vaab=1&amp;bbb=1"/>
          <p:cNvSpPr/>
          <p:nvPr/>
        </p:nvSpPr>
        <p:spPr>
          <a:xfrm>
            <a:off x="4105815" y="117162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前庭和半规管</a:t>
            </a:r>
            <a:endParaRPr lang="en-US" altLang="zh-CN" sz="2800" dirty="0"/>
          </a:p>
        </p:txBody>
      </p:sp>
      <p:sp>
        <p:nvSpPr>
          <p:cNvPr id="4" name="QB_7_AN.2_1#1ea92fc66.blank?vaa=1&amp;vcp=1&amp;vis=1&amp;pid=79f88e3ba&amp;color=0,0,0&amp;vpa=9&amp;vtp=1&amp;vaab=1&amp;bbb=1"/>
          <p:cNvSpPr/>
          <p:nvPr/>
        </p:nvSpPr>
        <p:spPr>
          <a:xfrm>
            <a:off x="3394615" y="18193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嗅黏膜</a:t>
            </a:r>
            <a:endParaRPr lang="en-US" altLang="zh-CN" sz="2800" dirty="0"/>
          </a:p>
        </p:txBody>
      </p:sp>
      <p:sp>
        <p:nvSpPr>
          <p:cNvPr id="5" name="QB_7_AN.3_1#1ea92fc66.blank?vaa=1&amp;vcp=1&amp;vis=1&amp;pid=79f88e3ba&amp;color=0,0,0&amp;vpa=10&amp;vtp=1&amp;vaab=1&amp;bbb=1"/>
          <p:cNvSpPr/>
          <p:nvPr/>
        </p:nvSpPr>
        <p:spPr>
          <a:xfrm>
            <a:off x="3394615" y="24670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味蕾</a:t>
            </a:r>
            <a:endParaRPr lang="en-US" altLang="zh-CN" sz="2800" dirty="0"/>
          </a:p>
        </p:txBody>
      </p:sp>
      <p:sp>
        <p:nvSpPr>
          <p:cNvPr id="6" name="QB_7_AN.4_1#1ea92fc66.blank?vaa=1&amp;vcp=1&amp;vis=1&amp;pid=79f88e3ba&amp;color=0,0,0&amp;vpa=11&amp;vtp=1&amp;vaab=1&amp;bbb=1"/>
          <p:cNvSpPr/>
          <p:nvPr/>
        </p:nvSpPr>
        <p:spPr>
          <a:xfrm>
            <a:off x="4105815" y="438916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</a:t>
            </a:r>
            <a:endParaRPr lang="en-US" altLang="zh-CN" sz="2800" dirty="0"/>
          </a:p>
        </p:txBody>
      </p:sp>
      <p:sp>
        <p:nvSpPr>
          <p:cNvPr id="7" name="P_7_BD#57ba92d95?sp=1&amp;vcp=1&amp;vis=1&amp;pid=79f88e3ba&amp;color=0,0,0&amp;vtp=1&amp;vaab=1&amp;bbb=1&amp;hb=1"/>
          <p:cNvSpPr/>
          <p:nvPr/>
        </p:nvSpPr>
        <p:spPr>
          <a:xfrm>
            <a:off x="539496" y="50435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（4）感受器的适应：如果感受器持续受到某种刺激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，那么其产生冲动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的能力会随刺激持续时间的延长而减弱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6_1#864564e40?vaa=1&amp;vcp=1&amp;vis=1&amp;pid=8d1b5d9ae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神经系统的组成和功能</a:t>
            </a:r>
            <a:endParaRPr lang="en-US" altLang="zh-CN" sz="2800" dirty="0"/>
          </a:p>
        </p:txBody>
      </p:sp>
      <p:sp>
        <p:nvSpPr>
          <p:cNvPr id="3" name="QB_7_BD.17_1#40fe0da33?sp=1&amp;vaa=1&amp;vcp=1&amp;vis=1&amp;pid=864564e40&amp;color=0,0,0&amp;vtp=1&amp;vaab=1&amp;bbb=1&amp;hb=1"/>
          <p:cNvSpPr/>
          <p:nvPr/>
        </p:nvSpPr>
        <p:spPr>
          <a:xfrm>
            <a:off x="539496" y="1182097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）神经系统的基本结构和功能单位是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又叫神经细胞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两部分）；组成包括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（中枢神经系统）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周围神经系统）。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脑由三部分组成：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能够协调运动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，维持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身体平衡的是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能调节心跳、呼吸、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血压等人体基本生命活动，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“生命中枢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，调节人体生命活动的最高级中枢是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40fe0da33.blank?vaa=1&amp;vcp=1&amp;vis=1&amp;pid=864564e40&amp;color=0,0,0&amp;vpa=12&amp;vtp=1&amp;vaab=1&amp;bbb=1"/>
          <p:cNvSpPr/>
          <p:nvPr/>
        </p:nvSpPr>
        <p:spPr>
          <a:xfrm>
            <a:off x="6772814" y="11516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神经元</a:t>
            </a:r>
            <a:endParaRPr lang="en-US" altLang="zh-CN" sz="2800" dirty="0"/>
          </a:p>
        </p:txBody>
      </p:sp>
      <p:sp>
        <p:nvSpPr>
          <p:cNvPr id="5" name="QB_7_AN.2_1#40fe0da33.blank?vaa=1&amp;vcp=1&amp;vis=1&amp;pid=864564e40&amp;color=0,0,0&amp;vpa=13&amp;vtp=1&amp;vaab=1&amp;bbb=1"/>
          <p:cNvSpPr/>
          <p:nvPr/>
        </p:nvSpPr>
        <p:spPr>
          <a:xfrm>
            <a:off x="905415" y="17993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细胞体</a:t>
            </a:r>
            <a:endParaRPr lang="en-US" altLang="zh-CN" sz="2800" dirty="0"/>
          </a:p>
        </p:txBody>
      </p:sp>
      <p:sp>
        <p:nvSpPr>
          <p:cNvPr id="6" name="QB_7_AN.3_1#40fe0da33.blank?vaa=1&amp;vcp=1&amp;vis=1&amp;pid=864564e40&amp;color=0,0,0&amp;vpa=14&amp;vtp=1&amp;vaab=1&amp;bbb=1"/>
          <p:cNvSpPr/>
          <p:nvPr/>
        </p:nvSpPr>
        <p:spPr>
          <a:xfrm>
            <a:off x="2683414" y="17993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突起</a:t>
            </a:r>
            <a:endParaRPr lang="en-US" altLang="zh-CN" sz="2800" dirty="0"/>
          </a:p>
        </p:txBody>
      </p:sp>
      <p:sp>
        <p:nvSpPr>
          <p:cNvPr id="7" name="QB_7_AN.4_1#40fe0da33.blank?vaa=1&amp;vcp=1&amp;vis=1&amp;pid=864564e40&amp;color=0,0,0&amp;vpa=15&amp;vtp=1&amp;vaab=1"/>
          <p:cNvSpPr/>
          <p:nvPr/>
        </p:nvSpPr>
        <p:spPr>
          <a:xfrm>
            <a:off x="6950614" y="17993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</a:t>
            </a:r>
            <a:endParaRPr lang="en-US" altLang="zh-CN" sz="2800" dirty="0"/>
          </a:p>
        </p:txBody>
      </p:sp>
      <p:sp>
        <p:nvSpPr>
          <p:cNvPr id="8" name="QB_7_AN.5_1#40fe0da33.blank?vaa=1&amp;vcp=1&amp;vis=1&amp;pid=864564e40&amp;color=0,0,0&amp;vpa=16&amp;vtp=1&amp;vaab=1&amp;bbb=1"/>
          <p:cNvSpPr/>
          <p:nvPr/>
        </p:nvSpPr>
        <p:spPr>
          <a:xfrm>
            <a:off x="8017414" y="17993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脊髓</a:t>
            </a:r>
            <a:endParaRPr lang="en-US" altLang="zh-CN" sz="2800" dirty="0"/>
          </a:p>
        </p:txBody>
      </p:sp>
      <p:sp>
        <p:nvSpPr>
          <p:cNvPr id="9" name="QB_7_AN.6_1#40fe0da33.blank?vaa=1&amp;vcp=1&amp;vis=1&amp;pid=864564e40&amp;color=0,0,0&amp;vpa=17&amp;vtp=1&amp;vaab=1&amp;bbb=1"/>
          <p:cNvSpPr/>
          <p:nvPr/>
        </p:nvSpPr>
        <p:spPr>
          <a:xfrm>
            <a:off x="905415" y="24470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脑神经</a:t>
            </a:r>
            <a:endParaRPr lang="en-US" altLang="zh-CN" sz="2800" dirty="0"/>
          </a:p>
        </p:txBody>
      </p:sp>
      <p:sp>
        <p:nvSpPr>
          <p:cNvPr id="10" name="QB_7_AN.7_1#40fe0da33.blank?vaa=1&amp;vcp=1&amp;vis=1&amp;pid=864564e40&amp;color=0,0,0&amp;vpa=18&amp;vtp=1&amp;vaab=1&amp;bbb=1"/>
          <p:cNvSpPr/>
          <p:nvPr/>
        </p:nvSpPr>
        <p:spPr>
          <a:xfrm>
            <a:off x="2683414" y="24470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脊神经</a:t>
            </a:r>
            <a:endParaRPr lang="en-US" altLang="zh-CN" sz="2800" dirty="0"/>
          </a:p>
        </p:txBody>
      </p:sp>
      <p:sp>
        <p:nvSpPr>
          <p:cNvPr id="11" name="QB_7_AN.8_1#40fe0da33.blank?vaa=1&amp;vcp=1&amp;vis=1&amp;pid=864564e40&amp;color=0,0,0&amp;vpa=19&amp;vtp=1&amp;vaab=1&amp;bbb=1"/>
          <p:cNvSpPr/>
          <p:nvPr/>
        </p:nvSpPr>
        <p:spPr>
          <a:xfrm>
            <a:off x="4105815" y="3094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</a:t>
            </a:r>
            <a:endParaRPr lang="en-US" altLang="zh-CN" sz="2800" dirty="0"/>
          </a:p>
        </p:txBody>
      </p:sp>
      <p:sp>
        <p:nvSpPr>
          <p:cNvPr id="12" name="QB_7_AN.9_1#40fe0da33.blank?vaa=1&amp;vcp=1&amp;vis=1&amp;pid=864564e40&amp;color=0,0,0&amp;vpa=20&amp;vtp=1&amp;vaab=1&amp;bbb=1"/>
          <p:cNvSpPr/>
          <p:nvPr/>
        </p:nvSpPr>
        <p:spPr>
          <a:xfrm>
            <a:off x="5528215" y="3094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小脑</a:t>
            </a:r>
            <a:endParaRPr lang="en-US" altLang="zh-CN" sz="2800" dirty="0"/>
          </a:p>
        </p:txBody>
      </p:sp>
      <p:sp>
        <p:nvSpPr>
          <p:cNvPr id="13" name="QB_7_AN.10_1#40fe0da33.blank?vaa=1&amp;vcp=1&amp;vis=1&amp;pid=864564e40&amp;color=0,0,0&amp;vpa=21&amp;vtp=1&amp;vaab=1&amp;bbb=1"/>
          <p:cNvSpPr/>
          <p:nvPr/>
        </p:nvSpPr>
        <p:spPr>
          <a:xfrm>
            <a:off x="6950614" y="30947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脑干</a:t>
            </a:r>
            <a:endParaRPr lang="en-US" altLang="zh-CN" sz="2800" dirty="0"/>
          </a:p>
        </p:txBody>
      </p:sp>
      <p:sp>
        <p:nvSpPr>
          <p:cNvPr id="14" name="QB_7_AN.11_1#40fe0da33.blank?vaa=1&amp;vcp=1&amp;vis=1&amp;pid=864564e40&amp;color=0,0,0&amp;vpa=22&amp;vtp=1&amp;vaab=1&amp;bbb=1"/>
          <p:cNvSpPr/>
          <p:nvPr/>
        </p:nvSpPr>
        <p:spPr>
          <a:xfrm>
            <a:off x="2683414" y="37424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小脑</a:t>
            </a:r>
            <a:endParaRPr lang="en-US" altLang="zh-CN" sz="2800" dirty="0"/>
          </a:p>
        </p:txBody>
      </p:sp>
      <p:sp>
        <p:nvSpPr>
          <p:cNvPr id="15" name="QB_7_AN.12_1#40fe0da33.blank?vaa=1&amp;vcp=1&amp;vis=1&amp;pid=864564e40&amp;color=0,0,0&amp;vpa=23&amp;vtp=1&amp;vaab=1&amp;bbb=1"/>
          <p:cNvSpPr/>
          <p:nvPr/>
        </p:nvSpPr>
        <p:spPr>
          <a:xfrm>
            <a:off x="4064540" y="43901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脑干</a:t>
            </a:r>
            <a:endParaRPr lang="en-US" altLang="zh-CN" sz="2800" dirty="0"/>
          </a:p>
        </p:txBody>
      </p:sp>
      <p:sp>
        <p:nvSpPr>
          <p:cNvPr id="16" name="QB_7_AN.13_1#40fe0da33.blank?vaa=1&amp;vcp=1&amp;vis=1&amp;pid=864564e40&amp;color=0,0,0&amp;vpa=24&amp;vtp=1&amp;vaab=1&amp;bbb=1"/>
          <p:cNvSpPr/>
          <p:nvPr/>
        </p:nvSpPr>
        <p:spPr>
          <a:xfrm>
            <a:off x="638715" y="50168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</a:t>
            </a:r>
            <a:endParaRPr lang="en-US" altLang="zh-CN" sz="2800" dirty="0"/>
          </a:p>
        </p:txBody>
      </p:sp>
      <p:sp>
        <p:nvSpPr>
          <p:cNvPr id="17" name="QB_7_BD.31_1#2cc99ec3d?vaa=1&amp;vcp=1&amp;vis=1&amp;pid=864564e40&amp;color=0,0,0&amp;vtp=1&amp;vaab=1&amp;bbb=1"/>
          <p:cNvSpPr/>
          <p:nvPr/>
        </p:nvSpPr>
        <p:spPr>
          <a:xfrm>
            <a:off x="539496" y="565738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（2）神经系统的功能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：接受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，产生并传导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8" name="QB_7_AN.32_1#2cc99ec3d.blank?vaa=1&amp;vcp=1&amp;vis=1&amp;pid=864564e40&amp;color=0,0,0&amp;vpa=25&amp;vtp=1&amp;vaab=1&amp;bbb=1"/>
          <p:cNvSpPr/>
          <p:nvPr/>
        </p:nvSpPr>
        <p:spPr>
          <a:xfrm>
            <a:off x="4994815" y="56186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刺激</a:t>
            </a:r>
            <a:endParaRPr lang="en-US" altLang="zh-CN" sz="2800" dirty="0"/>
          </a:p>
        </p:txBody>
      </p:sp>
      <p:sp>
        <p:nvSpPr>
          <p:cNvPr id="19" name="QB_7_AN.33_1#2cc99ec3d.blank?vaa=1&amp;vcp=1&amp;vis=1&amp;pid=864564e40&amp;color=0,0,0&amp;vpa=26&amp;vtp=1&amp;vaab=1&amp;bbb=1"/>
          <p:cNvSpPr/>
          <p:nvPr/>
        </p:nvSpPr>
        <p:spPr>
          <a:xfrm>
            <a:off x="8195214" y="56186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兴奋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8" grpId="0" build="p" animBg="1"/>
      <p:bldP spid="1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1834</Words>
  <Application>Microsoft Office PowerPoint</Application>
  <PresentationFormat>宽屏</PresentationFormat>
  <Paragraphs>518</Paragraphs>
  <Slides>46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5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13</cp:revision>
  <dcterms:created xsi:type="dcterms:W3CDTF">2024-11-18T02:48:23Z</dcterms:created>
  <dcterms:modified xsi:type="dcterms:W3CDTF">2025-07-24T10:08:16Z</dcterms:modified>
  <cp:category/>
  <cp:contentStatus/>
</cp:coreProperties>
</file>