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95"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7" d="100"/>
          <a:sy n="107" d="100"/>
        </p:scale>
        <p:origin x="6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0823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19.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19.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19.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19.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d6eba96f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24192C52-0BE7-4D0C-A953-0619A68435B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微专题4</a:t>
            </a:r>
            <a:endParaRPr lang="en-US" sz="2400" dirty="0"/>
          </a:p>
        </p:txBody>
      </p:sp>
      <p:sp>
        <p:nvSpPr>
          <p:cNvPr id="6" name="MasterShapeName"/>
          <p:cNvSpPr/>
          <p:nvPr/>
        </p:nvSpPr>
        <p:spPr>
          <a:xfrm>
            <a:off x="1536192" y="36576"/>
            <a:ext cx="9107424" cy="374904"/>
          </a:xfrm>
          <a:prstGeom prst="rect">
            <a:avLst/>
          </a:prstGeom>
          <a:noFill/>
          <a:ln/>
        </p:spPr>
        <p:txBody>
          <a:bodyPr wrap="square" lIns="0" tIns="0" rIns="0" bIns="0" rtlCol="0" anchor="t"/>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法律的特征与作用</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d6eba96f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33D193E4-9770-4743-881C-43CA0A9C9FB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cc696417d"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86b68a1df"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a4ee8f2c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cc696417d&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86b68a1df&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a4ee8f2c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微专题4</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法律的特征与作用</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d6eba96f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295AED5-22CE-41EF-87DC-30503295A08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cc696417d"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86b68a1df"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a4ee8f2c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cc696417d&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86b68a1df&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a4ee8f2c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微专题4</a:t>
            </a:r>
            <a:endParaRPr lang="en-US" sz="2400" dirty="0"/>
          </a:p>
        </p:txBody>
      </p:sp>
      <p:sp>
        <p:nvSpPr>
          <p:cNvPr id="12" name="MasterShapeName"/>
          <p:cNvSpPr/>
          <p:nvPr/>
        </p:nvSpPr>
        <p:spPr>
          <a:xfrm>
            <a:off x="1536192" y="36576"/>
            <a:ext cx="9107424"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法律的特征与作用</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daode_fazhi#pid=6732c277a9b4d0d6eb9d103c#tid=674953f362550100098fe435#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0C26CEE-448A-7C91-9F14-BE5399C485F1}"/>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BC516399-F8D9-45AA-B314-E6CBCC3BCBD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36576"/>
            <a:ext cx="1920240" cy="374904"/>
          </a:xfrm>
          <a:prstGeom prst="rect">
            <a:avLst/>
          </a:prstGeom>
          <a:noFill/>
          <a:ln/>
        </p:spPr>
        <p:txBody>
          <a:bodyPr wrap="square" lIns="0" tIns="0" rIns="0" bIns="0" rtlCol="0" anchor="t"/>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5" name="MasterShapeName"/>
          <p:cNvSpPr/>
          <p:nvPr/>
        </p:nvSpPr>
        <p:spPr>
          <a:xfrm>
            <a:off x="164592" y="36576"/>
            <a:ext cx="1298448" cy="374904"/>
          </a:xfrm>
          <a:prstGeom prst="rect">
            <a:avLst/>
          </a:prstGeom>
          <a:noFill/>
          <a:ln/>
        </p:spPr>
        <p:txBody>
          <a:bodyPr/>
          <a:lstStyle/>
          <a:p>
            <a:endParaRPr lang="zh-CN" altLang="en-US"/>
          </a:p>
        </p:txBody>
      </p:sp>
      <p:sp>
        <p:nvSpPr>
          <p:cNvPr id="6"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75BFD28B-CF21-40EF-A1F9-D65CCE2D2E9D}"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cc696417d"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86b68a1df"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a4ee8f2c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cc696417d&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86b68a1df&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a4ee8f2c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复习讲义</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90A6504-E791-456C-A081-92DA8D10E313}"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cc696417d" descr="preencoded.png">
            <a:hlinkClick r:id="rId3" action="ppaction://hlinksldjump"/>
          </p:cNvPr>
          <p:cNvPicPr>
            <a:picLocks noChangeAspect="1"/>
          </p:cNvPicPr>
          <p:nvPr/>
        </p:nvPicPr>
        <p:blipFill>
          <a:blip r:embed="rId4"/>
          <a:stretch>
            <a:fillRect/>
          </a:stretch>
        </p:blipFill>
        <p:spPr>
          <a:xfrm>
            <a:off x="3849624" y="6483096"/>
            <a:ext cx="1399032" cy="374904"/>
          </a:xfrm>
          <a:prstGeom prst="rect">
            <a:avLst/>
          </a:prstGeom>
        </p:spPr>
      </p:pic>
      <p:pic>
        <p:nvPicPr>
          <p:cNvPr id="5" name="MasterShapeName?linknodeid=86b68a1df" descr="preencoded.png">
            <a:hlinkClick r:id="rId5" action="ppaction://hlinksldjump"/>
          </p:cNvPr>
          <p:cNvPicPr>
            <a:picLocks noChangeAspect="1"/>
          </p:cNvPicPr>
          <p:nvPr/>
        </p:nvPicPr>
        <p:blipFill>
          <a:blip r:embed="rId4"/>
          <a:stretch>
            <a:fillRect/>
          </a:stretch>
        </p:blipFill>
        <p:spPr>
          <a:xfrm>
            <a:off x="5349240" y="6483096"/>
            <a:ext cx="1399032" cy="374904"/>
          </a:xfrm>
          <a:prstGeom prst="rect">
            <a:avLst/>
          </a:prstGeom>
        </p:spPr>
      </p:pic>
      <p:pic>
        <p:nvPicPr>
          <p:cNvPr id="6" name="MasterShapeName?linknodeid=a4ee8f2c9" descr="preencoded.png">
            <a:hlinkClick r:id="rId6" action="ppaction://hlinksldjump"/>
          </p:cNvPr>
          <p:cNvPicPr>
            <a:picLocks noChangeAspect="1"/>
          </p:cNvPicPr>
          <p:nvPr/>
        </p:nvPicPr>
        <p:blipFill>
          <a:blip r:embed="rId4"/>
          <a:stretch>
            <a:fillRect/>
          </a:stretch>
        </p:blipFill>
        <p:spPr>
          <a:xfrm>
            <a:off x="6793992" y="6483096"/>
            <a:ext cx="1399032" cy="374904"/>
          </a:xfrm>
          <a:prstGeom prst="rect">
            <a:avLst/>
          </a:prstGeom>
        </p:spPr>
      </p:pic>
      <p:sp>
        <p:nvSpPr>
          <p:cNvPr id="7" name="MasterShapeName?linknodeid=cc696417d&amp;color=RGB(64,64,64)">
            <a:hlinkClick r:id="rId3" action="ppaction://hlinksldjump"/>
          </p:cNvPr>
          <p:cNvSpPr/>
          <p:nvPr/>
        </p:nvSpPr>
        <p:spPr>
          <a:xfrm>
            <a:off x="404164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要点总结</a:t>
            </a:r>
            <a:endParaRPr lang="en-US" sz="1800" dirty="0"/>
          </a:p>
        </p:txBody>
      </p:sp>
      <p:sp>
        <p:nvSpPr>
          <p:cNvPr id="8" name="MasterShapeName?linknodeid=86b68a1df&amp;color=RGB(64,64,64)">
            <a:hlinkClick r:id="rId5" action="ppaction://hlinksldjump"/>
          </p:cNvPr>
          <p:cNvSpPr/>
          <p:nvPr/>
        </p:nvSpPr>
        <p:spPr>
          <a:xfrm>
            <a:off x="5504688"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热点素材</a:t>
            </a:r>
            <a:endParaRPr lang="en-US" sz="1800" dirty="0"/>
          </a:p>
        </p:txBody>
      </p:sp>
      <p:sp>
        <p:nvSpPr>
          <p:cNvPr id="9" name="MasterShapeName?linknodeid=a4ee8f2c9&amp;color=RGB(64,64,64)">
            <a:hlinkClick r:id="rId6" action="ppaction://hlinksldjump"/>
          </p:cNvPr>
          <p:cNvSpPr/>
          <p:nvPr/>
        </p:nvSpPr>
        <p:spPr>
          <a:xfrm>
            <a:off x="6958584" y="6510528"/>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0" name="MasterShapeName"/>
          <p:cNvSpPr/>
          <p:nvPr/>
        </p:nvSpPr>
        <p:spPr>
          <a:xfrm>
            <a:off x="10268712" y="36576"/>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备考练习</a:t>
            </a:r>
            <a:endParaRPr lang="en-US" sz="2400" dirty="0"/>
          </a:p>
        </p:txBody>
      </p:sp>
      <p:sp>
        <p:nvSpPr>
          <p:cNvPr id="11" name="MasterShapeName"/>
          <p:cNvSpPr/>
          <p:nvPr/>
        </p:nvSpPr>
        <p:spPr>
          <a:xfrm>
            <a:off x="164592" y="36576"/>
            <a:ext cx="1298448" cy="374904"/>
          </a:xfrm>
          <a:prstGeom prst="rect">
            <a:avLst/>
          </a:prstGeom>
          <a:noFill/>
          <a:ln/>
        </p:spPr>
        <p:txBody>
          <a:bodyPr/>
          <a:lstStyle/>
          <a:p>
            <a:endParaRPr lang="zh-CN" altLang="en-US"/>
          </a:p>
        </p:txBody>
      </p:sp>
      <p:sp>
        <p:nvSpPr>
          <p:cNvPr id="12" name="MasterShapeName"/>
          <p:cNvSpPr/>
          <p:nvPr/>
        </p:nvSpPr>
        <p:spPr>
          <a:xfrm>
            <a:off x="1536192" y="36576"/>
            <a:ext cx="9107424" cy="374904"/>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graphicFrame>
        <p:nvGraphicFramePr>
          <p:cNvPr id="11" name="P_5_BD#862bf5dd1?colgroup=2,2,3,21&amp;vcp=1&amp;pid=cc696417d&amp;color=0,0,0&amp;vtp=1&amp;vaab=1&amp;bt=1&amp;bbb=1&amp;hb=1"/>
          <p:cNvGraphicFramePr>
            <a:graphicFrameLocks noGrp="1"/>
          </p:cNvGraphicFramePr>
          <p:nvPr>
            <p:extLst>
              <p:ext uri="{D42A27DB-BD31-4B8C-83A1-F6EECF244321}">
                <p14:modId xmlns:p14="http://schemas.microsoft.com/office/powerpoint/2010/main" val="2726095424"/>
              </p:ext>
            </p:extLst>
          </p:nvPr>
        </p:nvGraphicFramePr>
        <p:xfrm>
          <a:off x="391080" y="1550606"/>
          <a:ext cx="11419704" cy="4461384"/>
        </p:xfrm>
        <a:graphic>
          <a:graphicData uri="http://schemas.openxmlformats.org/drawingml/2006/table">
            <a:tbl>
              <a:tblPr/>
              <a:tblGrid>
                <a:gridCol w="960120">
                  <a:extLst>
                    <a:ext uri="{9D8B030D-6E8A-4147-A177-3AD203B41FA5}">
                      <a16:colId xmlns:a16="http://schemas.microsoft.com/office/drawing/2014/main" val="20000"/>
                    </a:ext>
                  </a:extLst>
                </a:gridCol>
                <a:gridCol w="1260000">
                  <a:extLst>
                    <a:ext uri="{9D8B030D-6E8A-4147-A177-3AD203B41FA5}">
                      <a16:colId xmlns:a16="http://schemas.microsoft.com/office/drawing/2014/main" val="20001"/>
                    </a:ext>
                  </a:extLst>
                </a:gridCol>
                <a:gridCol w="1243584">
                  <a:extLst>
                    <a:ext uri="{9D8B030D-6E8A-4147-A177-3AD203B41FA5}">
                      <a16:colId xmlns:a16="http://schemas.microsoft.com/office/drawing/2014/main" val="20002"/>
                    </a:ext>
                  </a:extLst>
                </a:gridCol>
                <a:gridCol w="7956000">
                  <a:extLst>
                    <a:ext uri="{9D8B030D-6E8A-4147-A177-3AD203B41FA5}">
                      <a16:colId xmlns:a16="http://schemas.microsoft.com/office/drawing/2014/main" val="20003"/>
                    </a:ext>
                  </a:extLst>
                </a:gridCol>
              </a:tblGrid>
              <a:tr h="1675956">
                <a:tc rowSpan="2">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法治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是什么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含义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法治是依法对国家和社会事务进行治理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强调依法治国</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法律至上</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要求任何组织和个人都要服从法律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遵守法律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依法办事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85428">
                <a:tc vMerge="1">
                  <a:txBody>
                    <a:bodyPr/>
                    <a:lstStyle/>
                    <a:p>
                      <a:endParaRPr lang="zh-CN"/>
                    </a:p>
                  </a:txBody>
                  <a:tcPr/>
                </a:tc>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为什么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重要性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法治是人类社会进入现代文明的重要标志</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法治是现代政治文明的核心</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是发展市场经济</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实现强国富民的基本保障</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是解决社会矛盾</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维护社会稳定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实现社会正义的有效方式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走法治道路是实现中华民族伟大复兴的必然选择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62bf5dd1?colgroup=2,2,3,21&amp;vcp=1&amp;pid=cc696417d&amp;color=0,0,0&amp;vtp=1&amp;vaab=1&amp;bt=1&amp;bbb=1">
            <a:extLst>
              <a:ext uri="{FF2B5EF4-FFF2-40B4-BE49-F238E27FC236}">
                <a16:creationId xmlns:a16="http://schemas.microsoft.com/office/drawing/2014/main" id="{586B10AF-D46E-7631-8C8E-323756C430F6}"/>
              </a:ext>
            </a:extLst>
          </p:cNvPr>
          <p:cNvSpPr txBox="1"/>
          <p:nvPr/>
        </p:nvSpPr>
        <p:spPr>
          <a:xfrm>
            <a:off x="10885591" y="84220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graphicFrame>
        <p:nvGraphicFramePr>
          <p:cNvPr id="12" name="P_5_BD#862bf5dd1?colgroup=2,2,3,21&amp;vcp=1&amp;pid=cc696417d&amp;color=0,0,0&amp;mp=1&amp;vtp=1&amp;vaab=1&amp;bt=1&amp;bbb=1&amp;hb=1"/>
          <p:cNvGraphicFramePr>
            <a:graphicFrameLocks noGrp="1"/>
          </p:cNvGraphicFramePr>
          <p:nvPr>
            <p:extLst>
              <p:ext uri="{D42A27DB-BD31-4B8C-83A1-F6EECF244321}">
                <p14:modId xmlns:p14="http://schemas.microsoft.com/office/powerpoint/2010/main" val="2982151247"/>
              </p:ext>
            </p:extLst>
          </p:nvPr>
        </p:nvGraphicFramePr>
        <p:xfrm>
          <a:off x="539496" y="1821624"/>
          <a:ext cx="11196000" cy="3919348"/>
        </p:xfrm>
        <a:graphic>
          <a:graphicData uri="http://schemas.openxmlformats.org/drawingml/2006/table">
            <a:tbl>
              <a:tblPr/>
              <a:tblGrid>
                <a:gridCol w="1080000">
                  <a:extLst>
                    <a:ext uri="{9D8B030D-6E8A-4147-A177-3AD203B41FA5}">
                      <a16:colId xmlns:a16="http://schemas.microsoft.com/office/drawing/2014/main" val="20000"/>
                    </a:ext>
                  </a:extLst>
                </a:gridCol>
                <a:gridCol w="1440000">
                  <a:extLst>
                    <a:ext uri="{9D8B030D-6E8A-4147-A177-3AD203B41FA5}">
                      <a16:colId xmlns:a16="http://schemas.microsoft.com/office/drawing/2014/main" val="20001"/>
                    </a:ext>
                  </a:extLst>
                </a:gridCol>
                <a:gridCol w="1440000">
                  <a:extLst>
                    <a:ext uri="{9D8B030D-6E8A-4147-A177-3AD203B41FA5}">
                      <a16:colId xmlns:a16="http://schemas.microsoft.com/office/drawing/2014/main" val="20002"/>
                    </a:ext>
                  </a:extLst>
                </a:gridCol>
                <a:gridCol w="7236000">
                  <a:extLst>
                    <a:ext uri="{9D8B030D-6E8A-4147-A177-3AD203B41FA5}">
                      <a16:colId xmlns:a16="http://schemas.microsoft.com/office/drawing/2014/main" val="20003"/>
                    </a:ext>
                  </a:extLst>
                </a:gridCol>
              </a:tblGrid>
              <a:tr h="1121220">
                <a:tc rowSpan="2">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法治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怎么做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国家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推动全社会树立法治意识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增强全社会厉行法治的积极性和主动性</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全面推进依法治国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98128">
                <a:tc vMerge="1">
                  <a:txBody>
                    <a:bodyPr/>
                    <a:lstStyle/>
                    <a:p>
                      <a:endParaRPr lang="zh-CN"/>
                    </a:p>
                  </a:txBody>
                  <a:tcPr/>
                </a:tc>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公民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成为法治中国建设的参与者和推动者</a:t>
                      </a:r>
                      <a:endParaRPr lang="en-US" altLang="zh-CN" sz="1200" b="0" i="0" dirty="0">
                        <a:solidFill>
                          <a:schemeClr val="tx1"/>
                        </a:solidFill>
                        <a:latin typeface="+mn-lt"/>
                        <a:ea typeface="+mn-ea"/>
                        <a:cs typeface="+mn-cs"/>
                      </a:endParaRP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①树立法治意识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遵守各种法律</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法规</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养成尊法学法守法用法的习惯</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逐步成长为社会主义法治的忠实崇尚者</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自觉遵守者</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坚定捍卫者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62bf5dd1?colgroup=2,2,3,21&amp;vcp=1&amp;pid=cc696417d&amp;color=0,0,0&amp;mp=1&amp;vtp=1&amp;vaab=1&amp;bt=1&amp;bbb=1">
            <a:extLst>
              <a:ext uri="{FF2B5EF4-FFF2-40B4-BE49-F238E27FC236}">
                <a16:creationId xmlns:a16="http://schemas.microsoft.com/office/drawing/2014/main" id="{918EE501-C7E3-A396-9215-C4A554CB0269}"/>
              </a:ext>
            </a:extLst>
          </p:cNvPr>
          <p:cNvSpPr txBox="1"/>
          <p:nvPr/>
        </p:nvSpPr>
        <p:spPr>
          <a:xfrm>
            <a:off x="10885591" y="111321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P_5#862bf5dd1?sp=1&amp;vcp=1&amp;pid=cc696417d&amp;color=0,0,0&amp;mp=1&amp;vtp=1&amp;vaab=1&amp;bt=1&amp;bbb=1"/>
          <p:cNvSpPr/>
          <p:nvPr/>
        </p:nvSpPr>
        <p:spPr>
          <a:xfrm>
            <a:off x="539496" y="656367"/>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1" i="0">
                <a:solidFill>
                  <a:srgbClr val="000000"/>
                </a:solidFill>
                <a:latin typeface="Times New Roman" pitchFamily="34" charset="0"/>
                <a:ea typeface="SimSun" pitchFamily="34" charset="-122"/>
                <a:cs typeface="Times New Roman" pitchFamily="34" charset="-120"/>
              </a:rPr>
              <a:t>.重点难点易错点</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（1）法律的特征</a:t>
            </a:r>
            <a:endParaRPr lang="en-US" altLang="zh-CN" sz="2800" dirty="0"/>
          </a:p>
        </p:txBody>
      </p:sp>
      <p:graphicFrame>
        <p:nvGraphicFramePr>
          <p:cNvPr id="13" name="P_5_BD#862bf5dd1?colgroup=7,9,12&amp;vcp=1&amp;pid=cc696417d&amp;color=0,0,0&amp;mp=1&amp;vtp=1&amp;vaab=1&amp;bbb=1&amp;hb=1"/>
          <p:cNvGraphicFramePr>
            <a:graphicFrameLocks noGrp="1"/>
          </p:cNvGraphicFramePr>
          <p:nvPr>
            <p:extLst>
              <p:ext uri="{D42A27DB-BD31-4B8C-83A1-F6EECF244321}">
                <p14:modId xmlns:p14="http://schemas.microsoft.com/office/powerpoint/2010/main" val="2037830191"/>
              </p:ext>
            </p:extLst>
          </p:nvPr>
        </p:nvGraphicFramePr>
        <p:xfrm>
          <a:off x="539496" y="1993296"/>
          <a:ext cx="10943424" cy="3767774"/>
        </p:xfrm>
        <a:graphic>
          <a:graphicData uri="http://schemas.openxmlformats.org/drawingml/2006/table">
            <a:tbl>
              <a:tblPr/>
              <a:tblGrid>
                <a:gridCol w="3024000">
                  <a:extLst>
                    <a:ext uri="{9D8B030D-6E8A-4147-A177-3AD203B41FA5}">
                      <a16:colId xmlns:a16="http://schemas.microsoft.com/office/drawing/2014/main" val="20000"/>
                    </a:ext>
                  </a:extLst>
                </a:gridCol>
                <a:gridCol w="3384000">
                  <a:extLst>
                    <a:ext uri="{9D8B030D-6E8A-4147-A177-3AD203B41FA5}">
                      <a16:colId xmlns:a16="http://schemas.microsoft.com/office/drawing/2014/main" val="20001"/>
                    </a:ext>
                  </a:extLst>
                </a:gridCol>
                <a:gridCol w="453542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判断依据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58608">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法律是由国家制定或认可的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国家立法机关审议通过某法律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全国人民代表大会或全国人</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民代表大会常务委员会表决</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通过某部法律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58608">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法律是由国家强制力保证实施的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公安机关</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司法机关通过强制手段确保法律的执行或实施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公安机关逮捕</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拘留违法犯</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罪分子</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人民法院对违法犯</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罪分子依法审判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P_5_BD#862bf5dd1?colgroup=7,9,12&amp;vcp=1&amp;pid=cc696417d&amp;color=0,0,0&amp;mp=1&amp;vtp=1&amp;vaab=1&amp;bbb=1&amp;hb=1">
            <a:extLst>
              <a:ext uri="{FF2B5EF4-FFF2-40B4-BE49-F238E27FC236}">
                <a16:creationId xmlns:a16="http://schemas.microsoft.com/office/drawing/2014/main" id="{11C34707-8439-1E46-C93A-9C7FAA7CCACF}"/>
              </a:ext>
            </a:extLst>
          </p:cNvPr>
          <p:cNvGraphicFramePr>
            <a:graphicFrameLocks noGrp="1"/>
          </p:cNvGraphicFramePr>
          <p:nvPr>
            <p:extLst>
              <p:ext uri="{D42A27DB-BD31-4B8C-83A1-F6EECF244321}">
                <p14:modId xmlns:p14="http://schemas.microsoft.com/office/powerpoint/2010/main" val="2491322943"/>
              </p:ext>
            </p:extLst>
          </p:nvPr>
        </p:nvGraphicFramePr>
        <p:xfrm>
          <a:off x="539496" y="2700632"/>
          <a:ext cx="11073384" cy="2144142"/>
        </p:xfrm>
        <a:graphic>
          <a:graphicData uri="http://schemas.openxmlformats.org/drawingml/2006/table">
            <a:tbl>
              <a:tblPr/>
              <a:tblGrid>
                <a:gridCol w="2779776">
                  <a:extLst>
                    <a:ext uri="{9D8B030D-6E8A-4147-A177-3AD203B41FA5}">
                      <a16:colId xmlns:a16="http://schemas.microsoft.com/office/drawing/2014/main" val="20000"/>
                    </a:ext>
                  </a:extLst>
                </a:gridCol>
                <a:gridCol w="3758184">
                  <a:extLst>
                    <a:ext uri="{9D8B030D-6E8A-4147-A177-3AD203B41FA5}">
                      <a16:colId xmlns:a16="http://schemas.microsoft.com/office/drawing/2014/main" val="20001"/>
                    </a:ext>
                  </a:extLst>
                </a:gridCol>
                <a:gridCol w="453542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判断依据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58608">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③法律对全体社</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会成员具有普遍</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约束力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任何人无论职务高低</a:t>
                      </a:r>
                      <a:r>
                        <a:rPr lang="en-US" altLang="zh-CN" sz="2800" b="0" i="0" spc="-10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功劳大小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一旦违法</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都要受到法律的制裁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政府官员违法犯罪受到法律</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的制裁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P_5_BD#862bf5dd1?colgroup=7,9,12&amp;vcp=1&amp;pid=cc696417d&amp;color=0,0,0&amp;mp=1&amp;vtp=1&amp;vaab=1&amp;bbb=1&amp;hb=1">
            <a:extLst>
              <a:ext uri="{FF2B5EF4-FFF2-40B4-BE49-F238E27FC236}">
                <a16:creationId xmlns:a16="http://schemas.microsoft.com/office/drawing/2014/main" id="{D4DEA049-424A-D3EF-0C00-645A15327474}"/>
              </a:ext>
            </a:extLst>
          </p:cNvPr>
          <p:cNvSpPr txBox="1"/>
          <p:nvPr/>
        </p:nvSpPr>
        <p:spPr>
          <a:xfrm>
            <a:off x="9072880" y="2001542"/>
            <a:ext cx="2540000" cy="583878"/>
          </a:xfrm>
          <a:prstGeom prst="rect">
            <a:avLst/>
          </a:prstGeom>
          <a:noFill/>
        </p:spPr>
        <p:txBody>
          <a:bodyPr vert="horz" lIns="0" tIns="0" rIns="0" bIns="0" rtlCol="0">
            <a:spAutoFit/>
          </a:bodyPr>
          <a:lstStyle/>
          <a:p>
            <a:pPr algn="r">
              <a:lnSpc>
                <a:spcPts val="5000"/>
              </a:lnSpc>
            </a:pPr>
            <a:r>
              <a:rPr lang="zh-CN" altLang="en-US" sz="2800">
                <a:latin typeface="Times New Roman" panose="02020603050405020304" pitchFamily="18" charset="0"/>
              </a:rPr>
              <a:t>续表</a:t>
            </a:r>
          </a:p>
        </p:txBody>
      </p:sp>
    </p:spTree>
    <p:extLst>
      <p:ext uri="{BB962C8B-B14F-4D97-AF65-F5344CB8AC3E}">
        <p14:creationId xmlns:p14="http://schemas.microsoft.com/office/powerpoint/2010/main" val="2001124370"/>
      </p:ext>
    </p:extLst>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P_5_BD#862bf5dd1?sp=1&amp;vcp=1&amp;pid=cc696417d&amp;color=0,0,0&amp;vtp=1&amp;vaab=1&amp;bt=1&amp;bbb=1"/>
          <p:cNvSpPr/>
          <p:nvPr/>
        </p:nvSpPr>
        <p:spPr>
          <a:xfrm>
            <a:off x="539496" y="1133506"/>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（2）对未成年人的特殊保护</a:t>
            </a:r>
            <a:endParaRPr lang="en-US" altLang="zh-CN" sz="2800" dirty="0"/>
          </a:p>
        </p:txBody>
      </p:sp>
      <p:graphicFrame>
        <p:nvGraphicFramePr>
          <p:cNvPr id="14" name="P_5_BD#862bf5dd1?colgroup=4,9,15&amp;vcp=1&amp;pid=cc696417d&amp;color=0,0,0&amp;vtp=1&amp;vaab=1&amp;bbb=1&amp;hb=1"/>
          <p:cNvGraphicFramePr>
            <a:graphicFrameLocks noGrp="1"/>
          </p:cNvGraphicFramePr>
          <p:nvPr>
            <p:extLst>
              <p:ext uri="{D42A27DB-BD31-4B8C-83A1-F6EECF244321}">
                <p14:modId xmlns:p14="http://schemas.microsoft.com/office/powerpoint/2010/main" val="4054050513"/>
              </p:ext>
            </p:extLst>
          </p:nvPr>
        </p:nvGraphicFramePr>
        <p:xfrm>
          <a:off x="539496" y="1819687"/>
          <a:ext cx="11073384" cy="3891472"/>
        </p:xfrm>
        <a:graphic>
          <a:graphicData uri="http://schemas.openxmlformats.org/drawingml/2006/table">
            <a:tbl>
              <a:tblPr/>
              <a:tblGrid>
                <a:gridCol w="2365629">
                  <a:extLst>
                    <a:ext uri="{9D8B030D-6E8A-4147-A177-3AD203B41FA5}">
                      <a16:colId xmlns:a16="http://schemas.microsoft.com/office/drawing/2014/main" val="20000"/>
                    </a:ext>
                  </a:extLst>
                </a:gridCol>
                <a:gridCol w="3029331">
                  <a:extLst>
                    <a:ext uri="{9D8B030D-6E8A-4147-A177-3AD203B41FA5}">
                      <a16:colId xmlns:a16="http://schemas.microsoft.com/office/drawing/2014/main" val="20001"/>
                    </a:ext>
                  </a:extLst>
                </a:gridCol>
                <a:gridCol w="5678424">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保护类型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保护措施示例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家庭保护</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父母</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其他监护人和共同生活的其他成年家庭成员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①子女生病时</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家长及时带子女就</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②保证子女按时入学</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③子女</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犯错后</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父母进行正确的教育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学校保护</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重要作用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学校</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幼儿园和其他教育机构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①开展校园防震减灾演练</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加强</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校园安全设施建设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graphicFrame>
        <p:nvGraphicFramePr>
          <p:cNvPr id="15" name="P_5_BD#862bf5dd1?colgroup=4,9,15&amp;vcp=1&amp;pid=cc696417d&amp;color=0,0,0&amp;mp=1&amp;vtp=1&amp;vaab=1&amp;bt=1&amp;bbb=1&amp;hb=1"/>
          <p:cNvGraphicFramePr>
            <a:graphicFrameLocks noGrp="1"/>
          </p:cNvGraphicFramePr>
          <p:nvPr>
            <p:extLst>
              <p:ext uri="{D42A27DB-BD31-4B8C-83A1-F6EECF244321}">
                <p14:modId xmlns:p14="http://schemas.microsoft.com/office/powerpoint/2010/main" val="3834903435"/>
              </p:ext>
            </p:extLst>
          </p:nvPr>
        </p:nvGraphicFramePr>
        <p:xfrm>
          <a:off x="285000" y="1160774"/>
          <a:ext cx="11622000" cy="5000944"/>
        </p:xfrm>
        <a:graphic>
          <a:graphicData uri="http://schemas.openxmlformats.org/drawingml/2006/table">
            <a:tbl>
              <a:tblPr/>
              <a:tblGrid>
                <a:gridCol w="23400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gridCol w="5472000">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保护类型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保护措施示例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社会保护</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必不可少的组成部分</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国家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人民团体</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企业事业单位</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社会组织</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个人等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居民委员会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村民委员会设置专人专岗负责未成年人保护工作</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爱国主义教育基地</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图书馆</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博物馆等向未成年人免费开放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司法保护</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重要保障</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广义上的国家司法机关</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包括公安机关</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人民检察院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人民法院以及司法行政部门等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未成年人犯罪记录封存</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未成年人案件不公开审理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862bf5dd1?colgroup=4,9,15&amp;vcp=1&amp;pid=cc696417d&amp;color=0,0,0&amp;mp=1&amp;vtp=1&amp;vaab=1&amp;bt=1&amp;bbb=1">
            <a:extLst>
              <a:ext uri="{FF2B5EF4-FFF2-40B4-BE49-F238E27FC236}">
                <a16:creationId xmlns:a16="http://schemas.microsoft.com/office/drawing/2014/main" id="{B7986CBA-5D66-5B37-A07A-60361124FF6E}"/>
              </a:ext>
            </a:extLst>
          </p:cNvPr>
          <p:cNvSpPr txBox="1"/>
          <p:nvPr/>
        </p:nvSpPr>
        <p:spPr>
          <a:xfrm>
            <a:off x="10894735" y="57242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graphicFrame>
        <p:nvGraphicFramePr>
          <p:cNvPr id="16" name="P_5_BD#862bf5dd1?colgroup=4,9,15&amp;vcp=1&amp;pid=cc696417d&amp;color=0,0,0&amp;mp=1&amp;vtp=1&amp;vaab=1&amp;bt=1&amp;bbb=1&amp;hb=1"/>
          <p:cNvGraphicFramePr>
            <a:graphicFrameLocks noGrp="1"/>
          </p:cNvGraphicFramePr>
          <p:nvPr>
            <p:extLst>
              <p:ext uri="{D42A27DB-BD31-4B8C-83A1-F6EECF244321}">
                <p14:modId xmlns:p14="http://schemas.microsoft.com/office/powerpoint/2010/main" val="798459521"/>
              </p:ext>
            </p:extLst>
          </p:nvPr>
        </p:nvGraphicFramePr>
        <p:xfrm>
          <a:off x="539496" y="1558194"/>
          <a:ext cx="11073384" cy="4446208"/>
        </p:xfrm>
        <a:graphic>
          <a:graphicData uri="http://schemas.openxmlformats.org/drawingml/2006/table">
            <a:tbl>
              <a:tblPr/>
              <a:tblGrid>
                <a:gridCol w="1682496">
                  <a:extLst>
                    <a:ext uri="{9D8B030D-6E8A-4147-A177-3AD203B41FA5}">
                      <a16:colId xmlns:a16="http://schemas.microsoft.com/office/drawing/2014/main" val="20000"/>
                    </a:ext>
                  </a:extLst>
                </a:gridCol>
                <a:gridCol w="3331083">
                  <a:extLst>
                    <a:ext uri="{9D8B030D-6E8A-4147-A177-3AD203B41FA5}">
                      <a16:colId xmlns:a16="http://schemas.microsoft.com/office/drawing/2014/main" val="20001"/>
                    </a:ext>
                  </a:extLst>
                </a:gridCol>
                <a:gridCol w="6059805">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保护类型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主体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保护措施示例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网络保护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国家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社会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学校和家庭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父母督促子女合理上网</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教育子女提高网络媒介素养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网络平台使用网络游戏防沉迷系统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政府保护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各级人民政府及其有关部门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交警部门安排交警在学校周边维护治安和交通秩序</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教育行政部门进校园开展未成年人心理健康教育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5_BD#862bf5dd1?colgroup=4,9,15&amp;vcp=1&amp;pid=cc696417d&amp;color=0,0,0&amp;mp=1&amp;vtp=1&amp;vaab=1&amp;bt=1&amp;bbb=1">
            <a:extLst>
              <a:ext uri="{FF2B5EF4-FFF2-40B4-BE49-F238E27FC236}">
                <a16:creationId xmlns:a16="http://schemas.microsoft.com/office/drawing/2014/main" id="{BFED4A0E-CE03-6519-E06F-6917DF38F99C}"/>
              </a:ext>
            </a:extLst>
          </p:cNvPr>
          <p:cNvSpPr txBox="1"/>
          <p:nvPr/>
        </p:nvSpPr>
        <p:spPr>
          <a:xfrm>
            <a:off x="10894735" y="84978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P_5_BD#862bf5dd1?sp=1&amp;vcp=1&amp;pid=cc696417d&amp;color=0,0,0&amp;vtp=1&amp;vaab=1&amp;bt=1&amp;bbb=1"/>
          <p:cNvSpPr/>
          <p:nvPr/>
        </p:nvSpPr>
        <p:spPr>
          <a:xfrm>
            <a:off x="539496" y="1538954"/>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（3）易错点纠偏</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①</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误认为法律是用来打击违法犯罪的，中学生离法律很远，全面依</a:t>
            </a:r>
            <a:endPar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法治国是国家的事，与青少年无关</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1" i="0" strike="noStrike" kern="1200" cap="none" spc="0" normalizeH="0" baseline="0" noProof="0" dirty="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1"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法律与我们每个人息息相关。厉行法治是对全体社会成员的共同要</a:t>
            </a:r>
            <a:endPar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1"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求。全体社会成员必须在宪法和法律范围内行使权利，履行义务。青少</a:t>
            </a:r>
            <a:endPar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年也不例外</a:t>
            </a:r>
            <a:r>
              <a:rPr kumimoji="0" lang="en-US" altLang="zh-CN" sz="2800" b="1"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18.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P_5_BD#862bf5dd1?sp=1&amp;vcp=1&amp;pid=cc696417d&amp;color=0,0,0&amp;mp=1&amp;vtp=1&amp;vaab=1&amp;bt=1&amp;bbb=1&amp;hb=1"/>
          <p:cNvSpPr/>
          <p:nvPr/>
        </p:nvSpPr>
        <p:spPr>
          <a:xfrm>
            <a:off x="539496" y="12125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②误认为未成年人受到法律的特殊保护，违背了</a:t>
            </a:r>
            <a:r>
              <a:rPr lang="en-US" altLang="zh-CN" sz="2800" b="0" i="0">
                <a:solidFill>
                  <a:srgbClr val="000000"/>
                </a:solidFill>
                <a:latin typeface="Times New Roman" pitchFamily="34" charset="0"/>
                <a:ea typeface="SimSun" pitchFamily="34" charset="-122"/>
                <a:cs typeface="Times New Roman" pitchFamily="34" charset="-120"/>
              </a:rPr>
              <a:t>“法律面前人人平</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等</a:t>
            </a:r>
            <a:r>
              <a:rPr lang="en-US" altLang="zh-CN" sz="2800" b="0" i="0" dirty="0">
                <a:solidFill>
                  <a:srgbClr val="000000"/>
                </a:solidFill>
                <a:latin typeface="Times New Roman" pitchFamily="34" charset="0"/>
                <a:ea typeface="SimSun" pitchFamily="34" charset="-122"/>
                <a:cs typeface="Times New Roman" pitchFamily="34" charset="-120"/>
              </a:rPr>
              <a:t>”的原则。</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未成年人受到法律的特殊保护是平等含义中</a:t>
            </a:r>
            <a:r>
              <a:rPr lang="en-US" altLang="zh-CN" sz="2800" b="1" i="0" dirty="0">
                <a:solidFill>
                  <a:srgbClr val="000000"/>
                </a:solidFill>
                <a:latin typeface="Times New Roman" pitchFamily="34" charset="0"/>
                <a:ea typeface="SimSun" pitchFamily="34" charset="-122"/>
                <a:cs typeface="Times New Roman" pitchFamily="34" charset="-120"/>
              </a:rPr>
              <a:t>“不同情况差别对待</a:t>
            </a:r>
            <a:r>
              <a:rPr lang="en-US" altLang="zh-CN" sz="2800" b="1" i="0">
                <a:solidFill>
                  <a:srgbClr val="000000"/>
                </a:solidFill>
                <a:latin typeface="Times New Roman" pitchFamily="34" charset="0"/>
                <a:ea typeface="SimSun" pitchFamily="34" charset="-122"/>
                <a:cs typeface="Times New Roman" pitchFamily="34" charset="-120"/>
              </a:rPr>
              <a:t>”的</a:t>
            </a:r>
          </a:p>
          <a:p>
            <a:pPr latinLnBrk="1">
              <a:lnSpc>
                <a:spcPts val="5100"/>
              </a:lnSpc>
            </a:pPr>
            <a:r>
              <a:rPr lang="en-US" altLang="zh-CN" sz="2800" b="1" i="0">
                <a:solidFill>
                  <a:srgbClr val="000000"/>
                </a:solidFill>
                <a:latin typeface="Times New Roman" pitchFamily="34" charset="0"/>
                <a:ea typeface="SimSun" pitchFamily="34" charset="-122"/>
                <a:cs typeface="Times New Roman" pitchFamily="34" charset="-120"/>
              </a:rPr>
              <a:t>具体体现。</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③误认为未成年人没有自我控制能力，违法犯罪不会受到惩罚。</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1" i="0"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Times New Roma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未成年人自我控制能力不强，但未成年人违法犯罪也要受到相应的</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惩罚。</a:t>
            </a:r>
            <a:endParaRPr lang="en-US" altLang="zh-CN" sz="2800" dirty="0"/>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C_4#86b68a1df.fixed?vcp=1&amp;pid=d6eba96f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微专题4</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法律的特征与作用</a:t>
            </a:r>
            <a:endParaRPr lang="en-US" altLang="zh-CN" sz="4000" dirty="0"/>
          </a:p>
        </p:txBody>
      </p:sp>
      <p:sp>
        <p:nvSpPr>
          <p:cNvPr id="3" name="C_4_BD#86b68a1df.fixed?vcp=1&amp;pid=d6eba96f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热点素材</a:t>
            </a:r>
            <a:endParaRPr lang="en-US" altLang="zh-CN" sz="40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ec1d9635c.fixed?vcp=1&amp;pid=ed824f3b5&amp;color=241,138,6&amp;vtp=1&amp;vaab=1&amp;bbb=1"/>
          <p:cNvSpPr/>
          <p:nvPr/>
        </p:nvSpPr>
        <p:spPr>
          <a:xfrm>
            <a:off x="265176" y="1170432"/>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F18A06"/>
                </a:solidFill>
                <a:latin typeface="微软雅黑" pitchFamily="34" charset="0"/>
                <a:ea typeface="微软雅黑" pitchFamily="34" charset="-122"/>
                <a:cs typeface="微软雅黑" pitchFamily="34" charset="-120"/>
              </a:rPr>
              <a:t>复习讲义</a:t>
            </a:r>
            <a:endParaRPr lang="en-US" altLang="zh-CN" sz="5000" dirty="0"/>
          </a:p>
        </p:txBody>
      </p:sp>
      <p:sp>
        <p:nvSpPr>
          <p:cNvPr id="3" name="C_2#ec1d9635c.fixed?vcp=1&amp;pid=ed824f3b5&amp;color=86,186,157&amp;vtp=1&amp;vaab=1&amp;bbb=1"/>
          <p:cNvSpPr/>
          <p:nvPr/>
        </p:nvSpPr>
        <p:spPr>
          <a:xfrm>
            <a:off x="265176" y="242316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第二篇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专题突破</a:t>
            </a:r>
            <a:endParaRPr lang="en-US" altLang="zh-CN" sz="4800" dirty="0"/>
          </a:p>
        </p:txBody>
      </p:sp>
      <p:sp>
        <p:nvSpPr>
          <p:cNvPr id="4" name="C_2_BD#ec1d9635c.fixed?vcp=1&amp;pid=ed824f3b5&amp;color=0,0,0&amp;vtp=1&amp;vaab=1&amp;bbb=1"/>
          <p:cNvSpPr/>
          <p:nvPr/>
        </p:nvSpPr>
        <p:spPr>
          <a:xfrm>
            <a:off x="265176" y="3675888"/>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第二部分</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法治教育</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P_5_BD#c89c2e443?vcp=1&amp;pid=86b68a1df&amp;color=0,0,0&amp;vtp=1&amp;vaab=1&amp;bt=1&amp;bbb=1&amp;hb=1"/>
          <p:cNvSpPr/>
          <p:nvPr/>
        </p:nvSpPr>
        <p:spPr>
          <a:xfrm>
            <a:off x="539496" y="1225264"/>
            <a:ext cx="11109960" cy="44398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清朗</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系列专项行动紧紧围绕人民群众的新期待新要求</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全</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面覆盖网上重点领域环节</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着力研究破解网络生态新问题新风险</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重点</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开展</a:t>
            </a:r>
            <a:r>
              <a:rPr lang="en-US" altLang="zh-CN" sz="2800" b="0"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楷体" pitchFamily="34" charset="-122"/>
                <a:cs typeface="Times New Roman" pitchFamily="34" charset="-120"/>
              </a:rPr>
              <a:t>项整治任务</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清朗</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年暑期未成年人网络环境整治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专项行动</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贯彻落实</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未成年人网络保护条例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相关要求</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从人民群众反映强烈的</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突出问题入手</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集中整治在首页首屏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弹窗</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热搜等醒目位置呈现涉未</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成年人不良内容</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变相发布低俗色情内容</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利用密聊软件</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加密照片等</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方式实施网络欺凌等突出问题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P_5_BD#c89c2e443?sp=1&amp;vcp=1&amp;pid=86b68a1df&amp;color=0,0,0&amp;vtp=1&amp;vaab=1&amp;bt=1&amp;bbb=1"/>
          <p:cNvSpPr/>
          <p:nvPr/>
        </p:nvSpPr>
        <p:spPr>
          <a:xfrm>
            <a:off x="539496" y="186534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【解读】1</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加强对未成年人的网络保护。</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.维护未成年人合法权益。</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.传播网络正能量。</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.提升网络媒介素养，正确使用网络。</a:t>
            </a:r>
          </a:p>
          <a:p>
            <a:pPr latinLnBrk="1">
              <a:lnSpc>
                <a:spcPts val="4900"/>
              </a:lnSpc>
            </a:pPr>
            <a:r>
              <a:rPr kumimoji="0" lang="en-US" altLang="zh-CN" sz="2800" b="0" i="0" u="none" strike="noStrike" kern="1200" cap="none" spc="0" normalizeH="0" baseline="0" noProof="0">
                <a:ln>
                  <a:noFill/>
                </a:ln>
                <a:solidFill>
                  <a:srgbClr val="000000"/>
                </a:solidFill>
                <a:effectLst/>
                <a:uLnTx/>
                <a:uFillTx/>
                <a:latin typeface="SimSun" panose="02010600030101010101" pitchFamily="2" charset="-122"/>
                <a:ea typeface="SimSun" pitchFamily="34" charset="-122"/>
                <a:cs typeface="SimSun"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5</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.发展社会主义先进文化。</a:t>
            </a:r>
            <a:endParaRPr lang="en-US" altLang="zh-CN" sz="28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C_5_BD#30c62954d?vcp=1&amp;pid=86b68a1df&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典例精析</a:t>
            </a:r>
            <a:endParaRPr lang="en-US" altLang="zh-CN" sz="3200" dirty="0"/>
          </a:p>
        </p:txBody>
      </p:sp>
      <p:sp>
        <p:nvSpPr>
          <p:cNvPr id="3" name="QC_6_BD.1_1#319c49998?vaa=1&amp;vcp=1&amp;pid=30c62954d&amp;color=0,0,0&amp;vtp=1&amp;vaab=1&amp;bbb=1&amp;hb=1"/>
          <p:cNvSpPr/>
          <p:nvPr/>
        </p:nvSpPr>
        <p:spPr>
          <a:xfrm>
            <a:off x="539496" y="1267240"/>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中学生小华在社区宣传栏看到以下内容。</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中华人民共和国禁毒法</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未成年人的父母或者其他监护人应</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当对未成年人进行毒品危害的教育</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未成年人网络保护条例</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智能终端产品制造者应当在产品出</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厂前安装未成年人网络保护软件</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6_BD.1_2#319c49998?vaa=1&amp;vcp=1&amp;pid=30c62954d&amp;color=0,0,0&amp;mp=1&amp;vtp=1&amp;vaab=1&amp;bt=1&amp;bbb=1"/>
          <p:cNvSpPr/>
          <p:nvPr/>
        </p:nvSpPr>
        <p:spPr>
          <a:xfrm>
            <a:off x="539496" y="1200912"/>
            <a:ext cx="11109960" cy="553657"/>
          </a:xfrm>
          <a:prstGeom prst="rect">
            <a:avLst/>
          </a:prstGeom>
          <a:noFill/>
          <a:ln/>
        </p:spPr>
        <p:txBody>
          <a:bodyPr wrap="none" lIns="0" tIns="0" rIns="0" bIns="0" rtlCol="0" anchor="t"/>
          <a:lstStyle/>
          <a:p>
            <a:pPr algn="l"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以上法律条文共同体现了</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6_AN.3_1#319c49998.bracket?vaa=1&amp;vcp=1&amp;pid=30c62954d&amp;color=0,0,0&amp;mp=1&amp;vpa=1&amp;vtp=1&amp;vaab=1"/>
          <p:cNvSpPr/>
          <p:nvPr/>
        </p:nvSpPr>
        <p:spPr>
          <a:xfrm>
            <a:off x="4715415" y="1180021"/>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1_3#319c49998.choices?vaa=1&amp;vcp=1&amp;pid=30c62954d&amp;color=0,0,0&amp;vtp=1&amp;vaab=1&amp;bbb=1"/>
          <p:cNvSpPr/>
          <p:nvPr/>
        </p:nvSpPr>
        <p:spPr>
          <a:xfrm>
            <a:off x="539496" y="1833181"/>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A.未成年人受到国家法律的特殊保护</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.未成年人是国家法律的自觉遵守者</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.未成年人的行为都受到国家法律约束</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.未成年人应增强自我保护意识和能力</a:t>
            </a:r>
            <a:endParaRPr lang="en-US" altLang="zh-CN" sz="2800" dirty="0"/>
          </a:p>
        </p:txBody>
      </p:sp>
      <p:sp>
        <p:nvSpPr>
          <p:cNvPr id="5" name="QC_6_EX.1_1#319c49998?vaa=1&amp;vcp=1&amp;pid=30c62954d&amp;color=0,0,0&amp;vtp=1&amp;vaab=1&amp;bbb=1&amp;hb=1"/>
          <p:cNvSpPr/>
          <p:nvPr/>
        </p:nvSpPr>
        <p:spPr>
          <a:xfrm>
            <a:off x="539496" y="4398581"/>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小锦囊</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两条规定都体现了对未成年人的特殊保护</a:t>
            </a: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dirty="0">
                <a:solidFill>
                  <a:srgbClr val="000000"/>
                </a:solidFill>
                <a:latin typeface="Times New Roman" pitchFamily="34" charset="0"/>
                <a:ea typeface="楷体" pitchFamily="34" charset="-122"/>
                <a:cs typeface="Times New Roman" pitchFamily="34" charset="-120"/>
              </a:rPr>
              <a:t>正确</a:t>
            </a:r>
            <a:r>
              <a:rPr lang="en-US" altLang="zh-CN" sz="2800" b="0" i="0" dirty="0">
                <a:solidFill>
                  <a:srgbClr val="000000"/>
                </a:solidFill>
                <a:latin typeface="Times New Roman" pitchFamily="34" charset="0"/>
                <a:ea typeface="SimSun" pitchFamily="34" charset="-122"/>
                <a:cs typeface="Times New Roman" pitchFamily="34" charset="-120"/>
              </a:rPr>
              <a:t>。B、</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a:solidFill>
                  <a:srgbClr val="000000"/>
                </a:solidFill>
                <a:latin typeface="Times New Roman" pitchFamily="34" charset="0"/>
                <a:ea typeface="楷体" pitchFamily="34" charset="-122"/>
                <a:cs typeface="Times New Roman" pitchFamily="34" charset="-120"/>
              </a:rPr>
              <a:t>说法</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绝对</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错误</a:t>
            </a:r>
            <a:r>
              <a:rPr lang="en-US" altLang="zh-CN" sz="2800" b="0" i="0" dirty="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楷体" pitchFamily="34" charset="-122"/>
                <a:cs typeface="Times New Roman" pitchFamily="34" charset="-120"/>
              </a:rPr>
              <a:t>说法正确但不符合题意</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本题选</a:t>
            </a:r>
            <a:r>
              <a:rPr lang="en-US" altLang="zh-CN" sz="2800" b="0" i="0" dirty="0">
                <a:solidFill>
                  <a:srgbClr val="000000"/>
                </a:solidFill>
                <a:latin typeface="Times New Roman" pitchFamily="34" charset="0"/>
                <a:ea typeface="SimSun" pitchFamily="34" charset="-122"/>
                <a:cs typeface="Times New Roman"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C_6_BD#edb2587eb?sp=1&amp;vcp=1&amp;pid=30c62954d&amp;color=0,0,0&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0000"/>
                </a:solidFill>
                <a:latin typeface="Times New Roman" pitchFamily="34" charset="0"/>
                <a:ea typeface="微软雅黑" pitchFamily="34" charset="-122"/>
                <a:cs typeface="Times New Roman" pitchFamily="34" charset="-120"/>
              </a:rPr>
              <a:t>针对训练</a:t>
            </a:r>
            <a:endParaRPr lang="en-US" altLang="zh-CN" sz="3200" dirty="0"/>
          </a:p>
        </p:txBody>
      </p:sp>
      <p:sp>
        <p:nvSpPr>
          <p:cNvPr id="3" name="QC_7_BD.5_1#7f5487f49?sp=1&amp;vaa=1&amp;vcp=1&amp;pid=edb2587eb&amp;color=0,0,0&amp;vtp=1&amp;vaab=1&amp;bbb=1"/>
          <p:cNvSpPr/>
          <p:nvPr/>
        </p:nvSpPr>
        <p:spPr>
          <a:xfrm>
            <a:off x="539496" y="1275833"/>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（2024·福建·中考）</a:t>
            </a:r>
            <a:r>
              <a:rPr lang="en-US" altLang="zh-CN" sz="2800" b="0" i="0">
                <a:solidFill>
                  <a:srgbClr val="000000"/>
                </a:solidFill>
                <a:latin typeface="Times New Roman" pitchFamily="34" charset="0"/>
                <a:ea typeface="SimSun" pitchFamily="34" charset="-122"/>
                <a:cs typeface="Times New Roman" pitchFamily="34" charset="-120"/>
              </a:rPr>
              <a:t>下面两幅图共同反映的主旨是(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C_7_AN.6_1#7f5487f49.bracket?vaa=1&amp;vcp=1&amp;pid=edb2587eb&amp;color=0,0,0&amp;vpa=2&amp;vtp=1&amp;vaab=1"/>
          <p:cNvSpPr/>
          <p:nvPr/>
        </p:nvSpPr>
        <p:spPr>
          <a:xfrm>
            <a:off x="8788939" y="126249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pic>
        <p:nvPicPr>
          <p:cNvPr id="5" name="QC_7_BD.5_2#7f5487f49?htil=1&amp;vaa=1&amp;vcp=1&amp;pid=edb2587e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721355" y="1961941"/>
            <a:ext cx="5422392" cy="21671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7_BD.5_3#7f5487f49.choices?htil=1&amp;vaa=1&amp;vcp=1&amp;pid=edb2587eb&amp;color=0,0,0&amp;vtp=1&amp;vaab=1&amp;bbb=1"/>
          <p:cNvSpPr/>
          <p:nvPr/>
        </p:nvSpPr>
        <p:spPr>
          <a:xfrm>
            <a:off x="539496" y="1908029"/>
            <a:ext cx="5559552"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A.构建和谐的社会人际关系</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.促进未成年人身心健康成长</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.推动课后服务规范化发展</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.加强对未成年人的网络保护</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O_7_BD.7_1#411c13da1?sp=1&amp;vaa=1&amp;vcp=1&amp;pid=edb2587eb&amp;color=0,0,0&amp;vtp=1&amp;vaab=1&amp;bt=1&amp;bbb=1&amp;hb=1"/>
          <p:cNvSpPr/>
          <p:nvPr/>
        </p:nvSpPr>
        <p:spPr>
          <a:xfrm>
            <a:off x="539496" y="468675"/>
            <a:ext cx="11109960" cy="5887657"/>
          </a:xfrm>
          <a:prstGeom prst="rect">
            <a:avLst/>
          </a:prstGeom>
          <a:noFill/>
          <a:ln/>
        </p:spPr>
        <p:txBody>
          <a:bodyPr wrap="none" lIns="0" tIns="0" rIns="0" bIns="0" rtlCol="0" anchor="t"/>
          <a:lstStyle/>
          <a:p>
            <a:pPr algn="l" latinLnBrk="1">
              <a:lnSpc>
                <a:spcPts val="47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【良法之治</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回应民生】</a:t>
            </a:r>
            <a:endParaRPr lang="en-US" altLang="zh-CN" sz="2800" dirty="0"/>
          </a:p>
          <a:p>
            <a:pPr latinLnBrk="1">
              <a:lnSpc>
                <a:spcPts val="4700"/>
              </a:lnSpc>
            </a:pPr>
            <a:r>
              <a:rPr lang="en-US" altLang="zh-CN" sz="2800" b="0" i="0" dirty="0">
                <a:solidFill>
                  <a:srgbClr val="000000"/>
                </a:solidFill>
                <a:latin typeface="SimSun" panose="02010600030101010101" pitchFamily="2" charset="-122"/>
                <a:ea typeface="楷体" pitchFamily="34" charset="-122"/>
                <a:cs typeface="Times New Roma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随着互联网的普及应用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截至</a:t>
            </a:r>
            <a:r>
              <a:rPr lang="en-US" altLang="zh-CN" sz="2800" b="0" i="0" dirty="0">
                <a:solidFill>
                  <a:srgbClr val="000000"/>
                </a:solidFill>
                <a:latin typeface="Times New Roman" pitchFamily="34" charset="0"/>
                <a:ea typeface="SimSun" pitchFamily="34" charset="-122"/>
                <a:cs typeface="Times New Roman" pitchFamily="34" charset="-120"/>
              </a:rPr>
              <a:t>2023</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我国未成年网民规模突</a:t>
            </a:r>
          </a:p>
          <a:p>
            <a:pPr latinLnBrk="1">
              <a:lnSpc>
                <a:spcPts val="4700"/>
              </a:lnSpc>
            </a:pPr>
            <a:r>
              <a:rPr lang="en-US" altLang="zh-CN" sz="2800" b="0" i="0" dirty="0">
                <a:solidFill>
                  <a:srgbClr val="000000"/>
                </a:solidFill>
                <a:latin typeface="Times New Roman" pitchFamily="34" charset="0"/>
                <a:ea typeface="楷体" pitchFamily="34" charset="-122"/>
                <a:cs typeface="Times New Roman" pitchFamily="34" charset="-120"/>
              </a:rPr>
              <a:t>破</a:t>
            </a:r>
            <a:r>
              <a:rPr lang="en-US" altLang="zh-CN" sz="2800" b="0" i="0" dirty="0">
                <a:solidFill>
                  <a:srgbClr val="000000"/>
                </a:solidFill>
                <a:latin typeface="Times New Roman" pitchFamily="34" charset="0"/>
                <a:ea typeface="SimSun" pitchFamily="34" charset="-122"/>
                <a:cs typeface="Times New Roman" pitchFamily="34" charset="-120"/>
              </a:rPr>
              <a:t>1.91</a:t>
            </a:r>
            <a:r>
              <a:rPr lang="en-US" altLang="zh-CN" sz="2800" b="0" i="0" dirty="0">
                <a:solidFill>
                  <a:srgbClr val="000000"/>
                </a:solidFill>
                <a:latin typeface="Times New Roman" pitchFamily="34" charset="0"/>
                <a:ea typeface="楷体" pitchFamily="34" charset="-122"/>
                <a:cs typeface="Times New Roman" pitchFamily="34" charset="-120"/>
              </a:rPr>
              <a:t>亿</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未成年人在网络空间中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面临不良信息侵害</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个人信息泄露</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网络沉迷</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网络欺凌等诸多风险</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7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未成年人网络保护条例</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作为我国首部专门性的未成年人网络保</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a:solidFill>
                  <a:srgbClr val="000000"/>
                </a:solidFill>
                <a:latin typeface="Times New Roman" pitchFamily="34" charset="0"/>
                <a:ea typeface="楷体" pitchFamily="34" charset="-122"/>
                <a:cs typeface="Times New Roman" pitchFamily="34" charset="-120"/>
              </a:rPr>
              <a:t>护综合立法</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自</a:t>
            </a:r>
            <a:r>
              <a:rPr lang="en-US" altLang="zh-CN" sz="2800" b="0" i="0" dirty="0">
                <a:solidFill>
                  <a:srgbClr val="000000"/>
                </a:solidFill>
                <a:latin typeface="Times New Roman" pitchFamily="34" charset="0"/>
                <a:ea typeface="SimSun" pitchFamily="34" charset="-122"/>
                <a:cs typeface="Times New Roman" pitchFamily="34" charset="-120"/>
              </a:rPr>
              <a:t>2024</a:t>
            </a:r>
            <a:r>
              <a:rPr lang="en-US" altLang="zh-CN" sz="2800" b="0" i="0" dirty="0">
                <a:solidFill>
                  <a:srgbClr val="000000"/>
                </a:solidFill>
                <a:latin typeface="Times New Roman" pitchFamily="34" charset="0"/>
                <a:ea typeface="楷体" pitchFamily="34" charset="-122"/>
                <a:cs typeface="Times New Roman" pitchFamily="34" charset="-120"/>
              </a:rPr>
              <a:t>年</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月</a:t>
            </a: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日起正式施行</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该条例重点规定了健全未成</a:t>
            </a: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年人网络保护体制机制</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加强网络信息内容建设</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防治未成年人沉迷网</a:t>
            </a:r>
            <a:endParaRPr lang="en-US" altLang="zh-CN" sz="2800" b="0" i="0" dirty="0">
              <a:solidFill>
                <a:srgbClr val="000000"/>
              </a:solidFill>
              <a:latin typeface="Times New Roman" pitchFamily="34" charset="0"/>
              <a:ea typeface="楷体" pitchFamily="34" charset="-122"/>
              <a:cs typeface="Times New Roman" pitchFamily="34" charset="-120"/>
            </a:endParaRPr>
          </a:p>
          <a:p>
            <a:pPr latinLnBrk="1">
              <a:lnSpc>
                <a:spcPts val="4700"/>
              </a:lnSpc>
            </a:pPr>
            <a:r>
              <a:rPr lang="en-US" altLang="zh-CN" sz="2800" b="0" i="0" dirty="0" err="1">
                <a:solidFill>
                  <a:srgbClr val="000000"/>
                </a:solidFill>
                <a:latin typeface="Times New Roman" pitchFamily="34" charset="0"/>
                <a:ea typeface="楷体" pitchFamily="34" charset="-122"/>
                <a:cs typeface="Times New Roman" pitchFamily="34" charset="-120"/>
              </a:rPr>
              <a:t>络等内容</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具有较强的针对性和可操作性</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700"/>
              </a:lnSpc>
            </a:pPr>
            <a:r>
              <a:rPr lang="en-US" altLang="zh-CN" sz="2800" b="0" i="0" dirty="0">
                <a:solidFill>
                  <a:srgbClr val="000000"/>
                </a:solidFill>
                <a:latin typeface="SimSun" panose="02010600030101010101" pitchFamily="2" charset="-122"/>
                <a:ea typeface="楷体" pitchFamily="34" charset="-122"/>
                <a:cs typeface="Times New Roman" pitchFamily="34" charset="-120"/>
              </a:rPr>
              <a:t>    </a:t>
            </a:r>
            <a:r>
              <a:rPr lang="en-US" altLang="zh-CN" sz="2800" b="0" i="0" spc="-100" dirty="0" err="1">
                <a:solidFill>
                  <a:srgbClr val="000000"/>
                </a:solidFill>
                <a:latin typeface="Times New Roman" pitchFamily="34" charset="0"/>
                <a:ea typeface="楷体" pitchFamily="34" charset="-122"/>
                <a:cs typeface="Times New Roman" pitchFamily="34" charset="-120"/>
              </a:rPr>
              <a:t>该条例要求坚持社会共治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spc="-100" dirty="0" err="1">
                <a:solidFill>
                  <a:srgbClr val="000000"/>
                </a:solidFill>
                <a:latin typeface="Times New Roman" pitchFamily="34" charset="0"/>
                <a:ea typeface="楷体" pitchFamily="34" charset="-122"/>
                <a:cs typeface="Times New Roman" pitchFamily="34" charset="-120"/>
              </a:rPr>
              <a:t>确立与未成年人密切关联的各方主体在未</a:t>
            </a:r>
            <a:endParaRPr lang="en-US" altLang="zh-CN" sz="2800" b="0" i="0" spc="-100" dirty="0">
              <a:solidFill>
                <a:srgbClr val="000000"/>
              </a:solidFill>
              <a:latin typeface="Times New Roman" pitchFamily="34" charset="0"/>
              <a:ea typeface="楷体" pitchFamily="34" charset="-122"/>
              <a:cs typeface="Times New Roman" pitchFamily="34" charset="-120"/>
            </a:endParaRPr>
          </a:p>
          <a:p>
            <a:pPr latinLnBrk="1">
              <a:lnSpc>
                <a:spcPts val="4500"/>
              </a:lnSpc>
            </a:pPr>
            <a:r>
              <a:rPr lang="en-US" altLang="zh-CN" sz="2800" b="0" i="0" spc="-100" dirty="0" err="1">
                <a:solidFill>
                  <a:srgbClr val="000000"/>
                </a:solidFill>
                <a:latin typeface="Times New Roman" pitchFamily="34" charset="0"/>
                <a:ea typeface="楷体" pitchFamily="34" charset="-122"/>
                <a:cs typeface="Times New Roman" pitchFamily="34" charset="-120"/>
              </a:rPr>
              <a:t>成年人网络保护工作中的责任义务</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spc="-100" dirty="0" err="1">
                <a:solidFill>
                  <a:srgbClr val="000000"/>
                </a:solidFill>
                <a:latin typeface="Times New Roman" pitchFamily="34" charset="0"/>
                <a:ea typeface="楷体" pitchFamily="34" charset="-122"/>
                <a:cs typeface="Times New Roman" pitchFamily="34" charset="-120"/>
              </a:rPr>
              <a:t>全面构筑起未成年人网络保护防线</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2800" spc="-100" dirty="0"/>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O_8_BD.8_1#28d688a0d?vaa=1&amp;vcp=1&amp;pid=411c13da1&amp;color=0,0,0&amp;vtp=1&amp;vaab=1&amp;bt=1&amp;bbb=1"/>
          <p:cNvSpPr/>
          <p:nvPr/>
        </p:nvSpPr>
        <p:spPr>
          <a:xfrm>
            <a:off x="539496" y="904748"/>
            <a:ext cx="11109960" cy="553657"/>
          </a:xfrm>
          <a:prstGeom prst="rect">
            <a:avLst/>
          </a:prstGeom>
          <a:noFill/>
          <a:ln/>
        </p:spPr>
        <p:txBody>
          <a:bodyPr wrap="none" lIns="0" tIns="0" rIns="0" bIns="0" rtlCol="0" anchor="t"/>
          <a:lstStyle/>
          <a:p>
            <a:pPr algn="l" latinLnBrk="1">
              <a:lnSpc>
                <a:spcPts val="4900"/>
              </a:lnSpc>
            </a:pPr>
            <a:r>
              <a:rPr lang="en-US" altLang="zh-CN" sz="2800" b="0" i="0" spc="-50" dirty="0">
                <a:solidFill>
                  <a:srgbClr val="000000"/>
                </a:solidFill>
                <a:latin typeface="Times New Roman" pitchFamily="34" charset="0"/>
                <a:ea typeface="SimSun" pitchFamily="34" charset="-122"/>
                <a:cs typeface="Times New Roman" pitchFamily="34" charset="-120"/>
              </a:rPr>
              <a:t>（1）结合材料，分析我国为什么要制定实施《未成年人网络保护条例》。</a:t>
            </a:r>
            <a:endParaRPr lang="en-US" altLang="zh-CN" sz="2800" spc="-50" dirty="0"/>
          </a:p>
        </p:txBody>
      </p:sp>
      <p:sp>
        <p:nvSpPr>
          <p:cNvPr id="3" name="QO_8_AN.1_1#28d688a0d?vaa=1&amp;vcp=1&amp;pid=411c13da1&amp;color=0,0,0&amp;vtp=1&amp;vaab=1&amp;bbb=1&amp;hb=1"/>
          <p:cNvSpPr/>
          <p:nvPr/>
        </p:nvSpPr>
        <p:spPr>
          <a:xfrm>
            <a:off x="539496" y="1532445"/>
            <a:ext cx="11109960" cy="44398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①未成年人身心发育尚不成熟，自我保护能力较弱</a:t>
            </a:r>
            <a:r>
              <a:rPr lang="en-US" altLang="zh-CN" sz="2800" b="0" i="0">
                <a:solidFill>
                  <a:srgbClr val="FF0000"/>
                </a:solidFill>
                <a:latin typeface="Times New Roman" pitchFamily="34" charset="0"/>
                <a:ea typeface="SimSun" pitchFamily="34" charset="-122"/>
                <a:cs typeface="Times New Roman" pitchFamily="34" charset="-120"/>
              </a:rPr>
              <a:t>，辨别是非</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能力和自我控制能力不强</a:t>
            </a:r>
            <a:r>
              <a:rPr lang="en-US" altLang="zh-CN" sz="2800" b="0" i="0" dirty="0">
                <a:solidFill>
                  <a:srgbClr val="FF0000"/>
                </a:solidFill>
                <a:latin typeface="Times New Roman" pitchFamily="34" charset="0"/>
                <a:ea typeface="SimSun" pitchFamily="34" charset="-122"/>
                <a:cs typeface="Times New Roman" pitchFamily="34" charset="-120"/>
              </a:rPr>
              <a:t>，容易受到不良因素的影响和不法侵害。</a:t>
            </a:r>
            <a:r>
              <a:rPr lang="en-US" altLang="zh-CN" sz="2800" b="0" i="0">
                <a:solidFill>
                  <a:srgbClr val="FF0000"/>
                </a:solidFill>
                <a:latin typeface="Times New Roman" pitchFamily="34" charset="0"/>
                <a:ea typeface="SimSun" pitchFamily="34" charset="-122"/>
                <a:cs typeface="Times New Roman" pitchFamily="34" charset="-120"/>
              </a:rPr>
              <a:t>②未</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成年人的生存和发展事关人类的未来</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SimSun" pitchFamily="34" charset="-122"/>
                <a:cs typeface="Times New Roman" pitchFamily="34" charset="-120"/>
              </a:rPr>
              <a:t>给予未成年人特殊关爱和保护，</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已经成为人类的共识</a:t>
            </a:r>
            <a:r>
              <a:rPr lang="en-US" altLang="zh-CN" sz="2800" b="0" i="0" dirty="0">
                <a:solidFill>
                  <a:srgbClr val="FF0000"/>
                </a:solidFill>
                <a:latin typeface="Times New Roman" pitchFamily="34" charset="0"/>
                <a:ea typeface="SimSun" pitchFamily="34" charset="-122"/>
                <a:cs typeface="Times New Roman" pitchFamily="34" charset="-120"/>
              </a:rPr>
              <a:t>。③保护未成年人的合法权益</a:t>
            </a:r>
            <a:r>
              <a:rPr lang="en-US" altLang="zh-CN" sz="2800" b="0" i="0">
                <a:solidFill>
                  <a:srgbClr val="FF0000"/>
                </a:solidFill>
                <a:latin typeface="Times New Roman" pitchFamily="34" charset="0"/>
                <a:ea typeface="SimSun" pitchFamily="34" charset="-122"/>
                <a:cs typeface="Times New Roman" pitchFamily="34" charset="-120"/>
              </a:rPr>
              <a:t>，是人类文明和社会</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进步的应有之义</a:t>
            </a:r>
            <a:r>
              <a:rPr lang="en-US" altLang="zh-CN" sz="2800" b="0" i="0" dirty="0">
                <a:solidFill>
                  <a:srgbClr val="FF0000"/>
                </a:solidFill>
                <a:latin typeface="Times New Roman" pitchFamily="34" charset="0"/>
                <a:ea typeface="SimSun" pitchFamily="34" charset="-122"/>
                <a:cs typeface="Times New Roman" pitchFamily="34" charset="-120"/>
              </a:rPr>
              <a:t>。④网络中存在一些不良信息，</a:t>
            </a:r>
            <a:r>
              <a:rPr lang="en-US" altLang="zh-CN" sz="2800" b="0" i="0">
                <a:solidFill>
                  <a:srgbClr val="FF0000"/>
                </a:solidFill>
                <a:latin typeface="Times New Roman" pitchFamily="34" charset="0"/>
                <a:ea typeface="SimSun" pitchFamily="34" charset="-122"/>
                <a:cs typeface="Times New Roman" pitchFamily="34" charset="-120"/>
              </a:rPr>
              <a:t>未成年人沉迷于网络，</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会影响学习</a:t>
            </a:r>
            <a:r>
              <a:rPr lang="en-US" altLang="zh-CN" sz="2800" b="0" i="0" dirty="0">
                <a:solidFill>
                  <a:srgbClr val="FF0000"/>
                </a:solidFill>
                <a:latin typeface="Times New Roman" pitchFamily="34" charset="0"/>
                <a:ea typeface="SimSun" pitchFamily="34" charset="-122"/>
                <a:cs typeface="Times New Roman" pitchFamily="34" charset="-120"/>
              </a:rPr>
              <a:t>、工作和生活。《未成年人网络保护条例</a:t>
            </a:r>
            <a:r>
              <a:rPr lang="en-US" altLang="zh-CN" sz="2800" b="0" i="0">
                <a:solidFill>
                  <a:srgbClr val="FF0000"/>
                </a:solidFill>
                <a:latin typeface="Times New Roman" pitchFamily="34" charset="0"/>
                <a:ea typeface="SimSun" pitchFamily="34" charset="-122"/>
                <a:cs typeface="Times New Roman" pitchFamily="34" charset="-120"/>
              </a:rPr>
              <a:t>》的出台有利于保</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障未成年人在网络空间的合法权益</a:t>
            </a:r>
            <a:r>
              <a:rPr lang="en-US" altLang="zh-CN" sz="2800" b="0" i="0" dirty="0">
                <a:solidFill>
                  <a:srgbClr val="FF0000"/>
                </a:solidFill>
                <a:latin typeface="Times New Roman" pitchFamily="34" charset="0"/>
                <a:ea typeface="SimSun" pitchFamily="34" charset="-122"/>
                <a:cs typeface="Times New Roman" pitchFamily="34" charset="-120"/>
              </a:rPr>
              <a:t>，促进未成年人健康成长。</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P_8_BD#96f966a53?vcp=1&amp;pid=411c13da1&amp;color=0,0,0&amp;vtp=1&amp;vaab=1&amp;bt=1&amp;bbb=1"/>
          <p:cNvSpPr/>
          <p:nvPr/>
        </p:nvSpPr>
        <p:spPr>
          <a:xfrm>
            <a:off x="539496" y="218262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【协同共治</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护航成长】</a:t>
            </a:r>
            <a:endParaRPr lang="en-US" altLang="zh-CN" sz="2800" dirty="0"/>
          </a:p>
        </p:txBody>
      </p:sp>
      <p:sp>
        <p:nvSpPr>
          <p:cNvPr id="3" name="QO_8_BD.10_1#993b5dda9?vaa=1&amp;vcp=1&amp;pid=411c13da1&amp;color=0,0,0&amp;vtp=1&amp;vaab=1&amp;bbb=1&amp;hb=1"/>
          <p:cNvSpPr/>
          <p:nvPr/>
        </p:nvSpPr>
        <p:spPr>
          <a:xfrm>
            <a:off x="539496" y="2814891"/>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（2）未成年人网络保护是一项系统性工程，需汇聚各方力量</a:t>
            </a:r>
            <a:r>
              <a:rPr lang="en-US" altLang="zh-CN" sz="2800" b="0" i="0">
                <a:solidFill>
                  <a:srgbClr val="000000"/>
                </a:solidFill>
                <a:latin typeface="Times New Roman" pitchFamily="34" charset="0"/>
                <a:ea typeface="SimSun" pitchFamily="34" charset="-122"/>
                <a:cs typeface="Times New Roman" pitchFamily="34" charset="-120"/>
              </a:rPr>
              <a:t>。请你从</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不同角度为促进未成年人合理使用网络提两条建议</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可从政府</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家庭</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学校</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未成年人自身等角度选取两个作答</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O_8_AN.1_1#993b5dda9?vaa=1&amp;vcp=1&amp;pid=411c13da1&amp;color=0,0,0&amp;vtp=1&amp;vaab=1&amp;bt=1&amp;bbb=1&amp;hb=1"/>
          <p:cNvSpPr/>
          <p:nvPr/>
        </p:nvSpPr>
        <p:spPr>
          <a:xfrm>
            <a:off x="539496" y="1206214"/>
            <a:ext cx="11109960" cy="44398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a:t>
            </a:r>
            <a:r>
              <a:rPr lang="en-US" altLang="zh-CN" sz="2800" b="1" i="0" dirty="0" err="1">
                <a:solidFill>
                  <a:srgbClr val="FF0000"/>
                </a:solidFill>
                <a:latin typeface="Times New Roman" pitchFamily="34" charset="0"/>
                <a:ea typeface="SimSun" pitchFamily="34" charset="-122"/>
                <a:cs typeface="Times New Roman" pitchFamily="34" charset="-120"/>
              </a:rPr>
              <a:t>答案】</a:t>
            </a:r>
            <a:r>
              <a:rPr lang="en-US" altLang="zh-CN" sz="2800" b="0" i="0" dirty="0" err="1">
                <a:solidFill>
                  <a:srgbClr val="FF0000"/>
                </a:solidFill>
                <a:latin typeface="Times New Roman" pitchFamily="34" charset="0"/>
                <a:ea typeface="SimSun" pitchFamily="34" charset="-122"/>
                <a:cs typeface="Times New Roman" pitchFamily="34" charset="-120"/>
              </a:rPr>
              <a:t>政府：落实条例的要求，加强对网络经营行为的监督和管理</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净化网络文化环境</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家庭：父母或者其他监护人切实履行监护职责，加强对未成年人使用网</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络行为的引导和监督</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学校：要加强对学生的教育，引导学生正确使用网络</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err="1">
                <a:solidFill>
                  <a:srgbClr val="FF0000"/>
                </a:solidFill>
                <a:latin typeface="Times New Roman" pitchFamily="34" charset="0"/>
                <a:ea typeface="SimSun" pitchFamily="34" charset="-122"/>
                <a:cs typeface="Times New Roman" pitchFamily="34" charset="-120"/>
              </a:rPr>
              <a:t>未成年人自身：增强自我保护意识，提高网络媒介素养，自觉抵制不良</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SimSun" pitchFamily="34" charset="-122"/>
                <a:cs typeface="Times New Roman" pitchFamily="34" charset="-120"/>
              </a:rPr>
              <a:t>网络信息</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P_7#50eb89b09?vcp=1&amp;pid=edb2587eb&amp;color=0,0,0&amp;vtp=1&amp;vaab=1&amp;bt=1&amp;bbb=1"/>
          <p:cNvSpPr/>
          <p:nvPr/>
        </p:nvSpPr>
        <p:spPr>
          <a:xfrm>
            <a:off x="539496" y="3145504"/>
            <a:ext cx="11109960" cy="553657"/>
          </a:xfrm>
          <a:prstGeom prst="rect">
            <a:avLst/>
          </a:prstGeom>
          <a:noFill/>
          <a:ln/>
        </p:spPr>
        <p:txBody>
          <a:bodyPr wrap="none" lIns="0" tIns="0" rIns="0" bIns="0" rtlCol="0" anchor="t"/>
          <a:lstStyle/>
          <a:p>
            <a:pPr algn="ctr"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请完成第174~175页【备考练习】习题</a:t>
            </a:r>
            <a:endParaRPr lang="en-US" altLang="zh-CN" sz="2800" dirty="0"/>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3#7bddcbcb0?vcp=1&amp;pid=ec1d9635c&amp;color=0,0,0&amp;vtp=1&amp;vaab=1&amp;bt=1&amp;bbb=1"/>
          <p:cNvSpPr/>
          <p:nvPr/>
        </p:nvSpPr>
        <p:spPr>
          <a:xfrm>
            <a:off x="539496" y="731520"/>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主题概览</a:t>
            </a:r>
            <a:endParaRPr lang="en-US" altLang="zh-CN" sz="2800" dirty="0"/>
          </a:p>
        </p:txBody>
      </p:sp>
      <p:pic>
        <p:nvPicPr>
          <p:cNvPr id="3" name="P_3_BD#7bddcbcb0?vcp=1&amp;pid=ec1d9635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581912" y="1413129"/>
            <a:ext cx="9025128" cy="470001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C_4#a4ee8f2c9.fixed?vcp=1&amp;pid=d6eba96f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微专题4</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法律的特征与作用</a:t>
            </a:r>
            <a:endParaRPr lang="en-US" altLang="zh-CN" sz="4000" dirty="0"/>
          </a:p>
        </p:txBody>
      </p:sp>
      <p:sp>
        <p:nvSpPr>
          <p:cNvPr id="3" name="C_4_BD#a4ee8f2c9.fixed?vcp=1&amp;pid=d6eba96f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备考练习</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微专题4</a:t>
            </a:r>
            <a:r>
              <a:rPr lang="en-US" altLang="zh-CN" sz="4000" b="1" i="0" dirty="0">
                <a:solidFill>
                  <a:srgbClr val="56BA9D"/>
                </a:solidFill>
                <a:latin typeface="SimSun" pitchFamily="34" charset="0"/>
                <a:ea typeface="SimSun" pitchFamily="34" charset="-122"/>
                <a:cs typeface="SimSun" pitchFamily="34" charset="-120"/>
              </a:rPr>
              <a:t> </a:t>
            </a:r>
            <a:r>
              <a:rPr lang="en-US" altLang="zh-CN" sz="4000" b="1" i="0" dirty="0">
                <a:solidFill>
                  <a:srgbClr val="56BA9D"/>
                </a:solidFill>
                <a:latin typeface="微软雅黑" pitchFamily="34" charset="0"/>
                <a:ea typeface="微软雅黑" pitchFamily="34" charset="-122"/>
                <a:cs typeface="微软雅黑" pitchFamily="34" charset="-120"/>
              </a:rPr>
              <a:t>法律的特征与作用</a:t>
            </a:r>
            <a:endParaRPr lang="en-US" altLang="zh-CN" sz="40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BD.12_1#610525297?sp=1&amp;vaa=1&amp;vcp=1&amp;pid=a4ee8f2c9&amp;color=0,0,0&amp;vtp=1&amp;vaab=1&amp;bt=1&amp;bbb=1&amp;hb=1"/>
          <p:cNvSpPr/>
          <p:nvPr/>
        </p:nvSpPr>
        <p:spPr>
          <a:xfrm>
            <a:off x="539496" y="122234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2024年4月26日，教育部会同公安部、国家消防救援局等部门召开全国</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中小学幼儿园安全工作视频会议。会议指出，要深入实施学生欺凌防治</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专项行动，对所有中小学校开展一次“起底式”大排查。这体现出</a:t>
            </a: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3_1#610525297.bracket?vaa=1&amp;vcp=1&amp;pid=a4ee8f2c9&amp;color=0,0,0&amp;vpa=3&amp;vtp=1&amp;vaab=1"/>
          <p:cNvSpPr/>
          <p:nvPr/>
        </p:nvSpPr>
        <p:spPr>
          <a:xfrm>
            <a:off x="10918570" y="2540349"/>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5_BD.12_2#610525297?vaa=1&amp;vcp=1&amp;pid=a4ee8f2c9&amp;color=0,0,0&amp;vtp=1&amp;vaab=1&amp;bbb=1&amp;hb=1"/>
          <p:cNvSpPr/>
          <p:nvPr/>
        </p:nvSpPr>
        <p:spPr>
          <a:xfrm>
            <a:off x="539496" y="314607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①我国完善未成年人保护的法律体系</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多方协作能确保未成年人免受</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任何伤害</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③国家关心和重视未成年人健康成长</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政府依法履行保护未</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成年人的职责</a:t>
            </a:r>
            <a:endParaRPr lang="en-US" altLang="zh-CN" sz="2800" dirty="0"/>
          </a:p>
        </p:txBody>
      </p:sp>
      <p:sp>
        <p:nvSpPr>
          <p:cNvPr id="5" name="QC_5_BD.12_3#610525297.choices?vaa=1&amp;vcp=1&amp;pid=a4ee8f2c9&amp;color=0,0,0&amp;vtp=1&amp;vaab=1&amp;bbb=1"/>
          <p:cNvSpPr/>
          <p:nvPr/>
        </p:nvSpPr>
        <p:spPr>
          <a:xfrm>
            <a:off x="539496" y="506866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5_BD.14_1#e917a1dc5?vaa=1&amp;vcp=1&amp;pid=a4ee8f2c9&amp;color=0,0,0&amp;vtp=1&amp;vaab=1&amp;bt=1&amp;bbb=1&amp;hb=1"/>
          <p:cNvSpPr/>
          <p:nvPr/>
        </p:nvSpPr>
        <p:spPr>
          <a:xfrm>
            <a:off x="539496" y="129336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以下同学的发言能体现对法律发自内心的认可、崇尚</a:t>
            </a:r>
            <a:r>
              <a:rPr lang="en-US" altLang="zh-CN" sz="2800" b="0" i="0">
                <a:solidFill>
                  <a:srgbClr val="000000"/>
                </a:solidFill>
                <a:latin typeface="Times New Roman" pitchFamily="34" charset="0"/>
                <a:ea typeface="SimSun" pitchFamily="34" charset="-122"/>
                <a:cs typeface="Times New Roman" pitchFamily="34" charset="-120"/>
              </a:rPr>
              <a:t>、遵守和服从的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5_1#e917a1dc5.bracket?vaa=1&amp;vcp=1&amp;pid=a4ee8f2c9&amp;color=0,0,0&amp;vpa=4&amp;vtp=1&amp;vaab=1"/>
          <p:cNvSpPr/>
          <p:nvPr/>
        </p:nvSpPr>
        <p:spPr>
          <a:xfrm>
            <a:off x="1172115" y="192773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5_BD.14_2#e917a1dc5.choices?vaa=1&amp;vcp=1&amp;pid=a4ee8f2c9&amp;color=0,0,0&amp;vtp=1&amp;vaab=1&amp;bbb=1"/>
          <p:cNvSpPr/>
          <p:nvPr/>
        </p:nvSpPr>
        <p:spPr>
          <a:xfrm>
            <a:off x="539496" y="257638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A.小凯：“我守法，是因为我害怕，不敢违法。”</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B.小飞：“我守法，是因为有法律规定，不能违法。”</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C.小萌：“我守法，是因为违法会带来很多麻烦，不愿违法。”</a:t>
            </a:r>
            <a:endParaRPr lang="en-US" altLang="zh-CN" sz="2800" dirty="0"/>
          </a:p>
          <a:p>
            <a:pP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D.小乐：“我守法，是因为有法律才有自由，我选择自觉守法。”</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BD.16_1#0516ab5cb?sp=1&amp;vaa=1&amp;vcp=1&amp;pid=a4ee8f2c9&amp;color=0,0,0&amp;vtp=1&amp;vaab=1&amp;bt=1&amp;bbb=1"/>
          <p:cNvSpPr/>
          <p:nvPr/>
        </p:nvSpPr>
        <p:spPr>
          <a:xfrm>
            <a:off x="539496" y="1539559"/>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zh-CN" altLang="en-US" sz="2800" b="0" i="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图《关爱服务暖童心</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7_1#0516ab5cb.bracket?vaa=1&amp;vcp=1&amp;pid=a4ee8f2c9&amp;color=0,0,0&amp;vpa=5&amp;vtp=1&amp;vaab=1"/>
          <p:cNvSpPr/>
          <p:nvPr/>
        </p:nvSpPr>
        <p:spPr>
          <a:xfrm>
            <a:off x="4994815" y="1526224"/>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5_BD.16_3#0516ab5cb?htil=2&amp;vaa=1&amp;vcp=1&amp;pid=a4ee8f2c9&amp;color=0,0,0&amp;vtp=1&amp;vaab=1&amp;bbb=1&amp;hb=1&amp;hs=1"/>
          <p:cNvSpPr/>
          <p:nvPr/>
        </p:nvSpPr>
        <p:spPr>
          <a:xfrm>
            <a:off x="539496" y="2171828"/>
            <a:ext cx="8348472" cy="1849057"/>
          </a:xfrm>
          <a:prstGeom prst="rect">
            <a:avLst/>
          </a:prstGeom>
          <a:noFill/>
          <a:ln/>
        </p:spPr>
        <p:txBody>
          <a:bodyPr wrap="none" lIns="0" tIns="0" rIns="0" bIns="0" rtlCol="0" anchor="t"/>
          <a:lstStyle/>
          <a:p>
            <a:pPr algn="l" latinLnBrk="1">
              <a:lnSpc>
                <a:spcPts val="5100"/>
              </a:lnSpc>
            </a:pPr>
            <a:r>
              <a:rPr lang="en-US" altLang="zh-CN" sz="2800" dirty="0">
                <a:solidFill>
                  <a:srgbClr val="000000"/>
                </a:solidFill>
                <a:latin typeface="Times New Roman" pitchFamily="34" charset="0"/>
                <a:ea typeface="SimSun" pitchFamily="34" charset="-122"/>
                <a:cs typeface="Times New Roman" pitchFamily="34" charset="-120"/>
              </a:rPr>
              <a:t>①</a:t>
            </a:r>
            <a:r>
              <a:rPr lang="en-US" altLang="zh-CN" sz="2800" dirty="0" err="1">
                <a:solidFill>
                  <a:srgbClr val="000000"/>
                </a:solidFill>
                <a:latin typeface="Times New Roman" pitchFamily="34" charset="0"/>
                <a:ea typeface="SimSun" pitchFamily="34" charset="-122"/>
                <a:cs typeface="Times New Roman" pitchFamily="34" charset="-120"/>
              </a:rPr>
              <a:t>体现了对未成年人的特殊保护</a:t>
            </a:r>
            <a:r>
              <a:rPr lang="en-US" altLang="zh-CN" sz="2800" dirty="0">
                <a:solidFill>
                  <a:srgbClr val="000000"/>
                </a:solidFill>
                <a:latin typeface="Times New Roman" pitchFamily="34" charset="0"/>
                <a:ea typeface="SimSun" pitchFamily="34" charset="-122"/>
                <a:cs typeface="Times New Roman" pitchFamily="34" charset="-120"/>
              </a:rPr>
              <a:t> </a:t>
            </a:r>
          </a:p>
          <a:p>
            <a:pPr algn="l" latinLnBrk="1">
              <a:lnSpc>
                <a:spcPts val="5100"/>
              </a:lnSpc>
            </a:pPr>
            <a:r>
              <a:rPr lang="en-US" altLang="zh-CN" sz="2800" dirty="0">
                <a:solidFill>
                  <a:srgbClr val="000000"/>
                </a:solidFill>
                <a:latin typeface="Times New Roman" pitchFamily="34" charset="0"/>
                <a:ea typeface="SimSun" pitchFamily="34" charset="-122"/>
                <a:cs typeface="Times New Roman" pitchFamily="34" charset="-120"/>
              </a:rPr>
              <a:t>②</a:t>
            </a:r>
            <a:r>
              <a:rPr lang="en-US" altLang="zh-CN" sz="2800" dirty="0" err="1">
                <a:solidFill>
                  <a:srgbClr val="000000"/>
                </a:solidFill>
                <a:latin typeface="Times New Roman" pitchFamily="34" charset="0"/>
                <a:ea typeface="SimSun" pitchFamily="34" charset="-122"/>
                <a:cs typeface="Times New Roman" pitchFamily="34" charset="-120"/>
              </a:rPr>
              <a:t>能确保所有未成年人健康成长</a:t>
            </a:r>
            <a:r>
              <a:rPr lang="en-US" altLang="zh-CN" sz="2800" dirty="0">
                <a:solidFill>
                  <a:srgbClr val="000000"/>
                </a:solidFill>
                <a:latin typeface="Times New Roman" pitchFamily="34" charset="0"/>
                <a:ea typeface="SimSun" pitchFamily="34" charset="-122"/>
                <a:cs typeface="Times New Roman" pitchFamily="34" charset="-120"/>
              </a:rPr>
              <a:t> </a:t>
            </a:r>
          </a:p>
          <a:p>
            <a:pPr algn="l" latinLnBrk="1">
              <a:lnSpc>
                <a:spcPts val="5100"/>
              </a:lnSpc>
            </a:pPr>
            <a:r>
              <a:rPr lang="en-US" altLang="zh-CN" sz="2800" dirty="0">
                <a:solidFill>
                  <a:srgbClr val="000000"/>
                </a:solidFill>
                <a:latin typeface="Times New Roman" pitchFamily="34" charset="0"/>
                <a:ea typeface="SimSun" pitchFamily="34" charset="-122"/>
                <a:cs typeface="Times New Roman" pitchFamily="34" charset="-120"/>
              </a:rPr>
              <a:t>③</a:t>
            </a:r>
            <a:r>
              <a:rPr lang="en-US" altLang="zh-CN" sz="2800" dirty="0" err="1">
                <a:solidFill>
                  <a:srgbClr val="000000"/>
                </a:solidFill>
                <a:latin typeface="Times New Roman" pitchFamily="34" charset="0"/>
                <a:ea typeface="SimSun" pitchFamily="34" charset="-122"/>
                <a:cs typeface="Times New Roman" pitchFamily="34" charset="-120"/>
              </a:rPr>
              <a:t>是国家关爱未成年人的具体实践</a:t>
            </a:r>
            <a:r>
              <a:rPr lang="en-US" altLang="zh-CN" sz="2800" dirty="0">
                <a:solidFill>
                  <a:srgbClr val="000000"/>
                </a:solidFill>
                <a:latin typeface="Times New Roman" pitchFamily="34" charset="0"/>
                <a:ea typeface="SimSun" pitchFamily="34" charset="-122"/>
                <a:cs typeface="Times New Roman" pitchFamily="34" charset="-120"/>
              </a:rPr>
              <a:t> </a:t>
            </a:r>
          </a:p>
          <a:p>
            <a:pPr latinLnBrk="1">
              <a:lnSpc>
                <a:spcPts val="4900"/>
              </a:lnSpc>
            </a:pPr>
            <a:r>
              <a:rPr lang="en-US" altLang="zh-CN" sz="2800" dirty="0">
                <a:solidFill>
                  <a:srgbClr val="000000"/>
                </a:solidFill>
                <a:latin typeface="Times New Roman" pitchFamily="34" charset="0"/>
                <a:ea typeface="SimSun" pitchFamily="34" charset="-122"/>
                <a:cs typeface="Times New Roman" pitchFamily="34" charset="-120"/>
              </a:rPr>
              <a:t>④</a:t>
            </a:r>
            <a:r>
              <a:rPr lang="en-US" altLang="zh-CN" sz="2800" dirty="0" err="1">
                <a:solidFill>
                  <a:srgbClr val="000000"/>
                </a:solidFill>
                <a:latin typeface="Times New Roman" pitchFamily="34" charset="0"/>
                <a:ea typeface="SimSun" pitchFamily="34" charset="-122"/>
                <a:cs typeface="Times New Roman" pitchFamily="34" charset="-120"/>
              </a:rPr>
              <a:t>能避免未成年人受到任何伤害</a:t>
            </a:r>
            <a:endParaRPr lang="en-US" altLang="zh-CN" sz="2800" dirty="0">
              <a:solidFill>
                <a:srgbClr val="000000"/>
              </a:solidFill>
              <a:latin typeface="Times New Roman" pitchFamily="34" charset="0"/>
              <a:ea typeface="SimSun" pitchFamily="34" charset="-122"/>
              <a:cs typeface="Times New Roman" pitchFamily="34" charset="-120"/>
            </a:endParaRPr>
          </a:p>
        </p:txBody>
      </p:sp>
      <p:sp>
        <p:nvSpPr>
          <p:cNvPr id="6" name="QC_5_BD.16_4#0516ab5cb.choices?vaa=1&amp;vcp=1&amp;pid=a4ee8f2c9&amp;color=0,0,0&amp;vtp=1&amp;vaab=1&amp;bbb=1&amp;hs=1"/>
          <p:cNvSpPr/>
          <p:nvPr/>
        </p:nvSpPr>
        <p:spPr>
          <a:xfrm>
            <a:off x="539496" y="4760533"/>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A.①②</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B.①③</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C.②④</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D.③④</a:t>
            </a:r>
            <a:endParaRPr lang="en-US" altLang="zh-CN" sz="2800" dirty="0"/>
          </a:p>
        </p:txBody>
      </p:sp>
      <p:pic>
        <p:nvPicPr>
          <p:cNvPr id="8" name="图片 7">
            <a:extLst>
              <a:ext uri="{FF2B5EF4-FFF2-40B4-BE49-F238E27FC236}">
                <a16:creationId xmlns:a16="http://schemas.microsoft.com/office/drawing/2014/main" id="{080FD2F7-3011-D9B3-6DF5-4CDEA60E538A}"/>
              </a:ext>
            </a:extLst>
          </p:cNvPr>
          <p:cNvPicPr>
            <a:picLocks noChangeAspect="1"/>
          </p:cNvPicPr>
          <p:nvPr/>
        </p:nvPicPr>
        <p:blipFill>
          <a:blip r:embed="rId3"/>
          <a:stretch>
            <a:fillRect/>
          </a:stretch>
        </p:blipFill>
        <p:spPr>
          <a:xfrm>
            <a:off x="7060528" y="881793"/>
            <a:ext cx="3654879" cy="3724275"/>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5_BD.18_1#977b44701?sp=1&amp;vaa=1&amp;vcp=1&amp;pid=a4ee8f2c9&amp;color=0,0,0&amp;vtp=1&amp;vaab=1&amp;bt=1&amp;bbb=1&amp;hb=1"/>
          <p:cNvSpPr/>
          <p:nvPr/>
        </p:nvSpPr>
        <p:spPr>
          <a:xfrm>
            <a:off x="539496" y="1222343"/>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国家秘密关乎国家安全和人民利益。2023年10月25日，全国人大对保</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守国家秘密法（修订草案）公开征求意见。2024年2月27日，第十四届</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全国人大常委会第八次会议通过新修订的保守国家秘密法，自2024年</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5月1日起施行。由此可见，法律(</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19_1#977b44701.bracket?vaa=1&amp;vcp=1&amp;pid=a4ee8f2c9&amp;color=0,0,0&amp;vpa=6&amp;vtp=1&amp;vaab=1"/>
          <p:cNvSpPr/>
          <p:nvPr/>
        </p:nvSpPr>
        <p:spPr>
          <a:xfrm>
            <a:off x="5836507" y="318671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5_BD.18_2#977b44701?vaa=1&amp;vcp=1&amp;pid=a4ee8f2c9&amp;color=0,0,0&amp;vtp=1&amp;vaab=1&amp;bbb=1&amp;hb=1"/>
          <p:cNvSpPr/>
          <p:nvPr/>
        </p:nvSpPr>
        <p:spPr>
          <a:xfrm>
            <a:off x="539496" y="3793775"/>
            <a:ext cx="11109960" cy="1201357"/>
          </a:xfrm>
          <a:prstGeom prst="rect">
            <a:avLst/>
          </a:prstGeom>
          <a:noFill/>
          <a:ln/>
        </p:spPr>
        <p:txBody>
          <a:bodyPr wrap="none" lIns="0" tIns="0" rIns="0" bIns="0" rtlCol="0" anchor="t"/>
          <a:lstStyle/>
          <a:p>
            <a:pPr algn="l" latinLnBrk="1">
              <a:lnSpc>
                <a:spcPts val="5100"/>
              </a:lnSpc>
            </a:pPr>
            <a:r>
              <a:rPr lang="en-US" altLang="zh-CN" sz="2800" dirty="0">
                <a:solidFill>
                  <a:srgbClr val="000000"/>
                </a:solidFill>
                <a:latin typeface="Times New Roman" pitchFamily="34" charset="0"/>
                <a:ea typeface="SimSun" pitchFamily="34" charset="-122"/>
                <a:cs typeface="Times New Roman" pitchFamily="34" charset="-120"/>
              </a:rPr>
              <a:t>①</a:t>
            </a:r>
            <a:r>
              <a:rPr lang="en-US" altLang="zh-CN" sz="2800" dirty="0" err="1">
                <a:solidFill>
                  <a:srgbClr val="000000"/>
                </a:solidFill>
                <a:latin typeface="Times New Roman" pitchFamily="34" charset="0"/>
                <a:ea typeface="SimSun" pitchFamily="34" charset="-122"/>
                <a:cs typeface="Times New Roman" pitchFamily="34" charset="-120"/>
              </a:rPr>
              <a:t>是应生活的需要而制定和颁布的</a:t>
            </a:r>
            <a:r>
              <a:rPr lang="en-US" altLang="zh-CN" sz="2800" dirty="0">
                <a:solidFill>
                  <a:srgbClr val="000000"/>
                </a:solidFill>
                <a:latin typeface="Times New Roman" pitchFamily="34" charset="0"/>
                <a:ea typeface="SimSun" pitchFamily="34" charset="-122"/>
                <a:cs typeface="Times New Roman" pitchFamily="34" charset="-120"/>
              </a:rPr>
              <a:t> ②</a:t>
            </a:r>
            <a:r>
              <a:rPr lang="en-US" altLang="zh-CN" sz="2800" dirty="0" err="1">
                <a:solidFill>
                  <a:srgbClr val="000000"/>
                </a:solidFill>
                <a:latin typeface="Times New Roman" pitchFamily="34" charset="0"/>
                <a:ea typeface="SimSun" pitchFamily="34" charset="-122"/>
                <a:cs typeface="Times New Roman" pitchFamily="34" charset="-120"/>
              </a:rPr>
              <a:t>是由国家制定或认可的行为规范</a:t>
            </a:r>
            <a:r>
              <a:rPr lang="en-US" altLang="zh-CN" sz="2800" dirty="0">
                <a:solidFill>
                  <a:srgbClr val="000000"/>
                </a:solidFill>
                <a:latin typeface="Times New Roman" pitchFamily="34" charset="0"/>
                <a:ea typeface="SimSun" pitchFamily="34" charset="-122"/>
                <a:cs typeface="Times New Roman" pitchFamily="34" charset="-120"/>
              </a:rPr>
              <a:t> </a:t>
            </a:r>
          </a:p>
          <a:p>
            <a:pPr latinLnBrk="1">
              <a:lnSpc>
                <a:spcPts val="4900"/>
              </a:lnSpc>
            </a:pPr>
            <a:r>
              <a:rPr lang="en-US" altLang="zh-CN" sz="2800" dirty="0">
                <a:solidFill>
                  <a:srgbClr val="000000"/>
                </a:solidFill>
                <a:latin typeface="Times New Roman" pitchFamily="34" charset="0"/>
                <a:ea typeface="SimSun" pitchFamily="34" charset="-122"/>
                <a:cs typeface="Times New Roman" pitchFamily="34" charset="-120"/>
              </a:rPr>
              <a:t>③</a:t>
            </a:r>
            <a:r>
              <a:rPr lang="en-US" altLang="zh-CN" sz="2800" dirty="0" err="1">
                <a:solidFill>
                  <a:srgbClr val="000000"/>
                </a:solidFill>
                <a:latin typeface="Times New Roman" pitchFamily="34" charset="0"/>
                <a:ea typeface="SimSun" pitchFamily="34" charset="-122"/>
                <a:cs typeface="Times New Roman" pitchFamily="34" charset="-120"/>
              </a:rPr>
              <a:t>只对政府工作人员有约束力</a:t>
            </a:r>
            <a:r>
              <a:rPr lang="en-US" altLang="zh-CN" sz="2800" dirty="0">
                <a:solidFill>
                  <a:srgbClr val="000000"/>
                </a:solidFill>
                <a:latin typeface="Times New Roman" pitchFamily="34" charset="0"/>
                <a:ea typeface="SimSun" pitchFamily="34" charset="-122"/>
                <a:cs typeface="Times New Roman" pitchFamily="34" charset="-120"/>
              </a:rPr>
              <a:t> ④</a:t>
            </a:r>
            <a:r>
              <a:rPr lang="en-US" altLang="zh-CN" sz="2800" dirty="0" err="1">
                <a:solidFill>
                  <a:srgbClr val="000000"/>
                </a:solidFill>
                <a:latin typeface="Times New Roman" pitchFamily="34" charset="0"/>
                <a:ea typeface="SimSun" pitchFamily="34" charset="-122"/>
                <a:cs typeface="Times New Roman" pitchFamily="34" charset="-120"/>
              </a:rPr>
              <a:t>能杜绝危害国家安全和利益的行为</a:t>
            </a:r>
            <a:endParaRPr lang="en-US" altLang="zh-CN" sz="2800" dirty="0">
              <a:solidFill>
                <a:srgbClr val="000000"/>
              </a:solidFill>
              <a:latin typeface="Times New Roman" pitchFamily="34" charset="0"/>
              <a:ea typeface="SimSun" pitchFamily="34" charset="-122"/>
              <a:cs typeface="Times New Roman" pitchFamily="34" charset="-120"/>
            </a:endParaRPr>
          </a:p>
        </p:txBody>
      </p:sp>
      <p:sp>
        <p:nvSpPr>
          <p:cNvPr id="5" name="QC_5_BD.18_3#977b44701.choices?vaa=1&amp;vcp=1&amp;pid=a4ee8f2c9&amp;color=0,0,0&amp;vtp=1&amp;vaab=1&amp;bbb=1"/>
          <p:cNvSpPr/>
          <p:nvPr/>
        </p:nvSpPr>
        <p:spPr>
          <a:xfrm>
            <a:off x="539496" y="5062950"/>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.①②</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B.①③</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C.②④</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.③④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5_BD.20_1#c63fe090f?vaa=1&amp;vcp=1&amp;pid=a4ee8f2c9&amp;color=0,0,0&amp;vtp=1&amp;vaab=1&amp;bt=1&amp;bbb=1&amp;hb=1"/>
          <p:cNvSpPr/>
          <p:nvPr/>
        </p:nvSpPr>
        <p:spPr>
          <a:xfrm>
            <a:off x="539496" y="152196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下列同学们收集的材料中体现法律区别于其他行为规范的最主要特征</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AN.21_1#c63fe090f.bracket?vaa=1&amp;vcp=1&amp;pid=a4ee8f2c9&amp;color=0,0,0&amp;vpa=7&amp;vtp=1&amp;vaab=1"/>
          <p:cNvSpPr/>
          <p:nvPr/>
        </p:nvSpPr>
        <p:spPr>
          <a:xfrm>
            <a:off x="1527714" y="215633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4" name="QC_5_BD.20_2#c63fe090f.choices?vaa=1&amp;vcp=1&amp;pid=a4ee8f2c9&amp;color=0,0,0&amp;vtp=1&amp;vaab=1&amp;bbb=1"/>
          <p:cNvSpPr/>
          <p:nvPr/>
        </p:nvSpPr>
        <p:spPr>
          <a:xfrm>
            <a:off x="539496" y="280498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A.某公司专职董事王某涉嫌严重违法，接受监委监察调查</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.陈某驾车闯红灯，交警部门依法对其进行处罚</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.在国家宪法日当天，各地开展了形式多样的宪法宣传活动</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.十四届全国人大常委会第七次会议表决通过了新修订的公司法</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P_5_BD#1128c5e0c?vcp=1&amp;pid=a4ee8f2c9&amp;color=0,0,0&amp;vtp=1&amp;vaab=1&amp;bt=1&amp;bbb=1"/>
          <p:cNvSpPr/>
          <p:nvPr/>
        </p:nvSpPr>
        <p:spPr>
          <a:xfrm>
            <a:off x="539496" y="1216152"/>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【法治社会</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你我携手共建】</a:t>
            </a:r>
            <a:endParaRPr lang="en-US" altLang="zh-CN" sz="2800" dirty="0"/>
          </a:p>
        </p:txBody>
      </p:sp>
      <p:sp>
        <p:nvSpPr>
          <p:cNvPr id="3" name="QO_5_BD.22_1#5e5195ff3?sp=1&amp;vaa=1&amp;vcp=1&amp;pid=a4ee8f2c9&amp;color=0,0,0&amp;vtp=1&amp;vaab=1&amp;bbb=1&amp;hb=1"/>
          <p:cNvSpPr/>
          <p:nvPr/>
        </p:nvSpPr>
        <p:spPr>
          <a:xfrm>
            <a:off x="539496" y="1848421"/>
            <a:ext cx="11109960" cy="37921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法治是现代政治文明的核心</a:t>
            </a:r>
            <a:r>
              <a:rPr lang="en-US" altLang="zh-CN" sz="2800" b="0" i="0">
                <a:solidFill>
                  <a:srgbClr val="000000"/>
                </a:solidFill>
                <a:latin typeface="Times New Roman" pitchFamily="34" charset="0"/>
                <a:ea typeface="SimSun" pitchFamily="34" charset="-122"/>
                <a:cs typeface="Times New Roman" pitchFamily="34" charset="-120"/>
              </a:rPr>
              <a:t>，走法治道路是实现中华民族伟大复兴的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必然选择</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1" i="0">
                <a:solidFill>
                  <a:srgbClr val="000000"/>
                </a:solidFill>
                <a:latin typeface="SimSun" panose="02010600030101010101" pitchFamily="2" charset="-122"/>
                <a:ea typeface="SimSun" pitchFamily="34" charset="-122"/>
                <a:cs typeface="Times New Roman" pitchFamily="34" charset="-120"/>
              </a:rPr>
              <a:t>    </a:t>
            </a:r>
            <a:r>
              <a:rPr lang="en-US" altLang="zh-CN" sz="2800" b="1" i="0">
                <a:solidFill>
                  <a:srgbClr val="000000"/>
                </a:solidFill>
                <a:latin typeface="Times New Roman" pitchFamily="34" charset="0"/>
                <a:ea typeface="SimSun" pitchFamily="34" charset="-122"/>
                <a:cs typeface="Times New Roman" pitchFamily="34" charset="-120"/>
              </a:rPr>
              <a:t>材料一</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楷体" pitchFamily="34" charset="-122"/>
                <a:cs typeface="Times New Roman" pitchFamily="34" charset="-120"/>
              </a:rPr>
              <a:t>某天</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一辆白色小轿车车主与一辆黑色小轿车车主因通行</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顺序问题引发纠纷</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黑色小轿车车主王某拦车辱骂白色小轿车车主</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并</a:t>
            </a:r>
          </a:p>
          <a:p>
            <a:pPr latinLnBrk="1">
              <a:lnSpc>
                <a:spcPts val="5100"/>
              </a:lnSpc>
            </a:pPr>
            <a:r>
              <a:rPr lang="en-US" altLang="zh-CN" sz="2800" b="0" i="0">
                <a:solidFill>
                  <a:srgbClr val="000000"/>
                </a:solidFill>
                <a:latin typeface="Times New Roman" pitchFamily="34" charset="0"/>
                <a:ea typeface="楷体" pitchFamily="34" charset="-122"/>
                <a:cs typeface="Times New Roman" pitchFamily="34" charset="-120"/>
              </a:rPr>
              <a:t>用拳头打砸白色小轿车引擎盖</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导致引擎盖凹陷</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公安机关依法对王某</a:t>
            </a:r>
          </a:p>
          <a:p>
            <a:pPr latinLnBrk="1">
              <a:lnSpc>
                <a:spcPts val="4900"/>
              </a:lnSpc>
            </a:pPr>
            <a:r>
              <a:rPr lang="en-US" altLang="zh-CN" sz="2800" b="0" i="0">
                <a:solidFill>
                  <a:srgbClr val="000000"/>
                </a:solidFill>
                <a:latin typeface="Times New Roman" pitchFamily="34" charset="0"/>
                <a:ea typeface="楷体" pitchFamily="34" charset="-122"/>
                <a:cs typeface="Times New Roman" pitchFamily="34" charset="-120"/>
              </a:rPr>
              <a:t>作出行政拘留</a:t>
            </a:r>
            <a:r>
              <a:rPr lang="en-US" altLang="zh-CN" sz="2800" b="0"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楷体" pitchFamily="34" charset="-122"/>
                <a:cs typeface="Times New Roman" pitchFamily="34" charset="-120"/>
              </a:rPr>
              <a:t>日并罚款</a:t>
            </a:r>
            <a:r>
              <a:rPr lang="en-US" altLang="zh-CN" sz="2800" b="0" i="0" dirty="0">
                <a:solidFill>
                  <a:srgbClr val="000000"/>
                </a:solidFill>
                <a:latin typeface="Times New Roman" pitchFamily="34" charset="0"/>
                <a:ea typeface="SimSun" pitchFamily="34" charset="-122"/>
                <a:cs typeface="Times New Roman" pitchFamily="34" charset="-120"/>
              </a:rPr>
              <a:t>500</a:t>
            </a:r>
            <a:r>
              <a:rPr lang="en-US" altLang="zh-CN" sz="2800" b="0" i="0" dirty="0">
                <a:solidFill>
                  <a:srgbClr val="000000"/>
                </a:solidFill>
                <a:latin typeface="Times New Roman" pitchFamily="34" charset="0"/>
                <a:ea typeface="楷体" pitchFamily="34" charset="-122"/>
                <a:cs typeface="Times New Roman" pitchFamily="34" charset="-120"/>
              </a:rPr>
              <a:t>元的处罚</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O_5_BD.22_2#5e5195ff3?vaa=1&amp;vcp=1&amp;pid=a4ee8f2c9&amp;color=0,0,0&amp;vtp=1&amp;vaab=1&amp;bt=1&amp;bbb=1&amp;hb=1"/>
          <p:cNvSpPr/>
          <p:nvPr/>
        </p:nvSpPr>
        <p:spPr>
          <a:xfrm>
            <a:off x="539496" y="904747"/>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材料二</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楷体" pitchFamily="34" charset="-122"/>
                <a:cs typeface="Times New Roman" pitchFamily="34" charset="-120"/>
              </a:rPr>
              <a:t>媒体报道</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网络主播马某</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梁某夫妻二人通过隐匿收入</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转</a:t>
            </a:r>
            <a:endParaRPr lang="en-US" altLang="zh-CN" sz="2800" b="0" i="0" dirty="0">
              <a:solidFill>
                <a:srgbClr val="00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a:solidFill>
                  <a:srgbClr val="000000"/>
                </a:solidFill>
                <a:latin typeface="Times New Roman" pitchFamily="34" charset="0"/>
                <a:ea typeface="楷体" pitchFamily="34" charset="-122"/>
                <a:cs typeface="Times New Roman" pitchFamily="34" charset="-120"/>
              </a:rPr>
              <a:t>换收入性质等手段</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进行虚假申报</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少缴个人所得税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增值税等税费</a:t>
            </a:r>
            <a:r>
              <a:rPr lang="en-US" altLang="zh-CN" sz="2800" b="0" i="0" dirty="0">
                <a:solidFill>
                  <a:srgbClr val="000000"/>
                </a:solidFill>
                <a:latin typeface="Times New Roman" pitchFamily="34" charset="0"/>
                <a:ea typeface="SimSun" pitchFamily="34" charset="-122"/>
                <a:cs typeface="Times New Roman" pitchFamily="34" charset="-120"/>
              </a:rPr>
              <a:t>207</a:t>
            </a:r>
          </a:p>
          <a:p>
            <a:pPr algn="l"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万元</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洛阳市税务局稽查局对二人依法追缴少缴税费</a:t>
            </a:r>
            <a:r>
              <a:rPr lang="en-US" altLang="zh-CN" sz="2800" b="0" i="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加收滞纳金并处</a:t>
            </a:r>
            <a:endParaRPr lang="en-US" altLang="zh-CN" sz="2800" b="0" i="0" dirty="0">
              <a:solidFill>
                <a:srgbClr val="000000"/>
              </a:solidFill>
              <a:latin typeface="Times New Roman" pitchFamily="34" charset="0"/>
              <a:ea typeface="楷体" pitchFamily="34" charset="-122"/>
              <a:cs typeface="Times New Roman" pitchFamily="34" charset="-120"/>
            </a:endParaRPr>
          </a:p>
          <a:p>
            <a:pPr algn="l" latinLnBrk="1">
              <a:lnSpc>
                <a:spcPts val="5100"/>
              </a:lnSpc>
            </a:pPr>
            <a:r>
              <a:rPr lang="en-US" altLang="zh-CN" sz="2800" b="0" i="0" dirty="0">
                <a:solidFill>
                  <a:srgbClr val="000000"/>
                </a:solidFill>
                <a:latin typeface="Times New Roman" pitchFamily="34" charset="0"/>
                <a:ea typeface="楷体" pitchFamily="34" charset="-122"/>
                <a:cs typeface="Times New Roman" pitchFamily="34" charset="-120"/>
              </a:rPr>
              <a:t>罚款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共计</a:t>
            </a:r>
            <a:r>
              <a:rPr lang="en-US" altLang="zh-CN" sz="2800" b="0" i="0" dirty="0">
                <a:solidFill>
                  <a:srgbClr val="000000"/>
                </a:solidFill>
                <a:latin typeface="Times New Roman" pitchFamily="34" charset="0"/>
                <a:ea typeface="SimSun" pitchFamily="34" charset="-122"/>
                <a:cs typeface="Times New Roman" pitchFamily="34" charset="-120"/>
              </a:rPr>
              <a:t>317</a:t>
            </a:r>
            <a:r>
              <a:rPr lang="en-US" altLang="zh-CN" sz="2800" b="0" i="0" dirty="0">
                <a:solidFill>
                  <a:srgbClr val="000000"/>
                </a:solidFill>
                <a:latin typeface="Times New Roman" pitchFamily="34" charset="0"/>
                <a:ea typeface="楷体" pitchFamily="34" charset="-122"/>
                <a:cs typeface="Times New Roman" pitchFamily="34" charset="-120"/>
              </a:rPr>
              <a:t>万元</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对此</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小辉同学认为</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劳动致富是权利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楷体" pitchFamily="34" charset="-122"/>
                <a:cs typeface="Times New Roman" pitchFamily="34" charset="-120"/>
              </a:rPr>
              <a:t>依法纳</a:t>
            </a:r>
          </a:p>
          <a:p>
            <a:pPr algn="l" latinLnBrk="1">
              <a:lnSpc>
                <a:spcPts val="5100"/>
              </a:lnSpc>
            </a:pPr>
            <a:r>
              <a:rPr lang="en-US" altLang="zh-CN" sz="2800" b="0" i="0" dirty="0" err="1">
                <a:solidFill>
                  <a:srgbClr val="000000"/>
                </a:solidFill>
                <a:latin typeface="Times New Roman" pitchFamily="34" charset="0"/>
                <a:ea typeface="楷体" pitchFamily="34" charset="-122"/>
                <a:cs typeface="Times New Roman" pitchFamily="34" charset="-120"/>
              </a:rPr>
              <a:t>税岂能逃避</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O_6_BD.23_1#a1557fd42?vaa=1&amp;vcp=1&amp;pid=5e5195ff3&amp;color=0,0,0&amp;vtp=1&amp;vaab=1&amp;bbb=1"/>
          <p:cNvSpPr/>
          <p:nvPr/>
        </p:nvSpPr>
        <p:spPr>
          <a:xfrm>
            <a:off x="539496" y="410337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（1）材料一体现了法律的哪些特征？</a:t>
            </a:r>
            <a:endParaRPr lang="en-US" altLang="zh-CN" sz="2800" dirty="0"/>
          </a:p>
        </p:txBody>
      </p:sp>
      <p:sp>
        <p:nvSpPr>
          <p:cNvPr id="4" name="QO_6_AN.1_1#a1557fd42?vaa=1&amp;vcp=1&amp;pid=5e5195ff3&amp;color=0,0,0&amp;vtp=1&amp;vaab=1&amp;bbb=1&amp;hb=1"/>
          <p:cNvSpPr/>
          <p:nvPr/>
        </p:nvSpPr>
        <p:spPr>
          <a:xfrm>
            <a:off x="539496" y="4732845"/>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①法律是由国家强制力保证实施的。</a:t>
            </a:r>
            <a:r>
              <a:rPr lang="en-US" altLang="zh-CN" sz="2800" b="0" i="0">
                <a:solidFill>
                  <a:srgbClr val="FF0000"/>
                </a:solidFill>
                <a:latin typeface="Times New Roman" pitchFamily="34" charset="0"/>
                <a:ea typeface="SimSun" pitchFamily="34" charset="-122"/>
                <a:cs typeface="Times New Roman" pitchFamily="34" charset="-120"/>
              </a:rPr>
              <a:t>②法律对全体社会成员具</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有普遍约束力</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O_6_BD.25_1#b57f6550d?vaa=1&amp;vcp=1&amp;pid=5e5195ff3&amp;color=0,0,0&amp;vtp=1&amp;vaab=1&amp;bt=1&amp;bbb=1"/>
          <p:cNvSpPr/>
          <p:nvPr/>
        </p:nvSpPr>
        <p:spPr>
          <a:xfrm>
            <a:off x="539496" y="55440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（2）你赞同小辉同学的观点吗？请结合材料二简要说明理由。</a:t>
            </a:r>
            <a:endParaRPr lang="en-US" altLang="zh-CN" sz="2800" dirty="0"/>
          </a:p>
        </p:txBody>
      </p:sp>
      <p:sp>
        <p:nvSpPr>
          <p:cNvPr id="3" name="QO_6_AN.1_1#b57f6550d?vaa=1&amp;vcp=1&amp;pid=5e5195ff3&amp;color=0,0,0&amp;vtp=1&amp;vaab=1&amp;bbb=1&amp;hb=1"/>
          <p:cNvSpPr/>
          <p:nvPr/>
        </p:nvSpPr>
        <p:spPr>
          <a:xfrm>
            <a:off x="539496" y="1182097"/>
            <a:ext cx="11109960" cy="31444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赞同。①公民的权利和义务相统一</a:t>
            </a:r>
            <a:r>
              <a:rPr lang="en-US" altLang="zh-CN" sz="2800" b="0" i="0">
                <a:solidFill>
                  <a:srgbClr val="FF0000"/>
                </a:solidFill>
                <a:latin typeface="Times New Roman" pitchFamily="34" charset="0"/>
                <a:ea typeface="SimSun" pitchFamily="34" charset="-122"/>
                <a:cs typeface="Times New Roman" pitchFamily="34" charset="-120"/>
              </a:rPr>
              <a:t>，公民既是合法权利的享有</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者</a:t>
            </a:r>
            <a:r>
              <a:rPr lang="en-US" altLang="zh-CN" sz="2800" b="0" i="0" dirty="0">
                <a:solidFill>
                  <a:srgbClr val="FF0000"/>
                </a:solidFill>
                <a:latin typeface="Times New Roman" pitchFamily="34" charset="0"/>
                <a:ea typeface="SimSun" pitchFamily="34" charset="-122"/>
                <a:cs typeface="Times New Roman" pitchFamily="34" charset="-120"/>
              </a:rPr>
              <a:t>，又是法定义务的承担者。②马某、梁某通过网络直播获得收入</a:t>
            </a:r>
            <a:r>
              <a:rPr lang="en-US" altLang="zh-CN" sz="2800" b="0" i="0">
                <a:solidFill>
                  <a:srgbClr val="FF0000"/>
                </a:solidFill>
                <a:latin typeface="Times New Roman" pitchFamily="34" charset="0"/>
                <a:ea typeface="SimSun" pitchFamily="34" charset="-122"/>
                <a:cs typeface="Times New Roman" pitchFamily="34" charset="-120"/>
              </a:rPr>
              <a:t>，依</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法享有劳动权</a:t>
            </a:r>
            <a:r>
              <a:rPr lang="en-US" altLang="zh-CN" sz="2800" b="0" i="0" dirty="0">
                <a:solidFill>
                  <a:srgbClr val="FF0000"/>
                </a:solidFill>
                <a:latin typeface="Times New Roman" pitchFamily="34" charset="0"/>
                <a:ea typeface="SimSun" pitchFamily="34" charset="-122"/>
                <a:cs typeface="Times New Roman" pitchFamily="34" charset="-120"/>
              </a:rPr>
              <a:t>，但他们偷税漏税，未履行依法纳税的义务</a:t>
            </a:r>
            <a:r>
              <a:rPr lang="en-US" altLang="zh-CN" sz="2800" b="0" i="0">
                <a:solidFill>
                  <a:srgbClr val="FF0000"/>
                </a:solidFill>
                <a:latin typeface="Times New Roman" pitchFamily="34" charset="0"/>
                <a:ea typeface="SimSun" pitchFamily="34" charset="-122"/>
                <a:cs typeface="Times New Roman" pitchFamily="34" charset="-120"/>
              </a:rPr>
              <a:t>，损害了国家</a:t>
            </a:r>
          </a:p>
          <a:p>
            <a:pPr latinLnBrk="1">
              <a:lnSpc>
                <a:spcPts val="5100"/>
              </a:lnSpc>
            </a:pPr>
            <a:r>
              <a:rPr lang="en-US" altLang="zh-CN" sz="2800" b="0" i="0">
                <a:solidFill>
                  <a:srgbClr val="FF0000"/>
                </a:solidFill>
                <a:latin typeface="Times New Roman" pitchFamily="34" charset="0"/>
                <a:ea typeface="SimSun" pitchFamily="34" charset="-122"/>
                <a:cs typeface="Times New Roman" pitchFamily="34" charset="-120"/>
              </a:rPr>
              <a:t>的利益</a:t>
            </a:r>
            <a:r>
              <a:rPr lang="en-US" altLang="zh-CN" sz="2800" b="0" i="0" dirty="0">
                <a:solidFill>
                  <a:srgbClr val="FF0000"/>
                </a:solidFill>
                <a:latin typeface="Times New Roman" pitchFamily="34" charset="0"/>
                <a:ea typeface="SimSun" pitchFamily="34" charset="-122"/>
                <a:cs typeface="Times New Roman" pitchFamily="34" charset="-120"/>
              </a:rPr>
              <a:t>，割裂了权利和义务的一致性。③</a:t>
            </a:r>
            <a:r>
              <a:rPr lang="en-US" altLang="zh-CN" sz="2800" b="0" i="0">
                <a:solidFill>
                  <a:srgbClr val="FF0000"/>
                </a:solidFill>
                <a:latin typeface="Times New Roman" pitchFamily="34" charset="0"/>
                <a:ea typeface="SimSun" pitchFamily="34" charset="-122"/>
                <a:cs typeface="Times New Roman" pitchFamily="34" charset="-120"/>
              </a:rPr>
              <a:t>我们应坚持权利和义务相统一，</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依法行使权利</a:t>
            </a:r>
            <a:r>
              <a:rPr lang="en-US" altLang="zh-CN" sz="2800" b="0" i="0" dirty="0">
                <a:solidFill>
                  <a:srgbClr val="FF0000"/>
                </a:solidFill>
                <a:latin typeface="Times New Roman" pitchFamily="34" charset="0"/>
                <a:ea typeface="SimSun" pitchFamily="34" charset="-122"/>
                <a:cs typeface="Times New Roman" pitchFamily="34" charset="-120"/>
              </a:rPr>
              <a:t>，自觉履行义务。</a:t>
            </a:r>
            <a:endParaRPr lang="en-US" altLang="zh-CN" sz="2800" dirty="0"/>
          </a:p>
        </p:txBody>
      </p:sp>
      <p:sp>
        <p:nvSpPr>
          <p:cNvPr id="4" name="QO_6_BD.27_1#5ba00636d?vaa=1&amp;vcp=1&amp;pid=5e5195ff3&amp;color=0,0,0&amp;vtp=1&amp;vaab=1&amp;bbb=1"/>
          <p:cNvSpPr/>
          <p:nvPr/>
        </p:nvSpPr>
        <p:spPr>
          <a:xfrm>
            <a:off x="539496" y="4374687"/>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（3）作为中学生，你将如何为推动法治社会建设贡献青春力量？</a:t>
            </a:r>
            <a:endParaRPr lang="en-US" altLang="zh-CN" sz="2800" dirty="0"/>
          </a:p>
        </p:txBody>
      </p:sp>
      <p:sp>
        <p:nvSpPr>
          <p:cNvPr id="5" name="QO_6_AN.2_1#5ba00636d?vaa=1&amp;vcp=1&amp;pid=5e5195ff3&amp;color=0,0,0&amp;vtp=1&amp;vaab=1&amp;bbb=1&amp;hb=1"/>
          <p:cNvSpPr/>
          <p:nvPr/>
        </p:nvSpPr>
        <p:spPr>
          <a:xfrm>
            <a:off x="539496" y="5004162"/>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①增强法律意识，守住法律底线。②做法律宣传小使者</a:t>
            </a:r>
            <a:r>
              <a:rPr lang="en-US" altLang="zh-CN" sz="2800" b="0" i="0">
                <a:solidFill>
                  <a:srgbClr val="FF0000"/>
                </a:solidFill>
                <a:latin typeface="Times New Roman" pitchFamily="34" charset="0"/>
                <a:ea typeface="SimSun" pitchFamily="34" charset="-122"/>
                <a:cs typeface="Times New Roman" pitchFamily="34" charset="-120"/>
              </a:rPr>
              <a:t>，帮助</a:t>
            </a:r>
          </a:p>
          <a:p>
            <a:pP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身边的人增强遵纪守法的意识</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5">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4#cc696417d.fixed?vcp=1&amp;pid=d6eba96f2&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微专题4</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法律的特征与作用</a:t>
            </a:r>
            <a:endParaRPr lang="en-US" altLang="zh-CN" sz="4000" dirty="0"/>
          </a:p>
        </p:txBody>
      </p:sp>
      <p:sp>
        <p:nvSpPr>
          <p:cNvPr id="3" name="C_4_BD#cc696417d.fixed?vcp=1&amp;pid=d6eba96f2&amp;color=86,186,157&amp;vtp=1&amp;vaab=1&amp;bbb=1"/>
          <p:cNvSpPr/>
          <p:nvPr/>
        </p:nvSpPr>
        <p:spPr>
          <a:xfrm>
            <a:off x="320040" y="3419856"/>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要点总结</a:t>
            </a:r>
            <a:endParaRPr lang="en-US" altLang="zh-CN" sz="4000" dirty="0"/>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P_5#862bf5dd1?sp=1&amp;vcp=1&amp;pid=cc696417d&amp;color=0,0,0&amp;vtp=1&amp;vaab=1&amp;bt=1&amp;bbb=1"/>
          <p:cNvSpPr/>
          <p:nvPr/>
        </p:nvSpPr>
        <p:spPr>
          <a:xfrm>
            <a:off x="539496" y="57305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知识概览</a:t>
            </a:r>
            <a:endParaRPr lang="en-US" altLang="zh-CN" sz="2800" dirty="0"/>
          </a:p>
          <a:p>
            <a:pPr algn="ct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法律与法治</a:t>
            </a:r>
            <a:endParaRPr lang="en-US" altLang="zh-CN" sz="2800" dirty="0"/>
          </a:p>
        </p:txBody>
      </p:sp>
      <p:graphicFrame>
        <p:nvGraphicFramePr>
          <p:cNvPr id="6" name="P_5_BD#862bf5dd1?colgroup=2,2,3,21&amp;vcp=1&amp;pid=cc696417d&amp;color=0,0,0&amp;vtp=1&amp;vaab=1&amp;bbb=1&amp;hb=1"/>
          <p:cNvGraphicFramePr>
            <a:graphicFrameLocks noGrp="1"/>
          </p:cNvGraphicFramePr>
          <p:nvPr>
            <p:extLst>
              <p:ext uri="{D42A27DB-BD31-4B8C-83A1-F6EECF244321}">
                <p14:modId xmlns:p14="http://schemas.microsoft.com/office/powerpoint/2010/main" val="355616992"/>
              </p:ext>
            </p:extLst>
          </p:nvPr>
        </p:nvGraphicFramePr>
        <p:xfrm>
          <a:off x="539496" y="1909984"/>
          <a:ext cx="10843704" cy="3918396"/>
        </p:xfrm>
        <a:graphic>
          <a:graphicData uri="http://schemas.openxmlformats.org/drawingml/2006/table">
            <a:tbl>
              <a:tblPr/>
              <a:tblGrid>
                <a:gridCol w="960120">
                  <a:extLst>
                    <a:ext uri="{9D8B030D-6E8A-4147-A177-3AD203B41FA5}">
                      <a16:colId xmlns:a16="http://schemas.microsoft.com/office/drawing/2014/main" val="20000"/>
                    </a:ext>
                  </a:extLst>
                </a:gridCol>
                <a:gridCol w="1296000">
                  <a:extLst>
                    <a:ext uri="{9D8B030D-6E8A-4147-A177-3AD203B41FA5}">
                      <a16:colId xmlns:a16="http://schemas.microsoft.com/office/drawing/2014/main" val="20001"/>
                    </a:ext>
                  </a:extLst>
                </a:gridCol>
                <a:gridCol w="1243584">
                  <a:extLst>
                    <a:ext uri="{9D8B030D-6E8A-4147-A177-3AD203B41FA5}">
                      <a16:colId xmlns:a16="http://schemas.microsoft.com/office/drawing/2014/main" val="20002"/>
                    </a:ext>
                  </a:extLst>
                </a:gridCol>
                <a:gridCol w="7344000">
                  <a:extLst>
                    <a:ext uri="{9D8B030D-6E8A-4147-A177-3AD203B41FA5}">
                      <a16:colId xmlns:a16="http://schemas.microsoft.com/office/drawing/2014/main" val="20003"/>
                    </a:ext>
                  </a:extLst>
                </a:gridCol>
              </a:tblGrid>
              <a:tr h="1675956">
                <a:tc rowSpan="3">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法律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是什么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含义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是用来统治国家</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管理社会的工具</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也是调整社会关系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判断是非曲直</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处理矛盾和纠纷的标尺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是治理国家的重器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vMerge="1">
                  <a:txBody>
                    <a:bodyPr/>
                    <a:lstStyle/>
                    <a:p>
                      <a:endParaRPr lang="zh-CN"/>
                    </a:p>
                  </a:txBody>
                  <a:tcPr/>
                </a:tc>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本质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统治阶级共同意志的体现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5956">
                <a:tc vMerge="1">
                  <a:txBody>
                    <a:bodyPr/>
                    <a:lstStyle/>
                    <a:p>
                      <a:endParaRPr lang="zh-CN"/>
                    </a:p>
                  </a:txBody>
                  <a:tcPr/>
                </a:tc>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特征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①由国家制定或认可</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由国家强制力保证实</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施</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（最主要特征）③</a:t>
                      </a:r>
                      <a:r>
                        <a:rPr lang="en-US" altLang="zh-CN" sz="2800" b="0" i="0" dirty="0" err="1">
                          <a:solidFill>
                            <a:srgbClr val="000000"/>
                          </a:solidFill>
                          <a:latin typeface="Times New Roman" pitchFamily="34" charset="0"/>
                          <a:ea typeface="SimSun" pitchFamily="34" charset="-122"/>
                          <a:cs typeface="Times New Roman" pitchFamily="34" charset="-120"/>
                        </a:rPr>
                        <a:t>对全体社会成员具有普遍约束力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graphicFrame>
        <p:nvGraphicFramePr>
          <p:cNvPr id="7" name="P_5_BD#862bf5dd1?colgroup=2,2,3,21&amp;vcp=1&amp;pid=cc696417d&amp;color=0,0,0&amp;vtp=1&amp;vaab=1&amp;bt=1&amp;bbb=1&amp;hb=1"/>
          <p:cNvGraphicFramePr>
            <a:graphicFrameLocks noGrp="1"/>
          </p:cNvGraphicFramePr>
          <p:nvPr>
            <p:extLst>
              <p:ext uri="{D42A27DB-BD31-4B8C-83A1-F6EECF244321}">
                <p14:modId xmlns:p14="http://schemas.microsoft.com/office/powerpoint/2010/main" val="3883940702"/>
              </p:ext>
            </p:extLst>
          </p:nvPr>
        </p:nvGraphicFramePr>
        <p:xfrm>
          <a:off x="391080" y="2108676"/>
          <a:ext cx="11409840" cy="3352864"/>
        </p:xfrm>
        <a:graphic>
          <a:graphicData uri="http://schemas.openxmlformats.org/drawingml/2006/table">
            <a:tbl>
              <a:tblPr/>
              <a:tblGrid>
                <a:gridCol w="960120">
                  <a:extLst>
                    <a:ext uri="{9D8B030D-6E8A-4147-A177-3AD203B41FA5}">
                      <a16:colId xmlns:a16="http://schemas.microsoft.com/office/drawing/2014/main" val="20000"/>
                    </a:ext>
                  </a:extLst>
                </a:gridCol>
                <a:gridCol w="1260000">
                  <a:extLst>
                    <a:ext uri="{9D8B030D-6E8A-4147-A177-3AD203B41FA5}">
                      <a16:colId xmlns:a16="http://schemas.microsoft.com/office/drawing/2014/main" val="20001"/>
                    </a:ext>
                  </a:extLst>
                </a:gridCol>
                <a:gridCol w="1243584">
                  <a:extLst>
                    <a:ext uri="{9D8B030D-6E8A-4147-A177-3AD203B41FA5}">
                      <a16:colId xmlns:a16="http://schemas.microsoft.com/office/drawing/2014/main" val="20002"/>
                    </a:ext>
                  </a:extLst>
                </a:gridCol>
                <a:gridCol w="7946136">
                  <a:extLst>
                    <a:ext uri="{9D8B030D-6E8A-4147-A177-3AD203B41FA5}">
                      <a16:colId xmlns:a16="http://schemas.microsoft.com/office/drawing/2014/main" val="20003"/>
                    </a:ext>
                  </a:extLst>
                </a:gridCol>
              </a:tblGrid>
              <a:tr h="3352864">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法律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为什么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1" i="0" dirty="0">
                          <a:solidFill>
                            <a:srgbClr val="000000"/>
                          </a:solidFill>
                          <a:latin typeface="Times New Roman" pitchFamily="34" charset="0"/>
                          <a:ea typeface="SimSun" pitchFamily="34" charset="-122"/>
                          <a:cs typeface="Times New Roman" pitchFamily="34" charset="-120"/>
                        </a:rPr>
                        <a:t>规范作用</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法律规范着全体社会成员的行</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为</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法律规定我们应该享有的权利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应该履行</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的义务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法律为我们评判自己和他人的行为提</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供了准绳</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指引</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教育人向善</a:t>
                      </a:r>
                      <a:endParaRPr lang="en-US" altLang="zh-CN" sz="12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1" i="0" dirty="0">
                          <a:solidFill>
                            <a:srgbClr val="000000"/>
                          </a:solidFill>
                          <a:latin typeface="Times New Roman" pitchFamily="34" charset="0"/>
                          <a:ea typeface="SimSun" pitchFamily="34" charset="-122"/>
                          <a:cs typeface="Times New Roman" pitchFamily="34" charset="-120"/>
                        </a:rPr>
                        <a:t>保护作用</a:t>
                      </a:r>
                      <a:r>
                        <a:rPr lang="en-US" altLang="zh-CN" sz="2800" b="0" i="0" dirty="0">
                          <a:solidFill>
                            <a:srgbClr val="000000"/>
                          </a:solidFill>
                          <a:latin typeface="Times New Roman" pitchFamily="34" charset="0"/>
                          <a:ea typeface="SimSun" pitchFamily="34" charset="-122"/>
                          <a:cs typeface="Times New Roman" pitchFamily="34" charset="-120"/>
                        </a:rPr>
                        <a:t>：法律通过解决纠纷和制裁违法犯</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罪</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惩恶扬善</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伸张正义</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维护我们的合法权益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862bf5dd1?colgroup=2,2,3,21&amp;vcp=1&amp;pid=cc696417d&amp;color=0,0,0&amp;vtp=1&amp;vaab=1&amp;bt=1&amp;bbb=1">
            <a:extLst>
              <a:ext uri="{FF2B5EF4-FFF2-40B4-BE49-F238E27FC236}">
                <a16:creationId xmlns:a16="http://schemas.microsoft.com/office/drawing/2014/main" id="{7DDBD8D5-83C5-B959-AF7D-5E5BA3862328}"/>
              </a:ext>
            </a:extLst>
          </p:cNvPr>
          <p:cNvSpPr txBox="1"/>
          <p:nvPr/>
        </p:nvSpPr>
        <p:spPr>
          <a:xfrm>
            <a:off x="10885591" y="139646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graphicFrame>
        <p:nvGraphicFramePr>
          <p:cNvPr id="8" name="P_5_BD#862bf5dd1?colgroup=2,2,3,21&amp;vcp=1&amp;pid=cc696417d&amp;color=0,0,0&amp;vtp=1&amp;vaab=1&amp;bt=1&amp;bbb=1&amp;hb=1"/>
          <p:cNvGraphicFramePr>
            <a:graphicFrameLocks noGrp="1"/>
          </p:cNvGraphicFramePr>
          <p:nvPr>
            <p:extLst>
              <p:ext uri="{D42A27DB-BD31-4B8C-83A1-F6EECF244321}">
                <p14:modId xmlns:p14="http://schemas.microsoft.com/office/powerpoint/2010/main" val="704095502"/>
              </p:ext>
            </p:extLst>
          </p:nvPr>
        </p:nvGraphicFramePr>
        <p:xfrm>
          <a:off x="368148" y="2384806"/>
          <a:ext cx="11455704" cy="2785428"/>
        </p:xfrm>
        <a:graphic>
          <a:graphicData uri="http://schemas.openxmlformats.org/drawingml/2006/table">
            <a:tbl>
              <a:tblPr/>
              <a:tblGrid>
                <a:gridCol w="960120">
                  <a:extLst>
                    <a:ext uri="{9D8B030D-6E8A-4147-A177-3AD203B41FA5}">
                      <a16:colId xmlns:a16="http://schemas.microsoft.com/office/drawing/2014/main" val="20000"/>
                    </a:ext>
                  </a:extLst>
                </a:gridCol>
                <a:gridCol w="1296000">
                  <a:extLst>
                    <a:ext uri="{9D8B030D-6E8A-4147-A177-3AD203B41FA5}">
                      <a16:colId xmlns:a16="http://schemas.microsoft.com/office/drawing/2014/main" val="20001"/>
                    </a:ext>
                  </a:extLst>
                </a:gridCol>
                <a:gridCol w="1243584">
                  <a:extLst>
                    <a:ext uri="{9D8B030D-6E8A-4147-A177-3AD203B41FA5}">
                      <a16:colId xmlns:a16="http://schemas.microsoft.com/office/drawing/2014/main" val="20002"/>
                    </a:ext>
                  </a:extLst>
                </a:gridCol>
                <a:gridCol w="7956000">
                  <a:extLst>
                    <a:ext uri="{9D8B030D-6E8A-4147-A177-3AD203B41FA5}">
                      <a16:colId xmlns:a16="http://schemas.microsoft.com/office/drawing/2014/main" val="20003"/>
                    </a:ext>
                  </a:extLst>
                </a:gridCol>
              </a:tblGrid>
              <a:tr h="2785428">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法律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为什么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与我们</a:t>
                      </a:r>
                    </a:p>
                    <a:p>
                      <a:pPr marL="0" indent="0" algn="ctr"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的生活</a:t>
                      </a:r>
                    </a:p>
                    <a:p>
                      <a:pPr marL="0" lvl="0" indent="0" algn="ctr"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的关系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法律是应生活的需要而制定和颁布的</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又对生活加以规范和调整</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法律通过调整社会关系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不仅服务于人们当下的生活</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而且指导着人们未来的生活</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法律与我们每个人如影随形</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相伴一生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862bf5dd1?colgroup=2,2,3,21&amp;vcp=1&amp;pid=cc696417d&amp;color=0,0,0&amp;vtp=1&amp;vaab=1&amp;bt=1&amp;bbb=1">
            <a:extLst>
              <a:ext uri="{FF2B5EF4-FFF2-40B4-BE49-F238E27FC236}">
                <a16:creationId xmlns:a16="http://schemas.microsoft.com/office/drawing/2014/main" id="{6939C49E-11F3-31CC-91A6-3F81A1554027}"/>
              </a:ext>
            </a:extLst>
          </p:cNvPr>
          <p:cNvSpPr txBox="1"/>
          <p:nvPr/>
        </p:nvSpPr>
        <p:spPr>
          <a:xfrm>
            <a:off x="10885591" y="168017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graphicFrame>
        <p:nvGraphicFramePr>
          <p:cNvPr id="9" name="P_5_BD#862bf5dd1?colgroup=2,2,3,21&amp;vcp=1&amp;pid=cc696417d&amp;color=0,0,0&amp;mp=1&amp;vtp=1&amp;vaab=1&amp;bt=1&amp;bbb=1&amp;hb=1"/>
          <p:cNvGraphicFramePr>
            <a:graphicFrameLocks noGrp="1"/>
          </p:cNvGraphicFramePr>
          <p:nvPr>
            <p:extLst>
              <p:ext uri="{D42A27DB-BD31-4B8C-83A1-F6EECF244321}">
                <p14:modId xmlns:p14="http://schemas.microsoft.com/office/powerpoint/2010/main" val="3268481289"/>
              </p:ext>
            </p:extLst>
          </p:nvPr>
        </p:nvGraphicFramePr>
        <p:xfrm>
          <a:off x="468844" y="1503993"/>
          <a:ext cx="11254311" cy="3919348"/>
        </p:xfrm>
        <a:graphic>
          <a:graphicData uri="http://schemas.openxmlformats.org/drawingml/2006/table">
            <a:tbl>
              <a:tblPr/>
              <a:tblGrid>
                <a:gridCol w="936000">
                  <a:extLst>
                    <a:ext uri="{9D8B030D-6E8A-4147-A177-3AD203B41FA5}">
                      <a16:colId xmlns:a16="http://schemas.microsoft.com/office/drawing/2014/main" val="20000"/>
                    </a:ext>
                  </a:extLst>
                </a:gridCol>
                <a:gridCol w="1400175">
                  <a:extLst>
                    <a:ext uri="{9D8B030D-6E8A-4147-A177-3AD203B41FA5}">
                      <a16:colId xmlns:a16="http://schemas.microsoft.com/office/drawing/2014/main" val="20001"/>
                    </a:ext>
                  </a:extLst>
                </a:gridCol>
                <a:gridCol w="972000">
                  <a:extLst>
                    <a:ext uri="{9D8B030D-6E8A-4147-A177-3AD203B41FA5}">
                      <a16:colId xmlns:a16="http://schemas.microsoft.com/office/drawing/2014/main" val="20002"/>
                    </a:ext>
                  </a:extLst>
                </a:gridCol>
                <a:gridCol w="7946136">
                  <a:extLst>
                    <a:ext uri="{9D8B030D-6E8A-4147-A177-3AD203B41FA5}">
                      <a16:colId xmlns:a16="http://schemas.microsoft.com/office/drawing/2014/main" val="20003"/>
                    </a:ext>
                  </a:extLst>
                </a:gridCol>
              </a:tblGrid>
              <a:tr h="566484">
                <a:tc rowSpan="2">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法律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怎么做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国家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坚持科学立法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民主立法</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实现良法善治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52864">
                <a:tc vMerge="1">
                  <a:txBody>
                    <a:bodyPr/>
                    <a:lstStyle/>
                    <a:p>
                      <a:endParaRPr lang="zh-CN"/>
                    </a:p>
                  </a:txBody>
                  <a:tcPr/>
                </a:tc>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公民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（1）学习法律方面：认真学习法律知识</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了解法</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律基本内容</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树立法治意识</a:t>
                      </a:r>
                      <a:endParaRPr lang="en-US" altLang="zh-CN" sz="12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（2）遵守法律方面：①</a:t>
                      </a:r>
                      <a:r>
                        <a:rPr lang="en-US" altLang="zh-CN" sz="2800" b="0" i="0" dirty="0" err="1">
                          <a:solidFill>
                            <a:srgbClr val="000000"/>
                          </a:solidFill>
                          <a:latin typeface="Times New Roman" pitchFamily="34" charset="0"/>
                          <a:ea typeface="SimSun" pitchFamily="34" charset="-122"/>
                          <a:cs typeface="Times New Roman" pitchFamily="34" charset="-120"/>
                        </a:rPr>
                        <a:t>法律要求做的必须去做</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法律禁止做的坚决不做</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依法行使自己的权</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利</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同时尊重和维护集体</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社会</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国家的利益和</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他人的合法权益</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自觉履行应尽的义务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P_5_BD#862bf5dd1?colgroup=2,2,3,21&amp;vcp=1&amp;pid=cc696417d&amp;color=0,0,0&amp;mp=1&amp;vtp=1&amp;vaab=1&amp;bt=1&amp;bbb=1">
            <a:extLst>
              <a:ext uri="{FF2B5EF4-FFF2-40B4-BE49-F238E27FC236}">
                <a16:creationId xmlns:a16="http://schemas.microsoft.com/office/drawing/2014/main" id="{0536BAAF-8856-9A99-740F-ED181BD4EE16}"/>
              </a:ext>
            </a:extLst>
          </p:cNvPr>
          <p:cNvSpPr txBox="1"/>
          <p:nvPr/>
        </p:nvSpPr>
        <p:spPr>
          <a:xfrm>
            <a:off x="10885591" y="90366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graphicFrame>
        <p:nvGraphicFramePr>
          <p:cNvPr id="10" name="P_5_BD#862bf5dd1?colgroup=2,2,3,21&amp;vcp=1&amp;pid=cc696417d&amp;color=0,0,0&amp;mp=1&amp;vtp=1&amp;vaab=1&amp;bt=1&amp;bbb=1&amp;hb=1"/>
          <p:cNvGraphicFramePr>
            <a:graphicFrameLocks noGrp="1"/>
          </p:cNvGraphicFramePr>
          <p:nvPr>
            <p:extLst>
              <p:ext uri="{D42A27DB-BD31-4B8C-83A1-F6EECF244321}">
                <p14:modId xmlns:p14="http://schemas.microsoft.com/office/powerpoint/2010/main" val="2615038502"/>
              </p:ext>
            </p:extLst>
          </p:nvPr>
        </p:nvGraphicFramePr>
        <p:xfrm>
          <a:off x="429573" y="2365756"/>
          <a:ext cx="11332854" cy="2785428"/>
        </p:xfrm>
        <a:graphic>
          <a:graphicData uri="http://schemas.openxmlformats.org/drawingml/2006/table">
            <a:tbl>
              <a:tblPr/>
              <a:tblGrid>
                <a:gridCol w="960120">
                  <a:extLst>
                    <a:ext uri="{9D8B030D-6E8A-4147-A177-3AD203B41FA5}">
                      <a16:colId xmlns:a16="http://schemas.microsoft.com/office/drawing/2014/main" val="20000"/>
                    </a:ext>
                  </a:extLst>
                </a:gridCol>
                <a:gridCol w="1300734">
                  <a:extLst>
                    <a:ext uri="{9D8B030D-6E8A-4147-A177-3AD203B41FA5}">
                      <a16:colId xmlns:a16="http://schemas.microsoft.com/office/drawing/2014/main" val="20001"/>
                    </a:ext>
                  </a:extLst>
                </a:gridCol>
                <a:gridCol w="936000">
                  <a:extLst>
                    <a:ext uri="{9D8B030D-6E8A-4147-A177-3AD203B41FA5}">
                      <a16:colId xmlns:a16="http://schemas.microsoft.com/office/drawing/2014/main" val="20002"/>
                    </a:ext>
                  </a:extLst>
                </a:gridCol>
                <a:gridCol w="8136000">
                  <a:extLst>
                    <a:ext uri="{9D8B030D-6E8A-4147-A177-3AD203B41FA5}">
                      <a16:colId xmlns:a16="http://schemas.microsoft.com/office/drawing/2014/main" val="20003"/>
                    </a:ext>
                  </a:extLst>
                </a:gridCol>
              </a:tblGrid>
              <a:tr h="2785428">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法律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怎么做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公民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（3）依法维权方面：在权益受到侵害时</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要及时寻求法律救助（如：法律服务所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律师事务所</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公证处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法律援助中心等）</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通过和解</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调解</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仲裁</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诉讼等方式维护自己的合法权益</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并积极运用法律帮助他人维权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5_BD#862bf5dd1?colgroup=2,2,3,21&amp;vcp=1&amp;pid=cc696417d&amp;color=0,0,0&amp;mp=1&amp;vtp=1&amp;vaab=1&amp;bt=1&amp;bbb=1">
            <a:extLst>
              <a:ext uri="{FF2B5EF4-FFF2-40B4-BE49-F238E27FC236}">
                <a16:creationId xmlns:a16="http://schemas.microsoft.com/office/drawing/2014/main" id="{633043C0-C790-EBAE-BC86-52E8EFDA7D1B}"/>
              </a:ext>
            </a:extLst>
          </p:cNvPr>
          <p:cNvSpPr txBox="1"/>
          <p:nvPr/>
        </p:nvSpPr>
        <p:spPr>
          <a:xfrm>
            <a:off x="10885591" y="168017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22</TotalTime>
  <Words>1223</Words>
  <Application>Microsoft Office PowerPoint</Application>
  <PresentationFormat>宽屏</PresentationFormat>
  <Paragraphs>312</Paragraphs>
  <Slides>38</Slides>
  <Notes>37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38</vt:i4>
      </vt:variant>
    </vt:vector>
  </HeadingPairs>
  <TitlesOfParts>
    <vt:vector size="46" baseType="lpstr">
      <vt:lpstr>Arial (正文)</vt:lpstr>
      <vt:lpstr>华文隶书</vt:lpstr>
      <vt:lpstr>SimSun</vt:lpstr>
      <vt:lpstr>微软雅黑</vt:lpstr>
      <vt:lpstr>Arial</vt:lpstr>
      <vt:lpstr>Calibri</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夕 韩</cp:lastModifiedBy>
  <cp:revision>6</cp:revision>
  <dcterms:created xsi:type="dcterms:W3CDTF">2024-11-29T08:26:35Z</dcterms:created>
  <dcterms:modified xsi:type="dcterms:W3CDTF">2025-07-24T08:18:52Z</dcterms:modified>
  <cp:category/>
  <cp:contentStatus/>
</cp:coreProperties>
</file>