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4" r:id="rId15"/>
    <p:sldId id="353" r:id="rId16"/>
    <p:sldId id="269" r:id="rId17"/>
    <p:sldId id="271" r:id="rId18"/>
    <p:sldId id="273" r:id="rId19"/>
    <p:sldId id="354" r:id="rId20"/>
    <p:sldId id="275" r:id="rId21"/>
    <p:sldId id="276" r:id="rId22"/>
    <p:sldId id="277" r:id="rId23"/>
    <p:sldId id="278" r:id="rId24"/>
    <p:sldId id="279" r:id="rId25"/>
    <p:sldId id="280" r:id="rId26"/>
    <p:sldId id="281" r:id="rId27"/>
    <p:sldId id="283" r:id="rId28"/>
    <p:sldId id="284" r:id="rId29"/>
    <p:sldId id="285" r:id="rId30"/>
    <p:sldId id="287" r:id="rId31"/>
    <p:sldId id="288" r:id="rId32"/>
    <p:sldId id="289" r:id="rId33"/>
    <p:sldId id="290" r:id="rId34"/>
    <p:sldId id="292" r:id="rId35"/>
    <p:sldId id="293" r:id="rId36"/>
    <p:sldId id="294" r:id="rId37"/>
    <p:sldId id="295" r:id="rId38"/>
    <p:sldId id="296" r:id="rId39"/>
    <p:sldId id="298" r:id="rId40"/>
    <p:sldId id="299" r:id="rId41"/>
    <p:sldId id="300" r:id="rId42"/>
    <p:sldId id="301" r:id="rId43"/>
    <p:sldId id="303" r:id="rId44"/>
    <p:sldId id="304" r:id="rId45"/>
    <p:sldId id="305" r:id="rId46"/>
    <p:sldId id="306" r:id="rId47"/>
    <p:sldId id="307" r:id="rId48"/>
    <p:sldId id="309" r:id="rId49"/>
    <p:sldId id="310" r:id="rId50"/>
    <p:sldId id="311" r:id="rId51"/>
    <p:sldId id="312" r:id="rId52"/>
    <p:sldId id="313" r:id="rId53"/>
    <p:sldId id="315" r:id="rId54"/>
    <p:sldId id="316" r:id="rId55"/>
    <p:sldId id="317" r:id="rId56"/>
    <p:sldId id="355" r:id="rId57"/>
    <p:sldId id="320" r:id="rId58"/>
    <p:sldId id="321" r:id="rId59"/>
    <p:sldId id="322" r:id="rId60"/>
    <p:sldId id="323" r:id="rId61"/>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49" d="100"/>
          <a:sy n="149" d="100"/>
        </p:scale>
        <p:origin x="60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415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970ED4-84E4-3FFD-7E41-CBAAC3EE82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7CF35A-EC58-CCDA-8D41-5C6D1644E5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BA011A-BA28-D7C4-4078-4D47EB00E9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C8B157B-F991-5354-513C-20A3DDE9E636}"/>
              </a:ext>
            </a:extLst>
          </p:cNvPr>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2581420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F9C63-C541-C086-23C9-542EC87D83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C337D8-7287-465A-4CF9-595F9C5AD1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A62205-C892-2C37-D774-68FC7694202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88FAA3-8EB0-C1A4-3038-5F4B6B700C6B}"/>
              </a:ext>
            </a:extLst>
          </p:cNvPr>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357291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9A0C2-3CBA-0E39-49B6-0D6FA0C248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398026-B749-B0B9-A8ED-105EB0255B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73AB68-26BC-FBBC-30EB-FFCE6171605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C0A0A67-713F-4F94-3003-533A0F5660F3}"/>
              </a:ext>
            </a:extLst>
          </p:cNvPr>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6861040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019f8bbd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ACAF920-249D-461C-868C-09F3A680335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4572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37160" y="45720"/>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第40讲</a:t>
            </a:r>
            <a:endParaRPr lang="en-US" sz="2400" dirty="0"/>
          </a:p>
        </p:txBody>
      </p:sp>
      <p:sp>
        <p:nvSpPr>
          <p:cNvPr id="6" name="MasterShapeName"/>
          <p:cNvSpPr/>
          <p:nvPr/>
        </p:nvSpPr>
        <p:spPr>
          <a:xfrm>
            <a:off x="1243584" y="45720"/>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完形填空</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019f8bbd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4B864C0B-5AAA-4537-9EDC-DE07EA6F3E0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8006826c" descr="preencoded.png">
            <a:hlinkClick r:id="rId3" action="ppaction://hlinksldjump"/>
          </p:cNvPr>
          <p:cNvPicPr>
            <a:picLocks noChangeAspect="1"/>
          </p:cNvPicPr>
          <p:nvPr/>
        </p:nvPicPr>
        <p:blipFill>
          <a:blip r:embed="rId4"/>
          <a:stretch>
            <a:fillRect/>
          </a:stretch>
        </p:blipFill>
        <p:spPr>
          <a:xfrm>
            <a:off x="3337560" y="6483096"/>
            <a:ext cx="1399032" cy="374904"/>
          </a:xfrm>
          <a:prstGeom prst="rect">
            <a:avLst/>
          </a:prstGeom>
        </p:spPr>
      </p:pic>
      <p:pic>
        <p:nvPicPr>
          <p:cNvPr id="5" name="MasterShapeName?linknodeid=3b94a07b9" descr="preencoded.png">
            <a:hlinkClick r:id="rId5" action="ppaction://hlinksldjump"/>
          </p:cNvPr>
          <p:cNvPicPr>
            <a:picLocks noChangeAspect="1"/>
          </p:cNvPicPr>
          <p:nvPr/>
        </p:nvPicPr>
        <p:blipFill>
          <a:blip r:embed="rId4"/>
          <a:stretch>
            <a:fillRect/>
          </a:stretch>
        </p:blipFill>
        <p:spPr>
          <a:xfrm>
            <a:off x="5568696" y="6483096"/>
            <a:ext cx="1399032" cy="374904"/>
          </a:xfrm>
          <a:prstGeom prst="rect">
            <a:avLst/>
          </a:prstGeom>
        </p:spPr>
      </p:pic>
      <p:pic>
        <p:nvPicPr>
          <p:cNvPr id="6" name="MasterShapeName?linknodeid=7fa431bb3" descr="preencoded.png">
            <a:hlinkClick r:id="rId6" action="ppaction://hlinksldjump"/>
          </p:cNvPr>
          <p:cNvPicPr>
            <a:picLocks noChangeAspect="1"/>
          </p:cNvPicPr>
          <p:nvPr/>
        </p:nvPicPr>
        <p:blipFill>
          <a:blip r:embed="rId4"/>
          <a:stretch>
            <a:fillRect/>
          </a:stretch>
        </p:blipFill>
        <p:spPr>
          <a:xfrm>
            <a:off x="7699248" y="6483096"/>
            <a:ext cx="1399032" cy="374904"/>
          </a:xfrm>
          <a:prstGeom prst="rect">
            <a:avLst/>
          </a:prstGeom>
        </p:spPr>
      </p:pic>
      <p:sp>
        <p:nvSpPr>
          <p:cNvPr id="7" name="MasterShapeName?linknodeid=18006826c&amp;color=RGB(64,64,64)">
            <a:hlinkClick r:id="rId3" action="ppaction://hlinksldjump"/>
          </p:cNvPr>
          <p:cNvSpPr/>
          <p:nvPr/>
        </p:nvSpPr>
        <p:spPr>
          <a:xfrm>
            <a:off x="3511296"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专题概述</a:t>
            </a:r>
            <a:endParaRPr lang="en-US" sz="1800" dirty="0"/>
          </a:p>
        </p:txBody>
      </p:sp>
      <p:sp>
        <p:nvSpPr>
          <p:cNvPr id="8" name="MasterShapeName?linknodeid=3b94a07b9&amp;color=RGB(64,64,64)">
            <a:hlinkClick r:id="rId5" action="ppaction://hlinksldjump"/>
          </p:cNvPr>
          <p:cNvSpPr/>
          <p:nvPr/>
        </p:nvSpPr>
        <p:spPr>
          <a:xfrm>
            <a:off x="573328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9" name="MasterShapeName?linknodeid=7fa431bb3&amp;color=RGB(64,64,64)">
            <a:hlinkClick r:id="rId6" action="ppaction://hlinksldjump"/>
          </p:cNvPr>
          <p:cNvSpPr/>
          <p:nvPr/>
        </p:nvSpPr>
        <p:spPr>
          <a:xfrm>
            <a:off x="784555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4572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1" name="MasterShapeName"/>
          <p:cNvSpPr/>
          <p:nvPr/>
        </p:nvSpPr>
        <p:spPr>
          <a:xfrm>
            <a:off x="137160" y="45720"/>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第40讲</a:t>
            </a:r>
            <a:endParaRPr lang="en-US" sz="2400" dirty="0"/>
          </a:p>
        </p:txBody>
      </p:sp>
      <p:sp>
        <p:nvSpPr>
          <p:cNvPr id="12" name="MasterShapeName"/>
          <p:cNvSpPr/>
          <p:nvPr/>
        </p:nvSpPr>
        <p:spPr>
          <a:xfrm>
            <a:off x="1243584" y="45720"/>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完形填空</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019f8bbd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552873C-8ACB-40E9-B962-18D0CCBB9C3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8006826c" descr="preencoded.png">
            <a:hlinkClick r:id="rId3" action="ppaction://hlinksldjump"/>
          </p:cNvPr>
          <p:cNvPicPr>
            <a:picLocks noChangeAspect="1"/>
          </p:cNvPicPr>
          <p:nvPr/>
        </p:nvPicPr>
        <p:blipFill>
          <a:blip r:embed="rId4"/>
          <a:stretch>
            <a:fillRect/>
          </a:stretch>
        </p:blipFill>
        <p:spPr>
          <a:xfrm>
            <a:off x="3337560" y="6483096"/>
            <a:ext cx="1399032" cy="374904"/>
          </a:xfrm>
          <a:prstGeom prst="rect">
            <a:avLst/>
          </a:prstGeom>
        </p:spPr>
      </p:pic>
      <p:pic>
        <p:nvPicPr>
          <p:cNvPr id="5" name="MasterShapeName?linknodeid=3b94a07b9" descr="preencoded.png">
            <a:hlinkClick r:id="rId5" action="ppaction://hlinksldjump"/>
          </p:cNvPr>
          <p:cNvPicPr>
            <a:picLocks noChangeAspect="1"/>
          </p:cNvPicPr>
          <p:nvPr/>
        </p:nvPicPr>
        <p:blipFill>
          <a:blip r:embed="rId4"/>
          <a:stretch>
            <a:fillRect/>
          </a:stretch>
        </p:blipFill>
        <p:spPr>
          <a:xfrm>
            <a:off x="5568696" y="6483096"/>
            <a:ext cx="1399032" cy="374904"/>
          </a:xfrm>
          <a:prstGeom prst="rect">
            <a:avLst/>
          </a:prstGeom>
        </p:spPr>
      </p:pic>
      <p:pic>
        <p:nvPicPr>
          <p:cNvPr id="6" name="MasterShapeName?linknodeid=7fa431bb3" descr="preencoded.png">
            <a:hlinkClick r:id="rId6" action="ppaction://hlinksldjump"/>
          </p:cNvPr>
          <p:cNvPicPr>
            <a:picLocks noChangeAspect="1"/>
          </p:cNvPicPr>
          <p:nvPr/>
        </p:nvPicPr>
        <p:blipFill>
          <a:blip r:embed="rId4"/>
          <a:stretch>
            <a:fillRect/>
          </a:stretch>
        </p:blipFill>
        <p:spPr>
          <a:xfrm>
            <a:off x="7699248" y="6483096"/>
            <a:ext cx="1399032" cy="374904"/>
          </a:xfrm>
          <a:prstGeom prst="rect">
            <a:avLst/>
          </a:prstGeom>
        </p:spPr>
      </p:pic>
      <p:sp>
        <p:nvSpPr>
          <p:cNvPr id="7" name="MasterShapeName?linknodeid=18006826c&amp;color=RGB(64,64,64)">
            <a:hlinkClick r:id="rId3" action="ppaction://hlinksldjump"/>
          </p:cNvPr>
          <p:cNvSpPr/>
          <p:nvPr/>
        </p:nvSpPr>
        <p:spPr>
          <a:xfrm>
            <a:off x="3511296"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专题概述</a:t>
            </a:r>
            <a:endParaRPr lang="en-US" sz="1800" dirty="0"/>
          </a:p>
        </p:txBody>
      </p:sp>
      <p:sp>
        <p:nvSpPr>
          <p:cNvPr id="8" name="MasterShapeName?linknodeid=3b94a07b9&amp;color=RGB(64,64,64)">
            <a:hlinkClick r:id="rId5" action="ppaction://hlinksldjump"/>
          </p:cNvPr>
          <p:cNvSpPr/>
          <p:nvPr/>
        </p:nvSpPr>
        <p:spPr>
          <a:xfrm>
            <a:off x="573328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9" name="MasterShapeName?linknodeid=7fa431bb3&amp;color=RGB(64,64,64)">
            <a:hlinkClick r:id="rId6" action="ppaction://hlinksldjump"/>
          </p:cNvPr>
          <p:cNvSpPr/>
          <p:nvPr/>
        </p:nvSpPr>
        <p:spPr>
          <a:xfrm>
            <a:off x="784555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4572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1" name="MasterShapeName"/>
          <p:cNvSpPr/>
          <p:nvPr/>
        </p:nvSpPr>
        <p:spPr>
          <a:xfrm>
            <a:off x="137160" y="45720"/>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第40讲</a:t>
            </a:r>
            <a:endParaRPr lang="en-US" sz="2400" dirty="0"/>
          </a:p>
        </p:txBody>
      </p:sp>
      <p:sp>
        <p:nvSpPr>
          <p:cNvPr id="12" name="MasterShapeName"/>
          <p:cNvSpPr/>
          <p:nvPr/>
        </p:nvSpPr>
        <p:spPr>
          <a:xfrm>
            <a:off x="1243584" y="45720"/>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完形填空</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english#pid=6732c1f6c4d008ee886b34b9#tid=6747d69762550100098fdc94#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1D603A2-6821-B224-8BA2-29AAC50D1C7C}"/>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1FFFDDB4-7963-4EB9-AC9A-2B9210CDBE0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4572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37160" y="45720"/>
            <a:ext cx="1298448" cy="374904"/>
          </a:xfrm>
          <a:prstGeom prst="rect">
            <a:avLst/>
          </a:prstGeom>
          <a:noFill/>
          <a:ln/>
        </p:spPr>
        <p:txBody>
          <a:bodyPr/>
          <a:lstStyle/>
          <a:p>
            <a:endParaRPr lang="zh-CN" altLang="en-US"/>
          </a:p>
        </p:txBody>
      </p:sp>
      <p:sp>
        <p:nvSpPr>
          <p:cNvPr id="6" name="MasterShapeName"/>
          <p:cNvSpPr/>
          <p:nvPr/>
        </p:nvSpPr>
        <p:spPr>
          <a:xfrm>
            <a:off x="1243584" y="45720"/>
            <a:ext cx="8860536"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D3D9E7B-84EB-4CBE-922E-9DD14068E17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8006826c" descr="preencoded.png">
            <a:hlinkClick r:id="rId3" action="ppaction://hlinksldjump"/>
          </p:cNvPr>
          <p:cNvPicPr>
            <a:picLocks noChangeAspect="1"/>
          </p:cNvPicPr>
          <p:nvPr/>
        </p:nvPicPr>
        <p:blipFill>
          <a:blip r:embed="rId4"/>
          <a:stretch>
            <a:fillRect/>
          </a:stretch>
        </p:blipFill>
        <p:spPr>
          <a:xfrm>
            <a:off x="3337560" y="6483096"/>
            <a:ext cx="1399032" cy="374904"/>
          </a:xfrm>
          <a:prstGeom prst="rect">
            <a:avLst/>
          </a:prstGeom>
        </p:spPr>
      </p:pic>
      <p:pic>
        <p:nvPicPr>
          <p:cNvPr id="5" name="MasterShapeName?linknodeid=3b94a07b9" descr="preencoded.png">
            <a:hlinkClick r:id="rId5" action="ppaction://hlinksldjump"/>
          </p:cNvPr>
          <p:cNvPicPr>
            <a:picLocks noChangeAspect="1"/>
          </p:cNvPicPr>
          <p:nvPr/>
        </p:nvPicPr>
        <p:blipFill>
          <a:blip r:embed="rId4"/>
          <a:stretch>
            <a:fillRect/>
          </a:stretch>
        </p:blipFill>
        <p:spPr>
          <a:xfrm>
            <a:off x="5568696" y="6483096"/>
            <a:ext cx="1399032" cy="374904"/>
          </a:xfrm>
          <a:prstGeom prst="rect">
            <a:avLst/>
          </a:prstGeom>
        </p:spPr>
      </p:pic>
      <p:pic>
        <p:nvPicPr>
          <p:cNvPr id="6" name="MasterShapeName?linknodeid=7fa431bb3" descr="preencoded.png">
            <a:hlinkClick r:id="rId6" action="ppaction://hlinksldjump"/>
          </p:cNvPr>
          <p:cNvPicPr>
            <a:picLocks noChangeAspect="1"/>
          </p:cNvPicPr>
          <p:nvPr/>
        </p:nvPicPr>
        <p:blipFill>
          <a:blip r:embed="rId4"/>
          <a:stretch>
            <a:fillRect/>
          </a:stretch>
        </p:blipFill>
        <p:spPr>
          <a:xfrm>
            <a:off x="7699248" y="6483096"/>
            <a:ext cx="1399032" cy="374904"/>
          </a:xfrm>
          <a:prstGeom prst="rect">
            <a:avLst/>
          </a:prstGeom>
        </p:spPr>
      </p:pic>
      <p:sp>
        <p:nvSpPr>
          <p:cNvPr id="7" name="MasterShapeName?linknodeid=18006826c&amp;color=RGB(64,64,64)">
            <a:hlinkClick r:id="rId3" action="ppaction://hlinksldjump"/>
          </p:cNvPr>
          <p:cNvSpPr/>
          <p:nvPr/>
        </p:nvSpPr>
        <p:spPr>
          <a:xfrm>
            <a:off x="3511296"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专题概述</a:t>
            </a:r>
            <a:endParaRPr lang="en-US" sz="1800" dirty="0"/>
          </a:p>
        </p:txBody>
      </p:sp>
      <p:sp>
        <p:nvSpPr>
          <p:cNvPr id="8" name="MasterShapeName?linknodeid=3b94a07b9&amp;color=RGB(64,64,64)">
            <a:hlinkClick r:id="rId5" action="ppaction://hlinksldjump"/>
          </p:cNvPr>
          <p:cNvSpPr/>
          <p:nvPr/>
        </p:nvSpPr>
        <p:spPr>
          <a:xfrm>
            <a:off x="573328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9" name="MasterShapeName?linknodeid=7fa431bb3&amp;color=RGB(64,64,64)">
            <a:hlinkClick r:id="rId6" action="ppaction://hlinksldjump"/>
          </p:cNvPr>
          <p:cNvSpPr/>
          <p:nvPr/>
        </p:nvSpPr>
        <p:spPr>
          <a:xfrm>
            <a:off x="784555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4572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1" name="MasterShapeName"/>
          <p:cNvSpPr/>
          <p:nvPr/>
        </p:nvSpPr>
        <p:spPr>
          <a:xfrm>
            <a:off x="137160" y="45720"/>
            <a:ext cx="1298448" cy="374904"/>
          </a:xfrm>
          <a:prstGeom prst="rect">
            <a:avLst/>
          </a:prstGeom>
          <a:noFill/>
          <a:ln/>
        </p:spPr>
        <p:txBody>
          <a:bodyPr/>
          <a:lstStyle/>
          <a:p>
            <a:endParaRPr lang="zh-CN" altLang="en-US"/>
          </a:p>
        </p:txBody>
      </p:sp>
      <p:sp>
        <p:nvSpPr>
          <p:cNvPr id="12" name="MasterShapeName"/>
          <p:cNvSpPr/>
          <p:nvPr/>
        </p:nvSpPr>
        <p:spPr>
          <a:xfrm>
            <a:off x="1243584" y="45720"/>
            <a:ext cx="8860536"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D0890E67-41E3-4501-912F-C45E1D45DA0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8006826c" descr="preencoded.png">
            <a:hlinkClick r:id="rId3" action="ppaction://hlinksldjump"/>
          </p:cNvPr>
          <p:cNvPicPr>
            <a:picLocks noChangeAspect="1"/>
          </p:cNvPicPr>
          <p:nvPr/>
        </p:nvPicPr>
        <p:blipFill>
          <a:blip r:embed="rId4"/>
          <a:stretch>
            <a:fillRect/>
          </a:stretch>
        </p:blipFill>
        <p:spPr>
          <a:xfrm>
            <a:off x="3337560" y="6483096"/>
            <a:ext cx="1399032" cy="374904"/>
          </a:xfrm>
          <a:prstGeom prst="rect">
            <a:avLst/>
          </a:prstGeom>
        </p:spPr>
      </p:pic>
      <p:pic>
        <p:nvPicPr>
          <p:cNvPr id="5" name="MasterShapeName?linknodeid=3b94a07b9" descr="preencoded.png">
            <a:hlinkClick r:id="rId5" action="ppaction://hlinksldjump"/>
          </p:cNvPr>
          <p:cNvPicPr>
            <a:picLocks noChangeAspect="1"/>
          </p:cNvPicPr>
          <p:nvPr/>
        </p:nvPicPr>
        <p:blipFill>
          <a:blip r:embed="rId4"/>
          <a:stretch>
            <a:fillRect/>
          </a:stretch>
        </p:blipFill>
        <p:spPr>
          <a:xfrm>
            <a:off x="5568696" y="6483096"/>
            <a:ext cx="1399032" cy="374904"/>
          </a:xfrm>
          <a:prstGeom prst="rect">
            <a:avLst/>
          </a:prstGeom>
        </p:spPr>
      </p:pic>
      <p:pic>
        <p:nvPicPr>
          <p:cNvPr id="6" name="MasterShapeName?linknodeid=7fa431bb3" descr="preencoded.png">
            <a:hlinkClick r:id="rId6" action="ppaction://hlinksldjump"/>
          </p:cNvPr>
          <p:cNvPicPr>
            <a:picLocks noChangeAspect="1"/>
          </p:cNvPicPr>
          <p:nvPr/>
        </p:nvPicPr>
        <p:blipFill>
          <a:blip r:embed="rId4"/>
          <a:stretch>
            <a:fillRect/>
          </a:stretch>
        </p:blipFill>
        <p:spPr>
          <a:xfrm>
            <a:off x="7699248" y="6483096"/>
            <a:ext cx="1399032" cy="374904"/>
          </a:xfrm>
          <a:prstGeom prst="rect">
            <a:avLst/>
          </a:prstGeom>
        </p:spPr>
      </p:pic>
      <p:sp>
        <p:nvSpPr>
          <p:cNvPr id="7" name="MasterShapeName?linknodeid=18006826c&amp;color=RGB(64,64,64)">
            <a:hlinkClick r:id="rId3" action="ppaction://hlinksldjump"/>
          </p:cNvPr>
          <p:cNvSpPr/>
          <p:nvPr/>
        </p:nvSpPr>
        <p:spPr>
          <a:xfrm>
            <a:off x="3511296"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专题概述</a:t>
            </a:r>
            <a:endParaRPr lang="en-US" sz="1800" dirty="0"/>
          </a:p>
        </p:txBody>
      </p:sp>
      <p:sp>
        <p:nvSpPr>
          <p:cNvPr id="8" name="MasterShapeName?linknodeid=3b94a07b9&amp;color=RGB(64,64,64)">
            <a:hlinkClick r:id="rId5" action="ppaction://hlinksldjump"/>
          </p:cNvPr>
          <p:cNvSpPr/>
          <p:nvPr/>
        </p:nvSpPr>
        <p:spPr>
          <a:xfrm>
            <a:off x="573328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9" name="MasterShapeName?linknodeid=7fa431bb3&amp;color=RGB(64,64,64)">
            <a:hlinkClick r:id="rId6" action="ppaction://hlinksldjump"/>
          </p:cNvPr>
          <p:cNvSpPr/>
          <p:nvPr/>
        </p:nvSpPr>
        <p:spPr>
          <a:xfrm>
            <a:off x="784555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4572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1" name="MasterShapeName"/>
          <p:cNvSpPr/>
          <p:nvPr/>
        </p:nvSpPr>
        <p:spPr>
          <a:xfrm>
            <a:off x="137160" y="45720"/>
            <a:ext cx="1298448" cy="374904"/>
          </a:xfrm>
          <a:prstGeom prst="rect">
            <a:avLst/>
          </a:prstGeom>
          <a:noFill/>
          <a:ln/>
        </p:spPr>
        <p:txBody>
          <a:bodyPr/>
          <a:lstStyle/>
          <a:p>
            <a:endParaRPr lang="zh-CN" altLang="en-US"/>
          </a:p>
        </p:txBody>
      </p:sp>
      <p:sp>
        <p:nvSpPr>
          <p:cNvPr id="12" name="MasterShapeName"/>
          <p:cNvSpPr/>
          <p:nvPr/>
        </p:nvSpPr>
        <p:spPr>
          <a:xfrm>
            <a:off x="1243584" y="45720"/>
            <a:ext cx="8860536"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M_5_BD.1_1#2d8a59f52?sp=1&amp;vaa=1&amp;vcp=1&amp;pid=3b94a07b9&amp;color=0,0,0&amp;vtp=1&amp;vaab=1&amp;bt=1&amp;bbb=1&amp;hb=1"/>
          <p:cNvSpPr/>
          <p:nvPr/>
        </p:nvSpPr>
        <p:spPr>
          <a:xfrm>
            <a:off x="539496" y="1538954"/>
            <a:ext cx="11109960" cy="37921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例（2024·广西·中考题）</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阅读下面的语篇，从各小题所给的A、B、</a:t>
            </a:r>
            <a:r>
              <a:rPr lang="en-US" altLang="zh-CN" sz="2800" b="0" i="0">
                <a:solidFill>
                  <a:srgbClr val="000000"/>
                </a:solidFill>
                <a:latin typeface="Times New Roman" pitchFamily="34" charset="0"/>
                <a:ea typeface="SimSun" pitchFamily="34" charset="-122"/>
                <a:cs typeface="Times New Roman" pitchFamily="34" charset="-120"/>
              </a:rPr>
              <a:t>C三</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个选项中</a:t>
            </a:r>
            <a:r>
              <a:rPr lang="en-US" altLang="zh-CN" sz="2800" b="0" i="0" dirty="0">
                <a:solidFill>
                  <a:srgbClr val="000000"/>
                </a:solidFill>
                <a:latin typeface="Times New Roman" pitchFamily="34" charset="0"/>
                <a:ea typeface="SimSun" pitchFamily="34" charset="-122"/>
                <a:cs typeface="Times New Roman" pitchFamily="34" charset="-120"/>
              </a:rPr>
              <a:t>，选出最佳选项。</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name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Daniel.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Tennessee.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found</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some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plastic（塑料的）</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bottles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riverbank.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felt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worried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because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knew</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plastic</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bottles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rubbish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could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animals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in</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rivers</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keep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rubbish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rivers.</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M_5_BD.1_2#2d8a59f52?vaa=1&amp;vcp=1&amp;pid=3b94a07b9&amp;color=0,0,0&amp;mp=1&amp;vtp=1&amp;vaab=1&amp;bt=1&amp;bbb=1&amp;hb=1"/>
          <p:cNvSpPr/>
          <p:nvPr/>
        </p:nvSpPr>
        <p:spPr>
          <a:xfrm>
            <a:off x="539496" y="578834"/>
            <a:ext cx="11109960" cy="57352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Tennessee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River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polluted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plastics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other</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rubbish</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something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help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stop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more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3</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do</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some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4</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cleanups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along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riverbanks.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Sometimes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we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places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reach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boat.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often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plenty</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of</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5</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broken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toys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plastic</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bags.</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Doing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cleanups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really</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6</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know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difference</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7</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lives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just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animal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lives,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human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lives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well</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because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continues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food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chain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（链条）.What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happens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them</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happens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M_5_BD.1_3#2d8a59f52?vaa=1&amp;vcp=1&amp;pid=3b94a07b9&amp;color=0,0,0&amp;mp=1&amp;vtp=1&amp;vaab=1&amp;bt=1&amp;bbb=1&amp;hb=1"/>
          <p:cNvSpPr/>
          <p:nvPr/>
        </p:nvSpPr>
        <p:spPr>
          <a:xfrm>
            <a:off x="539496" y="1218914"/>
            <a:ext cx="11109960" cy="44398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year,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set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Cleanup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Kids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friends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on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kids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around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8</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rubbish.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pictures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rubbish</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9</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send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know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many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pieces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they</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found</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will</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10</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our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（目标）</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1,000,000</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pieces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end</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of</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month.</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We’re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never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change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Kids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small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part</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of</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population,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100%</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future.</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6_BD.2_1#be8261855.choices?vaa=1&amp;vcp=1&amp;pid=2d8a59f52&amp;color=0,0,0&amp;vtp=1&amp;vaab=1&amp;bt=1&amp;bbb=1"/>
          <p:cNvSpPr/>
          <p:nvPr/>
        </p:nvSpPr>
        <p:spPr>
          <a:xfrm>
            <a:off x="539496" y="48460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A.good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B.helpful</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C.harmful</a:t>
            </a:r>
            <a:endParaRPr lang="en-US" altLang="zh-CN" sz="2800" dirty="0"/>
          </a:p>
        </p:txBody>
      </p:sp>
      <p:sp>
        <p:nvSpPr>
          <p:cNvPr id="6" name="QC_6_BD.5_1#2e056e926.choices?vaa=1&amp;vcp=1&amp;pid=2d8a59f52&amp;color=0,0,0&amp;vtp=1&amp;vaab=1&amp;bbb=1"/>
          <p:cNvSpPr/>
          <p:nvPr/>
        </p:nvSpPr>
        <p:spPr>
          <a:xfrm>
            <a:off x="539496" y="106999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A.badly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B.hardly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C.carefully</a:t>
            </a:r>
            <a:endParaRPr lang="en-US" altLang="zh-CN" sz="2800" dirty="0"/>
          </a:p>
        </p:txBody>
      </p:sp>
      <p:sp>
        <p:nvSpPr>
          <p:cNvPr id="5" name="QC_6_BD.10_1#110b03da9.choices?vaa=1&amp;vcp=1&amp;pid=2d8a59f52&amp;color=0,0,0&amp;vtp=1&amp;vaab=1&amp;bt=1&amp;bbb=1"/>
          <p:cNvSpPr/>
          <p:nvPr/>
        </p:nvSpPr>
        <p:spPr>
          <a:xfrm>
            <a:off x="539496" y="156267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A.invention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B.pollution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C.attention</a:t>
            </a:r>
            <a:endParaRPr lang="en-US" altLang="zh-CN" sz="2800" dirty="0"/>
          </a:p>
        </p:txBody>
      </p:sp>
      <p:sp>
        <p:nvSpPr>
          <p:cNvPr id="10" name="QC_6_BD.13_1#b00b9a788.choices?vaa=1&amp;vcp=1&amp;pid=2d8a59f52&amp;color=0,0,0&amp;vtp=1&amp;vaab=1&amp;bbb=1">
            <a:extLst>
              <a:ext uri="{FF2B5EF4-FFF2-40B4-BE49-F238E27FC236}">
                <a16:creationId xmlns:a16="http://schemas.microsoft.com/office/drawing/2014/main" id="{9733F9F0-7A1C-DC15-0CEB-8C3239EDDF0C}"/>
              </a:ext>
            </a:extLst>
          </p:cNvPr>
          <p:cNvSpPr/>
          <p:nvPr/>
        </p:nvSpPr>
        <p:spPr>
          <a:xfrm>
            <a:off x="539496" y="205095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A.sea</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B.lake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C.river</a:t>
            </a:r>
            <a:endParaRPr lang="en-US" altLang="zh-CN" sz="2800" dirty="0"/>
          </a:p>
        </p:txBody>
      </p:sp>
      <p:sp>
        <p:nvSpPr>
          <p:cNvPr id="12" name="QC_6_BD.18_1#ad4cbe02e.choices?vaa=1&amp;vcp=1&amp;pid=2d8a59f52&amp;color=0,0,0&amp;vtp=1&amp;vaab=1&amp;bt=1&amp;bbb=1"/>
          <p:cNvSpPr/>
          <p:nvPr/>
        </p:nvSpPr>
        <p:spPr>
          <a:xfrm>
            <a:off x="539496" y="2625852"/>
            <a:ext cx="11109960" cy="525082"/>
          </a:xfrm>
          <a:prstGeom prst="rect">
            <a:avLst/>
          </a:prstGeom>
          <a:noFill/>
          <a:ln/>
        </p:spPr>
        <p:txBody>
          <a:bodyPr wrap="none" lIns="0" tIns="0" rIns="0" bIns="0" rtlCol="0" anchor="t"/>
          <a:lstStyle/>
          <a:p>
            <a:pPr>
              <a:lnSpc>
                <a:spcPts val="46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A.rubbish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B.fruit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C.fish</a:t>
            </a:r>
            <a:endParaRPr lang="en-US" altLang="zh-CN" sz="2800" dirty="0"/>
          </a:p>
        </p:txBody>
      </p:sp>
      <p:sp>
        <p:nvSpPr>
          <p:cNvPr id="14" name="QC_6_BD.21_1#1e9a177c1.choices?vaa=1&amp;vcp=1&amp;pid=2d8a59f52&amp;color=0,0,0&amp;vtp=1&amp;vaab=1&amp;bbb=1"/>
          <p:cNvSpPr/>
          <p:nvPr/>
        </p:nvSpPr>
        <p:spPr>
          <a:xfrm>
            <a:off x="539496" y="3170970"/>
            <a:ext cx="11109960" cy="525082"/>
          </a:xfrm>
          <a:prstGeom prst="rect">
            <a:avLst/>
          </a:prstGeom>
          <a:noFill/>
          <a:ln/>
        </p:spPr>
        <p:txBody>
          <a:bodyPr wrap="none" lIns="0" tIns="0" rIns="0" bIns="0" rtlCol="0" anchor="t"/>
          <a:lstStyle/>
          <a:p>
            <a:pPr>
              <a:lnSpc>
                <a:spcPts val="46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A.nervous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B.bored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C.happy</a:t>
            </a:r>
            <a:endParaRPr lang="en-US" altLang="zh-CN" sz="2800" dirty="0"/>
          </a:p>
        </p:txBody>
      </p:sp>
      <p:sp>
        <p:nvSpPr>
          <p:cNvPr id="16" name="QC_6_BD.26_1#fa80eb753.choices?vaa=1&amp;vcp=1&amp;pid=2d8a59f52&amp;color=0,0,0&amp;vtp=1&amp;vaab=1&amp;bt=1&amp;bbb=1">
            <a:extLst>
              <a:ext uri="{FF2B5EF4-FFF2-40B4-BE49-F238E27FC236}">
                <a16:creationId xmlns:a16="http://schemas.microsoft.com/office/drawing/2014/main" id="{45E2B4E5-2690-9B1F-2700-BA152C8AFF1B}"/>
              </a:ext>
            </a:extLst>
          </p:cNvPr>
          <p:cNvSpPr/>
          <p:nvPr/>
        </p:nvSpPr>
        <p:spPr>
          <a:xfrm>
            <a:off x="539496" y="375532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A.studying</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B.saving</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C.creating</a:t>
            </a:r>
            <a:endParaRPr lang="en-US" altLang="zh-CN" sz="2800" dirty="0"/>
          </a:p>
        </p:txBody>
      </p:sp>
      <p:sp>
        <p:nvSpPr>
          <p:cNvPr id="18" name="QC_6_BD.30_1#246019a3a.choices?vaa=1&amp;vcp=1&amp;pid=2d8a59f52&amp;color=0,0,0&amp;vtp=1&amp;vaab=1&amp;bt=1&amp;bbb=1">
            <a:extLst>
              <a:ext uri="{FF2B5EF4-FFF2-40B4-BE49-F238E27FC236}">
                <a16:creationId xmlns:a16="http://schemas.microsoft.com/office/drawing/2014/main" id="{469F82B6-5FCA-24D0-4988-A82564C48914}"/>
              </a:ext>
            </a:extLst>
          </p:cNvPr>
          <p:cNvSpPr/>
          <p:nvPr/>
        </p:nvSpPr>
        <p:spPr>
          <a:xfrm>
            <a:off x="539496" y="4346822"/>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A.pick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B.look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after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C.throw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away</a:t>
            </a:r>
            <a:endParaRPr lang="en-US" altLang="zh-CN" sz="2800" dirty="0"/>
          </a:p>
        </p:txBody>
      </p:sp>
      <p:sp>
        <p:nvSpPr>
          <p:cNvPr id="20" name="QC_6_BD.33_1#c984e0e38.choices?vaa=1&amp;vcp=1&amp;pid=2d8a59f52&amp;color=0,0,0&amp;vtp=1&amp;vaab=1&amp;bbb=1">
            <a:extLst>
              <a:ext uri="{FF2B5EF4-FFF2-40B4-BE49-F238E27FC236}">
                <a16:creationId xmlns:a16="http://schemas.microsoft.com/office/drawing/2014/main" id="{D0BACAF3-EA2F-9AC3-DAF4-48F5C1E93A3B}"/>
              </a:ext>
            </a:extLst>
          </p:cNvPr>
          <p:cNvSpPr/>
          <p:nvPr/>
        </p:nvSpPr>
        <p:spPr>
          <a:xfrm>
            <a:off x="539496" y="4944995"/>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9.</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.or</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B.and</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.but</a:t>
            </a:r>
            <a:endParaRPr lang="en-US" altLang="zh-CN" sz="2800" dirty="0"/>
          </a:p>
        </p:txBody>
      </p:sp>
      <p:sp>
        <p:nvSpPr>
          <p:cNvPr id="22" name="QC_6_BD.38_1#13e996223.choices?vaa=1&amp;vcp=1&amp;pid=2d8a59f52&amp;color=0,0,0&amp;vtp=1&amp;vaab=1&amp;bt=1&amp;bbb=1">
            <a:extLst>
              <a:ext uri="{FF2B5EF4-FFF2-40B4-BE49-F238E27FC236}">
                <a16:creationId xmlns:a16="http://schemas.microsoft.com/office/drawing/2014/main" id="{A261934C-1BD2-8F61-EB97-CF0C68348B3D}"/>
              </a:ext>
            </a:extLst>
          </p:cNvPr>
          <p:cNvSpPr/>
          <p:nvPr/>
        </p:nvSpPr>
        <p:spPr>
          <a:xfrm>
            <a:off x="539496" y="559083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A.find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B.set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C.hit</a:t>
            </a:r>
            <a:endParaRPr lang="en-US" altLang="zh-CN" sz="2800" dirty="0"/>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M_5_EX.1_1#2d8a59f52?vaa=1&amp;vcp=1&amp;pid=3b94a07b9&amp;color=0,0,0&amp;vtp=1&amp;vaab=1&amp;bt=1&amp;bbb=1"/>
          <p:cNvSpPr/>
          <p:nvPr/>
        </p:nvSpPr>
        <p:spPr>
          <a:xfrm>
            <a:off x="539496" y="880586"/>
            <a:ext cx="11109960" cy="553657"/>
          </a:xfrm>
          <a:prstGeom prst="rect">
            <a:avLst/>
          </a:prstGeom>
          <a:noFill/>
          <a:ln/>
        </p:spPr>
        <p:txBody>
          <a:bodyPr wrap="none" lIns="0" tIns="0" rIns="0" bIns="0" rtlCol="0" anchor="t"/>
          <a:lstStyle/>
          <a:p>
            <a:pPr algn="l">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本语篇主题内容为：</a:t>
            </a:r>
            <a:endParaRPr lang="en-US" altLang="zh-CN" sz="2800" dirty="0"/>
          </a:p>
        </p:txBody>
      </p:sp>
      <p:graphicFrame>
        <p:nvGraphicFramePr>
          <p:cNvPr id="20" name="QM_5_EX.1_1#2d8a59f52?colgroup=8,7,13&amp;vaa=1&amp;vcp=1&amp;pid=3b94a07b9&amp;color=0,0,0&amp;vtp=1&amp;vaab=1&amp;bbb=1"/>
          <p:cNvGraphicFramePr>
            <a:graphicFrameLocks noGrp="1"/>
          </p:cNvGraphicFramePr>
          <p:nvPr>
            <p:extLst>
              <p:ext uri="{D42A27DB-BD31-4B8C-83A1-F6EECF244321}">
                <p14:modId xmlns:p14="http://schemas.microsoft.com/office/powerpoint/2010/main" val="3485478628"/>
              </p:ext>
            </p:extLst>
          </p:nvPr>
        </p:nvGraphicFramePr>
        <p:xfrm>
          <a:off x="539496" y="1566767"/>
          <a:ext cx="11082528" cy="1132968"/>
        </p:xfrm>
        <a:graphic>
          <a:graphicData uri="http://schemas.openxmlformats.org/drawingml/2006/table">
            <a:tbl>
              <a:tblPr/>
              <a:tblGrid>
                <a:gridCol w="3090672">
                  <a:extLst>
                    <a:ext uri="{9D8B030D-6E8A-4147-A177-3AD203B41FA5}">
                      <a16:colId xmlns:a16="http://schemas.microsoft.com/office/drawing/2014/main" val="20000"/>
                    </a:ext>
                  </a:extLst>
                </a:gridCol>
                <a:gridCol w="2990088">
                  <a:extLst>
                    <a:ext uri="{9D8B030D-6E8A-4147-A177-3AD203B41FA5}">
                      <a16:colId xmlns:a16="http://schemas.microsoft.com/office/drawing/2014/main" val="20001"/>
                    </a:ext>
                  </a:extLst>
                </a:gridCol>
                <a:gridCol w="5001768">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人与自然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环境保护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环保意识和行为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M_5_EX.1_1#2d8a59f52?vaa=1&amp;vcp=1&amp;pid=3b94a07b9&amp;color=0,0,0&amp;vtp=1&amp;vaab=1&amp;bbb=1&amp;hb=1"/>
          <p:cNvSpPr/>
          <p:nvPr/>
        </p:nvSpPr>
        <p:spPr>
          <a:xfrm>
            <a:off x="539496" y="2836767"/>
            <a:ext cx="11109960" cy="31444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本文主要讲述了生长在田纳西州的</a:t>
            </a:r>
            <a:r>
              <a:rPr lang="en-US" altLang="zh-CN" sz="2800" b="0" i="0">
                <a:solidFill>
                  <a:srgbClr val="000000"/>
                </a:solidFill>
                <a:latin typeface="Times New Roman" pitchFamily="34" charset="0"/>
                <a:ea typeface="SimSun" pitchFamily="34" charset="-122"/>
                <a:cs typeface="Times New Roman" pitchFamily="34" charset="-120"/>
              </a:rPr>
              <a:t>Daniel从小就意识到河流里的垃</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圾对环境的影响</a:t>
            </a:r>
            <a:r>
              <a:rPr lang="en-US" altLang="zh-CN" sz="2800" b="0" i="0" dirty="0">
                <a:solidFill>
                  <a:srgbClr val="000000"/>
                </a:solidFill>
                <a:latin typeface="Times New Roman" pitchFamily="34" charset="0"/>
                <a:ea typeface="SimSun" pitchFamily="34" charset="-122"/>
                <a:cs typeface="Times New Roman" pitchFamily="34" charset="-120"/>
              </a:rPr>
              <a:t>，他不仅自己清理河流里的垃圾，还创建</a:t>
            </a:r>
            <a:r>
              <a:rPr lang="en-US" altLang="zh-CN" sz="2800" b="0" i="0">
                <a:solidFill>
                  <a:srgbClr val="000000"/>
                </a:solidFill>
                <a:latin typeface="Times New Roman" pitchFamily="34" charset="0"/>
                <a:ea typeface="SimSun" pitchFamily="34" charset="-122"/>
                <a:cs typeface="Times New Roman" pitchFamily="34" charset="-120"/>
              </a:rPr>
              <a:t>Cleanup</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Kids</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环保组织</a:t>
            </a:r>
            <a:r>
              <a:rPr lang="en-US" altLang="zh-CN" sz="2800" b="0" i="0" dirty="0">
                <a:solidFill>
                  <a:srgbClr val="000000"/>
                </a:solidFill>
                <a:latin typeface="Times New Roman" pitchFamily="34" charset="0"/>
                <a:ea typeface="SimSun" pitchFamily="34" charset="-122"/>
                <a:cs typeface="Times New Roman" pitchFamily="34" charset="-120"/>
              </a:rPr>
              <a:t>，号召全世界的儿童共同参与清理河流垃圾的行动。</a:t>
            </a:r>
            <a:r>
              <a:rPr lang="en-US" altLang="zh-CN" sz="2800" b="0" i="0">
                <a:solidFill>
                  <a:srgbClr val="000000"/>
                </a:solidFill>
                <a:latin typeface="Times New Roman" pitchFamily="34" charset="0"/>
                <a:ea typeface="SimSun" pitchFamily="34" charset="-122"/>
                <a:cs typeface="Times New Roman" pitchFamily="34" charset="-120"/>
              </a:rPr>
              <a:t>Daniel认</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为儿童肩负着改变世界的责任</a:t>
            </a:r>
            <a:r>
              <a:rPr lang="en-US" altLang="zh-CN" sz="2800" b="0" i="0" dirty="0">
                <a:solidFill>
                  <a:srgbClr val="000000"/>
                </a:solidFill>
                <a:latin typeface="Times New Roman" pitchFamily="34" charset="0"/>
                <a:ea typeface="SimSun" pitchFamily="34" charset="-122"/>
                <a:cs typeface="Times New Roman" pitchFamily="34" charset="-120"/>
              </a:rPr>
              <a:t>，虽然他们只占世界人口的一小部分</a:t>
            </a:r>
            <a:r>
              <a:rPr lang="en-US" altLang="zh-CN" sz="2800" b="0" i="0">
                <a:solidFill>
                  <a:srgbClr val="000000"/>
                </a:solidFill>
                <a:latin typeface="Times New Roman" pitchFamily="34" charset="0"/>
                <a:ea typeface="SimSun" pitchFamily="34" charset="-122"/>
                <a:cs typeface="Times New Roman" pitchFamily="34" charset="-120"/>
              </a:rPr>
              <a:t>，却</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是世界的全部未来</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B9FCD-A490-9CA2-146E-39A99242AD67}"/>
            </a:ext>
          </a:extLst>
        </p:cNvPr>
        <p:cNvGrpSpPr/>
        <p:nvPr/>
      </p:nvGrpSpPr>
      <p:grpSpPr>
        <a:xfrm>
          <a:off x="0" y="0"/>
          <a:ext cx="0" cy="0"/>
          <a:chOff x="0" y="0"/>
          <a:chExt cx="0" cy="0"/>
        </a:xfrm>
      </p:grpSpPr>
      <p:sp>
        <p:nvSpPr>
          <p:cNvPr id="4" name="QC_6_AS.1_1#be8261855?vaa=1&amp;vcp=1&amp;pid=2d8a59f52&amp;color=0,0,0&amp;vtp=1&amp;vaab=1&amp;bbb=1&amp;hb=1">
            <a:extLst>
              <a:ext uri="{FF2B5EF4-FFF2-40B4-BE49-F238E27FC236}">
                <a16:creationId xmlns:a16="http://schemas.microsoft.com/office/drawing/2014/main" id="{03B4CF6B-53FA-C569-5CA0-853BA8D7FF29}"/>
              </a:ext>
            </a:extLst>
          </p:cNvPr>
          <p:cNvSpPr/>
          <p:nvPr/>
        </p:nvSpPr>
        <p:spPr>
          <a:xfrm>
            <a:off x="539496" y="554167"/>
            <a:ext cx="11109960" cy="1849057"/>
          </a:xfrm>
          <a:prstGeom prst="rect">
            <a:avLst/>
          </a:prstGeom>
          <a:noFill/>
          <a:ln/>
        </p:spPr>
        <p:txBody>
          <a:bodyPr wrap="none" lIns="0" tIns="0" rIns="0" bIns="0" rtlCol="0" anchor="t"/>
          <a:lstStyle/>
          <a:p>
            <a:pPr algn="l">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1.</a:t>
            </a:r>
            <a:r>
              <a:rPr lang="en-US" altLang="zh-CN" sz="2800" b="0" i="0" dirty="0">
                <a:solidFill>
                  <a:srgbClr val="FF0000"/>
                </a:solidFill>
                <a:latin typeface="Times New Roman" pitchFamily="34" charset="0"/>
                <a:ea typeface="SimSun" pitchFamily="34" charset="-122"/>
                <a:cs typeface="Times New Roman" pitchFamily="34" charset="-120"/>
              </a:rPr>
              <a:t>前文提到了河流中有塑料瓶等垃圾，一般来说，垃圾对河流里</a:t>
            </a:r>
          </a:p>
          <a:p>
            <a:pPr>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的动物是“有害的”。good“好的”；helpful“有帮助的”；</a:t>
            </a:r>
            <a:r>
              <a:rPr lang="en-US" altLang="zh-CN" sz="2800" b="0" i="0" dirty="0" err="1">
                <a:solidFill>
                  <a:srgbClr val="FF0000"/>
                </a:solidFill>
                <a:latin typeface="Times New Roman" pitchFamily="34" charset="0"/>
                <a:ea typeface="SimSun" pitchFamily="34" charset="-122"/>
                <a:cs typeface="Times New Roman" pitchFamily="34" charset="-120"/>
              </a:rPr>
              <a:t>harmful“有害的</a:t>
            </a:r>
            <a:r>
              <a:rPr lang="en-US" altLang="zh-CN" sz="2800" b="0" i="0" dirty="0">
                <a:solidFill>
                  <a:srgbClr val="FF0000"/>
                </a:solidFill>
                <a:latin typeface="Times New Roman" pitchFamily="34" charset="0"/>
                <a:ea typeface="SimSun" pitchFamily="34" charset="-122"/>
                <a:cs typeface="Times New Roman" pitchFamily="34" charset="-120"/>
              </a:rPr>
              <a:t>”，</a:t>
            </a:r>
          </a:p>
          <a:p>
            <a:pPr>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故选C</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8" name="QC_6_AS.3_1#2e056e926?vaa=1&amp;vcp=1&amp;pid=2d8a59f52&amp;color=0,0,0&amp;vtp=1&amp;vaab=1&amp;bbb=1&amp;hb=1">
            <a:extLst>
              <a:ext uri="{FF2B5EF4-FFF2-40B4-BE49-F238E27FC236}">
                <a16:creationId xmlns:a16="http://schemas.microsoft.com/office/drawing/2014/main" id="{6B7EC8B7-F305-93C9-FBE7-8F371272B57C}"/>
              </a:ext>
            </a:extLst>
          </p:cNvPr>
          <p:cNvSpPr/>
          <p:nvPr/>
        </p:nvSpPr>
        <p:spPr>
          <a:xfrm>
            <a:off x="539496" y="2460399"/>
            <a:ext cx="11109960" cy="1201357"/>
          </a:xfrm>
          <a:prstGeom prst="rect">
            <a:avLst/>
          </a:prstGeom>
          <a:noFill/>
          <a:ln/>
        </p:spPr>
        <p:txBody>
          <a:bodyPr wrap="none" lIns="0" tIns="0" rIns="0" bIns="0" rtlCol="0" anchor="t"/>
          <a:lstStyle/>
          <a:p>
            <a:pPr algn="l">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2.</a:t>
            </a:r>
            <a:r>
              <a:rPr lang="en-US" altLang="zh-CN" sz="2800" b="0" i="0" dirty="0">
                <a:solidFill>
                  <a:srgbClr val="FF0000"/>
                </a:solidFill>
                <a:latin typeface="Times New Roman" pitchFamily="34" charset="0"/>
                <a:ea typeface="SimSun" pitchFamily="34" charset="-122"/>
                <a:cs typeface="Times New Roman" pitchFamily="34" charset="-120"/>
              </a:rPr>
              <a:t>badly“严重地”；hardly“几乎不”；carefully“仔细地”。从后文可</a:t>
            </a:r>
          </a:p>
          <a:p>
            <a:pPr>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知，河流中有很多塑料和其他垃圾，这说明污染“很严重”，故选A。</a:t>
            </a:r>
            <a:endParaRPr lang="en-US" altLang="zh-CN" sz="2800" dirty="0"/>
          </a:p>
        </p:txBody>
      </p:sp>
      <p:sp>
        <p:nvSpPr>
          <p:cNvPr id="5" name="QC_6_AS.1_1#110b03da9?vaa=1&amp;vcp=1&amp;pid=2d8a59f52&amp;color=0,0,0&amp;vtp=1&amp;vaab=1&amp;bbb=1&amp;hb=1"/>
          <p:cNvSpPr/>
          <p:nvPr/>
        </p:nvSpPr>
        <p:spPr>
          <a:xfrm>
            <a:off x="539496" y="3812727"/>
            <a:ext cx="11109960" cy="1201357"/>
          </a:xfrm>
          <a:prstGeom prst="rect">
            <a:avLst/>
          </a:prstGeom>
          <a:noFill/>
          <a:ln/>
        </p:spPr>
        <p:txBody>
          <a:bodyPr wrap="none" lIns="0" tIns="0" rIns="0" bIns="0" rtlCol="0" anchor="t"/>
          <a:lstStyle/>
          <a:p>
            <a:pPr algn="l">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3.</a:t>
            </a:r>
            <a:r>
              <a:rPr lang="en-US" altLang="zh-CN" sz="2800" b="0" i="0" dirty="0">
                <a:solidFill>
                  <a:srgbClr val="FF0000"/>
                </a:solidFill>
                <a:latin typeface="Times New Roman" pitchFamily="34" charset="0"/>
                <a:ea typeface="SimSun" pitchFamily="34" charset="-122"/>
                <a:cs typeface="Times New Roman" pitchFamily="34" charset="-120"/>
              </a:rPr>
              <a:t>invention“发明”；pollution“污染”；attention“关注”。上文提到</a:t>
            </a:r>
          </a:p>
          <a:p>
            <a:pPr>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河流被污染，可推测出这里表示“我”想要阻止更多的“污染”，故选B。</a:t>
            </a:r>
            <a:endParaRPr lang="en-US" altLang="zh-CN" sz="2800" dirty="0"/>
          </a:p>
        </p:txBody>
      </p:sp>
    </p:spTree>
    <p:extLst>
      <p:ext uri="{BB962C8B-B14F-4D97-AF65-F5344CB8AC3E}">
        <p14:creationId xmlns:p14="http://schemas.microsoft.com/office/powerpoint/2010/main" val="1758936330"/>
      </p:ext>
    </p:extLst>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8" name="QC_6_AS.3_1#b00b9a788?vaa=1&amp;vcp=1&amp;pid=2d8a59f52&amp;color=0,0,0&amp;vtp=1&amp;vaab=1&amp;bbb=1&amp;hb=1"/>
          <p:cNvSpPr/>
          <p:nvPr/>
        </p:nvSpPr>
        <p:spPr>
          <a:xfrm>
            <a:off x="539496" y="506335"/>
            <a:ext cx="11109960" cy="1849057"/>
          </a:xfrm>
          <a:prstGeom prst="rect">
            <a:avLst/>
          </a:prstGeom>
          <a:noFill/>
          <a:ln/>
        </p:spPr>
        <p:txBody>
          <a:bodyPr wrap="none" lIns="0" tIns="0" rIns="0" bIns="0" rtlCol="0" anchor="t"/>
          <a:lstStyle/>
          <a:p>
            <a:pPr algn="l">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4.</a:t>
            </a:r>
            <a:r>
              <a:rPr lang="en-US" altLang="zh-CN" sz="2800" b="0" i="0" dirty="0">
                <a:solidFill>
                  <a:srgbClr val="FF0000"/>
                </a:solidFill>
                <a:latin typeface="Times New Roman" pitchFamily="34" charset="0"/>
                <a:ea typeface="SimSun" pitchFamily="34" charset="-122"/>
                <a:cs typeface="Times New Roman" pitchFamily="34" charset="-120"/>
              </a:rPr>
              <a:t>sea“海洋”；lake“湖泊”；river“河流”。从后文可知，他们沿着</a:t>
            </a:r>
          </a:p>
          <a:p>
            <a:pPr>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河岸进行清理，且后文提到了乘坐小船作业，所以是进行“河流”清理</a:t>
            </a:r>
            <a:r>
              <a:rPr lang="en-US" altLang="zh-CN" sz="2800" b="0" i="0" dirty="0">
                <a:solidFill>
                  <a:srgbClr val="FF0000"/>
                </a:solidFill>
                <a:latin typeface="Times New Roman" pitchFamily="34" charset="0"/>
                <a:ea typeface="SimSun" pitchFamily="34" charset="-122"/>
                <a:cs typeface="Times New Roman" pitchFamily="34" charset="-120"/>
              </a:rPr>
              <a:t>，</a:t>
            </a:r>
          </a:p>
          <a:p>
            <a:pPr>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故选C</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C_6_AS.1_1#ad4cbe02e?vaa=1&amp;vcp=1&amp;pid=2d8a59f52&amp;color=0,0,0&amp;vtp=1&amp;vaab=1&amp;bbb=1&amp;hb=1"/>
          <p:cNvSpPr/>
          <p:nvPr/>
        </p:nvSpPr>
        <p:spPr>
          <a:xfrm>
            <a:off x="539496" y="2464548"/>
            <a:ext cx="11109960" cy="1744282"/>
          </a:xfrm>
          <a:prstGeom prst="rect">
            <a:avLst/>
          </a:prstGeom>
          <a:noFill/>
          <a:ln/>
        </p:spPr>
        <p:txBody>
          <a:bodyPr wrap="none" lIns="0" tIns="0" rIns="0" bIns="0" rtlCol="0" anchor="t"/>
          <a:lstStyle/>
          <a:p>
            <a:pPr algn="l">
              <a:lnSpc>
                <a:spcPts val="4800"/>
              </a:lnSpc>
            </a:pPr>
            <a:r>
              <a:rPr lang="en-US" altLang="zh-CN" sz="2800" b="1" i="0" dirty="0">
                <a:solidFill>
                  <a:srgbClr val="FF0000"/>
                </a:solidFill>
                <a:latin typeface="Times New Roman" pitchFamily="34" charset="0"/>
                <a:ea typeface="SimSun" pitchFamily="34" charset="-122"/>
                <a:cs typeface="Times New Roman" pitchFamily="34" charset="-120"/>
              </a:rPr>
              <a:t>5.</a:t>
            </a:r>
            <a:r>
              <a:rPr lang="en-US" altLang="zh-CN" sz="2800" b="0" i="0" dirty="0">
                <a:solidFill>
                  <a:srgbClr val="FF0000"/>
                </a:solidFill>
                <a:latin typeface="Times New Roman" pitchFamily="34" charset="0"/>
                <a:ea typeface="SimSun" pitchFamily="34" charset="-122"/>
                <a:cs typeface="Times New Roman" pitchFamily="34" charset="-120"/>
              </a:rPr>
              <a:t>rubbish“垃圾”；fruit“水果”；fish“鱼”。根据下文的such</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as</a:t>
            </a:r>
            <a:r>
              <a:rPr lang="en-US" altLang="zh-CN" sz="2800" b="0" i="0" dirty="0">
                <a:solidFill>
                  <a:srgbClr val="FF0000"/>
                </a:solidFill>
                <a:latin typeface="SimSun" pitchFamily="34" charset="0"/>
                <a:ea typeface="SimSun" pitchFamily="34" charset="-122"/>
                <a:cs typeface="SimSun" pitchFamily="34" charset="-120"/>
              </a:rPr>
              <a:t> </a:t>
            </a:r>
          </a:p>
          <a:p>
            <a:pPr>
              <a:lnSpc>
                <a:spcPts val="4800"/>
              </a:lnSpc>
            </a:pPr>
            <a:r>
              <a:rPr lang="en-US" altLang="zh-CN" sz="2800" b="0" i="0" dirty="0">
                <a:solidFill>
                  <a:srgbClr val="FF0000"/>
                </a:solidFill>
                <a:latin typeface="Times New Roman" pitchFamily="34" charset="0"/>
                <a:ea typeface="SimSun" pitchFamily="34" charset="-122"/>
                <a:cs typeface="Times New Roman" pitchFamily="34" charset="-120"/>
              </a:rPr>
              <a:t>broken</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toys</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and</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plastic</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bags可知，坏了的玩具和塑料袋都属于“垃圾</a:t>
            </a:r>
            <a:r>
              <a:rPr lang="en-US" altLang="zh-CN" sz="2800" b="0" i="0" dirty="0">
                <a:solidFill>
                  <a:srgbClr val="FF0000"/>
                </a:solidFill>
                <a:latin typeface="Times New Roman" pitchFamily="34" charset="0"/>
                <a:ea typeface="SimSun" pitchFamily="34" charset="-122"/>
                <a:cs typeface="Times New Roman" pitchFamily="34" charset="-120"/>
              </a:rPr>
              <a:t>”，</a:t>
            </a:r>
          </a:p>
          <a:p>
            <a:pPr>
              <a:lnSpc>
                <a:spcPts val="4600"/>
              </a:lnSpc>
            </a:pPr>
            <a:r>
              <a:rPr lang="en-US" altLang="zh-CN" sz="2800" b="0" i="0" dirty="0" err="1">
                <a:solidFill>
                  <a:srgbClr val="FF0000"/>
                </a:solidFill>
                <a:latin typeface="Times New Roman" pitchFamily="34" charset="0"/>
                <a:ea typeface="SimSun" pitchFamily="34" charset="-122"/>
                <a:cs typeface="Times New Roman" pitchFamily="34" charset="-120"/>
              </a:rPr>
              <a:t>故选A</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9" name="QC_6_AS.3_1#1e9a177c1?vaa=1&amp;vcp=1&amp;pid=2d8a59f52&amp;color=0,0,0&amp;vtp=1&amp;vaab=1&amp;bbb=1&amp;hb=1"/>
          <p:cNvSpPr/>
          <p:nvPr/>
        </p:nvSpPr>
        <p:spPr>
          <a:xfrm>
            <a:off x="539496" y="4413641"/>
            <a:ext cx="11109960" cy="1744282"/>
          </a:xfrm>
          <a:prstGeom prst="rect">
            <a:avLst/>
          </a:prstGeom>
          <a:noFill/>
          <a:ln/>
        </p:spPr>
        <p:txBody>
          <a:bodyPr wrap="none" lIns="0" tIns="0" rIns="0" bIns="0" rtlCol="0" anchor="t"/>
          <a:lstStyle/>
          <a:p>
            <a:pPr algn="l">
              <a:lnSpc>
                <a:spcPts val="4800"/>
              </a:lnSpc>
            </a:pPr>
            <a:r>
              <a:rPr lang="en-US" altLang="zh-CN" sz="2800" b="1" i="0" dirty="0">
                <a:solidFill>
                  <a:srgbClr val="FF0000"/>
                </a:solidFill>
                <a:latin typeface="Times New Roman" pitchFamily="34" charset="0"/>
                <a:ea typeface="SimSun" pitchFamily="34" charset="-122"/>
                <a:cs typeface="Times New Roman" pitchFamily="34" charset="-120"/>
              </a:rPr>
              <a:t>6.</a:t>
            </a:r>
            <a:r>
              <a:rPr lang="en-US" altLang="zh-CN" sz="2800" b="0" i="0" dirty="0">
                <a:solidFill>
                  <a:srgbClr val="FF0000"/>
                </a:solidFill>
                <a:latin typeface="Times New Roman" pitchFamily="34" charset="0"/>
                <a:ea typeface="SimSun" pitchFamily="34" charset="-122"/>
                <a:cs typeface="Times New Roman" pitchFamily="34" charset="-120"/>
              </a:rPr>
              <a:t>nervous“紧张的”；bored“无聊的”；happy“高兴的”。根据下文</a:t>
            </a:r>
          </a:p>
          <a:p>
            <a:pPr>
              <a:lnSpc>
                <a:spcPts val="4800"/>
              </a:lnSpc>
            </a:pPr>
            <a:r>
              <a:rPr lang="en-US" altLang="zh-CN" sz="2800" b="0" i="0" dirty="0" err="1">
                <a:solidFill>
                  <a:srgbClr val="FF0000"/>
                </a:solidFill>
                <a:latin typeface="Times New Roman" pitchFamily="34" charset="0"/>
                <a:ea typeface="SimSun" pitchFamily="34" charset="-122"/>
                <a:cs typeface="Times New Roman" pitchFamily="34" charset="-120"/>
              </a:rPr>
              <a:t>的I’m</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making</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difference可知，做清理工作让</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“我”</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有成就感，据此</a:t>
            </a:r>
            <a:endParaRPr lang="en-US" altLang="zh-CN" sz="2800" b="0" i="0" dirty="0">
              <a:solidFill>
                <a:srgbClr val="FF0000"/>
              </a:solidFill>
              <a:latin typeface="Times New Roman" pitchFamily="34" charset="0"/>
              <a:ea typeface="SimSun" pitchFamily="34" charset="-122"/>
              <a:cs typeface="Times New Roman" pitchFamily="34" charset="-120"/>
            </a:endParaRPr>
          </a:p>
          <a:p>
            <a:pPr>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推测“我”会感到“开心”，故选C。</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4" name="QC_6_AS.1_1#fa80eb753?vaa=1&amp;vcp=1&amp;pid=2d8a59f52&amp;color=0,0,0&amp;vtp=1&amp;vaab=1&amp;bbb=1&amp;hb=1"/>
          <p:cNvSpPr/>
          <p:nvPr/>
        </p:nvSpPr>
        <p:spPr>
          <a:xfrm>
            <a:off x="539496" y="538165"/>
            <a:ext cx="11109960" cy="2496757"/>
          </a:xfrm>
          <a:prstGeom prst="rect">
            <a:avLst/>
          </a:prstGeom>
          <a:noFill/>
          <a:ln/>
        </p:spPr>
        <p:txBody>
          <a:bodyPr wrap="none" lIns="0" tIns="0" rIns="0" bIns="0" rtlCol="0" anchor="t"/>
          <a:lstStyle/>
          <a:p>
            <a:pPr algn="l">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7.</a:t>
            </a:r>
            <a:r>
              <a:rPr lang="en-US" altLang="zh-CN" sz="2800" b="0" i="0" dirty="0">
                <a:solidFill>
                  <a:srgbClr val="FF0000"/>
                </a:solidFill>
                <a:latin typeface="Times New Roman" pitchFamily="34" charset="0"/>
                <a:ea typeface="SimSun" pitchFamily="34" charset="-122"/>
                <a:cs typeface="Times New Roman" pitchFamily="34" charset="-120"/>
              </a:rPr>
              <a:t>studying“学习”；saving“拯救”；creating“创造”。结合前文内容</a:t>
            </a:r>
          </a:p>
          <a:p>
            <a:pPr>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和后文的it</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continues</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up</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the</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food</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chain可推测，清理垃圾就是在“拯救</a:t>
            </a:r>
            <a:r>
              <a:rPr lang="en-US" altLang="zh-CN" sz="2800" b="0" i="0" dirty="0">
                <a:solidFill>
                  <a:srgbClr val="FF0000"/>
                </a:solidFill>
                <a:latin typeface="Times New Roman" pitchFamily="34" charset="0"/>
                <a:ea typeface="SimSun" pitchFamily="34" charset="-122"/>
                <a:cs typeface="Times New Roman" pitchFamily="34" charset="-120"/>
              </a:rPr>
              <a:t>”</a:t>
            </a:r>
          </a:p>
          <a:p>
            <a:pPr>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生命。句意：我知道我正在产生影响并拯救生命</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不仅是动物的生命</a:t>
            </a:r>
            <a:r>
              <a:rPr lang="en-US" altLang="zh-CN" sz="2800" b="0" i="0" dirty="0">
                <a:solidFill>
                  <a:srgbClr val="FF0000"/>
                </a:solidFill>
                <a:latin typeface="Times New Roman" pitchFamily="34" charset="0"/>
                <a:ea typeface="SimSun" pitchFamily="34" charset="-122"/>
                <a:cs typeface="Times New Roman" pitchFamily="34" charset="-120"/>
              </a:rPr>
              <a:t>，</a:t>
            </a:r>
          </a:p>
          <a:p>
            <a:pPr>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还有人类的生命，因为这会沿着食物链持续影响。故选B</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C_6_AS.1_1#246019a3a?vaa=1&amp;vcp=1&amp;pid=2d8a59f52&amp;color=0,0,0&amp;vtp=1&amp;vaab=1&amp;bbb=1&amp;hb=1"/>
          <p:cNvSpPr/>
          <p:nvPr/>
        </p:nvSpPr>
        <p:spPr>
          <a:xfrm>
            <a:off x="539496" y="3047985"/>
            <a:ext cx="11109960" cy="1849057"/>
          </a:xfrm>
          <a:prstGeom prst="rect">
            <a:avLst/>
          </a:prstGeom>
          <a:noFill/>
          <a:ln/>
        </p:spPr>
        <p:txBody>
          <a:bodyPr wrap="none" lIns="0" tIns="0" rIns="0" bIns="0" rtlCol="0" anchor="t"/>
          <a:lstStyle/>
          <a:p>
            <a:pPr algn="l">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8.</a:t>
            </a:r>
            <a:r>
              <a:rPr lang="en-US" altLang="zh-CN" sz="2800" b="0" i="0" dirty="0">
                <a:solidFill>
                  <a:srgbClr val="FF0000"/>
                </a:solidFill>
                <a:latin typeface="Times New Roman" pitchFamily="34" charset="0"/>
                <a:ea typeface="SimSun" pitchFamily="34" charset="-122"/>
                <a:cs typeface="Times New Roman" pitchFamily="34" charset="-120"/>
              </a:rPr>
              <a:t>pick</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up“捡起”；look</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after“照顾”；throw</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away“扔掉”。</a:t>
            </a:r>
            <a:r>
              <a:rPr lang="en-US" altLang="zh-CN" sz="2800" b="0" i="0" dirty="0" err="1">
                <a:solidFill>
                  <a:srgbClr val="FF0000"/>
                </a:solidFill>
                <a:latin typeface="Times New Roman" pitchFamily="34" charset="0"/>
                <a:ea typeface="SimSun" pitchFamily="34" charset="-122"/>
                <a:cs typeface="Times New Roman" pitchFamily="34" charset="-120"/>
              </a:rPr>
              <a:t>结合选</a:t>
            </a:r>
            <a:endParaRPr lang="en-US" altLang="zh-CN" sz="2800" b="0" i="0" dirty="0">
              <a:solidFill>
                <a:srgbClr val="FF0000"/>
              </a:solidFill>
              <a:latin typeface="Times New Roman" pitchFamily="34" charset="0"/>
              <a:ea typeface="SimSun" pitchFamily="34" charset="-122"/>
              <a:cs typeface="Times New Roman" pitchFamily="34" charset="-120"/>
            </a:endParaRPr>
          </a:p>
          <a:p>
            <a:pPr>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项，只有pick</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up符合逻辑。“我”设立Cleanup</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Kids组织，很明显是为了</a:t>
            </a:r>
            <a:endParaRPr lang="en-US" altLang="zh-CN" sz="2800" b="0" i="0" dirty="0">
              <a:solidFill>
                <a:srgbClr val="FF0000"/>
              </a:solidFill>
              <a:latin typeface="Times New Roman" pitchFamily="34" charset="0"/>
              <a:ea typeface="SimSun" pitchFamily="34" charset="-122"/>
              <a:cs typeface="Times New Roman" pitchFamily="34" charset="-120"/>
            </a:endParaRPr>
          </a:p>
          <a:p>
            <a:pPr>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处理垃圾问题，故选A</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8" name="QC_6_AS.3_1#c984e0e38?vaa=1&amp;vcp=1&amp;pid=2d8a59f52&amp;color=0,0,0&amp;vtp=1&amp;vaab=1&amp;bbb=1&amp;hb=1"/>
          <p:cNvSpPr/>
          <p:nvPr/>
        </p:nvSpPr>
        <p:spPr>
          <a:xfrm>
            <a:off x="539496" y="5094890"/>
            <a:ext cx="11109960" cy="1201357"/>
          </a:xfrm>
          <a:prstGeom prst="rect">
            <a:avLst/>
          </a:prstGeom>
          <a:noFill/>
          <a:ln/>
        </p:spPr>
        <p:txBody>
          <a:bodyPr wrap="none" lIns="0" tIns="0" rIns="0" bIns="0" rtlCol="0" anchor="t"/>
          <a:lstStyle/>
          <a:p>
            <a:pPr algn="l">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9.</a:t>
            </a:r>
            <a:r>
              <a:rPr lang="en-US" altLang="zh-CN" sz="2800" b="0" i="0" dirty="0">
                <a:solidFill>
                  <a:srgbClr val="FF0000"/>
                </a:solidFill>
                <a:latin typeface="Times New Roman" pitchFamily="34" charset="0"/>
                <a:ea typeface="SimSun" pitchFamily="34" charset="-122"/>
                <a:cs typeface="Times New Roman" pitchFamily="34" charset="-120"/>
              </a:rPr>
              <a:t>人们拍下垃圾的照片并发送给“我们”，这里表示顺承关系，应</a:t>
            </a:r>
          </a:p>
          <a:p>
            <a:pPr>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用and</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连接。or“或者”；and“和”；but“但是”。故选B。</a:t>
            </a:r>
            <a:endParaRPr lang="en-US" altLang="zh-CN" sz="28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4" name="QC_6_AS.1_1#13e996223?vaa=1&amp;vcp=1&amp;pid=2d8a59f52&amp;color=0,0,0&amp;vtp=1&amp;vaab=1&amp;bbb=1&amp;hb=1"/>
          <p:cNvSpPr/>
          <p:nvPr/>
        </p:nvSpPr>
        <p:spPr>
          <a:xfrm>
            <a:off x="539496" y="2814891"/>
            <a:ext cx="11109960" cy="1849057"/>
          </a:xfrm>
          <a:prstGeom prst="rect">
            <a:avLst/>
          </a:prstGeom>
          <a:noFill/>
          <a:ln/>
        </p:spPr>
        <p:txBody>
          <a:bodyPr wrap="none" lIns="0" tIns="0" rIns="0" bIns="0" rtlCol="0" anchor="t"/>
          <a:lstStyle/>
          <a:p>
            <a:pPr algn="l">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10.</a:t>
            </a:r>
            <a:r>
              <a:rPr lang="en-US" altLang="zh-CN" sz="2800" b="0" i="0" dirty="0">
                <a:solidFill>
                  <a:srgbClr val="FF0000"/>
                </a:solidFill>
                <a:latin typeface="Times New Roman" pitchFamily="34" charset="0"/>
                <a:ea typeface="SimSun" pitchFamily="34" charset="-122"/>
                <a:cs typeface="Times New Roman" pitchFamily="34" charset="-120"/>
              </a:rPr>
              <a:t>前文讲到，“我们”要统计其他成员找到了多少垃圾，统计的目</a:t>
            </a:r>
          </a:p>
          <a:p>
            <a:pPr>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的就是为了“达成”一个目标。find“找到”；set“设置”；hit“达到”。hit</a:t>
            </a:r>
            <a:r>
              <a:rPr lang="en-US" altLang="zh-CN" sz="2800" b="0" i="0" dirty="0">
                <a:solidFill>
                  <a:srgbClr val="FF0000"/>
                </a:solidFill>
                <a:latin typeface="SimSun" pitchFamily="34" charset="0"/>
                <a:ea typeface="SimSun" pitchFamily="34" charset="-122"/>
                <a:cs typeface="SimSun" pitchFamily="34" charset="-120"/>
              </a:rPr>
              <a:t> </a:t>
            </a:r>
          </a:p>
          <a:p>
            <a:pPr>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one’s</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goal表示</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“达到目标”。故选C。</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2D680-B396-42A4-3B32-5524DDBB21BC}"/>
            </a:ext>
          </a:extLst>
        </p:cNvPr>
        <p:cNvGrpSpPr/>
        <p:nvPr/>
      </p:nvGrpSpPr>
      <p:grpSpPr>
        <a:xfrm>
          <a:off x="0" y="0"/>
          <a:ext cx="0" cy="0"/>
          <a:chOff x="0" y="0"/>
          <a:chExt cx="0" cy="0"/>
        </a:xfrm>
      </p:grpSpPr>
      <p:sp>
        <p:nvSpPr>
          <p:cNvPr id="2" name="QC_6_BD.2_1#be8261855.choices?vaa=1&amp;vcp=1&amp;pid=2d8a59f52&amp;color=0,0,0&amp;vtp=1&amp;vaab=1&amp;bt=1&amp;bbb=1">
            <a:extLst>
              <a:ext uri="{FF2B5EF4-FFF2-40B4-BE49-F238E27FC236}">
                <a16:creationId xmlns:a16="http://schemas.microsoft.com/office/drawing/2014/main" id="{A61E2EE4-715E-DC91-1F56-BD2179885DA1}"/>
              </a:ext>
            </a:extLst>
          </p:cNvPr>
          <p:cNvSpPr/>
          <p:nvPr/>
        </p:nvSpPr>
        <p:spPr>
          <a:xfrm>
            <a:off x="539496" y="48460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A.good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B.helpful</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C.harmful</a:t>
            </a:r>
            <a:endParaRPr lang="en-US" altLang="zh-CN" sz="2800" dirty="0"/>
          </a:p>
        </p:txBody>
      </p:sp>
      <p:sp>
        <p:nvSpPr>
          <p:cNvPr id="3" name="QC_6_AN.2_1#be8261855.bracket?vaa=1&amp;vcp=1&amp;pid=2d8a59f52&amp;color=0,0,0&amp;vpa=1&amp;vtp=1&amp;vaab=1">
            <a:extLst>
              <a:ext uri="{FF2B5EF4-FFF2-40B4-BE49-F238E27FC236}">
                <a16:creationId xmlns:a16="http://schemas.microsoft.com/office/drawing/2014/main" id="{DF77C300-B30B-D6A2-D948-BC2A5C88185F}"/>
              </a:ext>
            </a:extLst>
          </p:cNvPr>
          <p:cNvSpPr/>
          <p:nvPr/>
        </p:nvSpPr>
        <p:spPr>
          <a:xfrm>
            <a:off x="1083215" y="47127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6" name="QC_6_BD.5_1#2e056e926.choices?vaa=1&amp;vcp=1&amp;pid=2d8a59f52&amp;color=0,0,0&amp;vtp=1&amp;vaab=1&amp;bbb=1">
            <a:extLst>
              <a:ext uri="{FF2B5EF4-FFF2-40B4-BE49-F238E27FC236}">
                <a16:creationId xmlns:a16="http://schemas.microsoft.com/office/drawing/2014/main" id="{648E81DB-EC55-20AB-A483-65E33E7E5569}"/>
              </a:ext>
            </a:extLst>
          </p:cNvPr>
          <p:cNvSpPr/>
          <p:nvPr/>
        </p:nvSpPr>
        <p:spPr>
          <a:xfrm>
            <a:off x="539496" y="106999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A.badly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B.hardly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C.carefully</a:t>
            </a:r>
            <a:endParaRPr lang="en-US" altLang="zh-CN" sz="2800" dirty="0"/>
          </a:p>
        </p:txBody>
      </p:sp>
      <p:sp>
        <p:nvSpPr>
          <p:cNvPr id="7" name="QC_6_AN.8_1#2e056e926.bracket?vaa=1&amp;vcp=1&amp;pid=2d8a59f52&amp;color=0,0,0&amp;vpa=2&amp;vtp=1&amp;vaab=1">
            <a:extLst>
              <a:ext uri="{FF2B5EF4-FFF2-40B4-BE49-F238E27FC236}">
                <a16:creationId xmlns:a16="http://schemas.microsoft.com/office/drawing/2014/main" id="{C1F059AD-2168-B041-EE19-ADA36748C3F3}"/>
              </a:ext>
            </a:extLst>
          </p:cNvPr>
          <p:cNvSpPr/>
          <p:nvPr/>
        </p:nvSpPr>
        <p:spPr>
          <a:xfrm>
            <a:off x="1083215" y="1056656"/>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6_BD.10_1#110b03da9.choices?vaa=1&amp;vcp=1&amp;pid=2d8a59f52&amp;color=0,0,0&amp;vtp=1&amp;vaab=1&amp;bt=1&amp;bbb=1">
            <a:extLst>
              <a:ext uri="{FF2B5EF4-FFF2-40B4-BE49-F238E27FC236}">
                <a16:creationId xmlns:a16="http://schemas.microsoft.com/office/drawing/2014/main" id="{20FD350C-CD30-D2E1-961D-FC7228649208}"/>
              </a:ext>
            </a:extLst>
          </p:cNvPr>
          <p:cNvSpPr/>
          <p:nvPr/>
        </p:nvSpPr>
        <p:spPr>
          <a:xfrm>
            <a:off x="539496" y="156267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A.invention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B.pollution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C.attention</a:t>
            </a:r>
            <a:endParaRPr lang="en-US" altLang="zh-CN" sz="2800" dirty="0"/>
          </a:p>
        </p:txBody>
      </p:sp>
      <p:sp>
        <p:nvSpPr>
          <p:cNvPr id="9" name="QC_6_AN.2_1#110b03da9.bracket?vaa=1&amp;vcp=1&amp;pid=2d8a59f52&amp;color=0,0,0&amp;vpa=3&amp;vtp=1&amp;vaab=1">
            <a:extLst>
              <a:ext uri="{FF2B5EF4-FFF2-40B4-BE49-F238E27FC236}">
                <a16:creationId xmlns:a16="http://schemas.microsoft.com/office/drawing/2014/main" id="{227F107C-CDED-E3DD-6952-3D825E2A9879}"/>
              </a:ext>
            </a:extLst>
          </p:cNvPr>
          <p:cNvSpPr/>
          <p:nvPr/>
        </p:nvSpPr>
        <p:spPr>
          <a:xfrm>
            <a:off x="1083215" y="154933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0" name="QC_6_BD.13_1#b00b9a788.choices?vaa=1&amp;vcp=1&amp;pid=2d8a59f52&amp;color=0,0,0&amp;vtp=1&amp;vaab=1&amp;bbb=1">
            <a:extLst>
              <a:ext uri="{FF2B5EF4-FFF2-40B4-BE49-F238E27FC236}">
                <a16:creationId xmlns:a16="http://schemas.microsoft.com/office/drawing/2014/main" id="{6207C818-D17E-F593-570B-8D30B7314131}"/>
              </a:ext>
            </a:extLst>
          </p:cNvPr>
          <p:cNvSpPr/>
          <p:nvPr/>
        </p:nvSpPr>
        <p:spPr>
          <a:xfrm>
            <a:off x="539496" y="205095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A.sea</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B.lake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C.river</a:t>
            </a:r>
            <a:endParaRPr lang="en-US" altLang="zh-CN" sz="2800" dirty="0"/>
          </a:p>
        </p:txBody>
      </p:sp>
      <p:sp>
        <p:nvSpPr>
          <p:cNvPr id="11" name="QC_6_AN.16_1#b00b9a788.bracket?vaa=1&amp;vcp=1&amp;pid=2d8a59f52&amp;color=0,0,0&amp;vpa=4&amp;vtp=1&amp;vaab=1">
            <a:extLst>
              <a:ext uri="{FF2B5EF4-FFF2-40B4-BE49-F238E27FC236}">
                <a16:creationId xmlns:a16="http://schemas.microsoft.com/office/drawing/2014/main" id="{C88E103C-12FF-B817-7972-B26F4F5AC629}"/>
              </a:ext>
            </a:extLst>
          </p:cNvPr>
          <p:cNvSpPr/>
          <p:nvPr/>
        </p:nvSpPr>
        <p:spPr>
          <a:xfrm>
            <a:off x="1083215" y="2037623"/>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2" name="QC_6_BD.18_1#ad4cbe02e.choices?vaa=1&amp;vcp=1&amp;pid=2d8a59f52&amp;color=0,0,0&amp;vtp=1&amp;vaab=1&amp;bt=1&amp;bbb=1">
            <a:extLst>
              <a:ext uri="{FF2B5EF4-FFF2-40B4-BE49-F238E27FC236}">
                <a16:creationId xmlns:a16="http://schemas.microsoft.com/office/drawing/2014/main" id="{BEFAB428-B9E1-BA0A-392C-3AD353868287}"/>
              </a:ext>
            </a:extLst>
          </p:cNvPr>
          <p:cNvSpPr/>
          <p:nvPr/>
        </p:nvSpPr>
        <p:spPr>
          <a:xfrm>
            <a:off x="539496" y="2625852"/>
            <a:ext cx="11109960" cy="525082"/>
          </a:xfrm>
          <a:prstGeom prst="rect">
            <a:avLst/>
          </a:prstGeom>
          <a:noFill/>
          <a:ln/>
        </p:spPr>
        <p:txBody>
          <a:bodyPr wrap="none" lIns="0" tIns="0" rIns="0" bIns="0" rtlCol="0" anchor="t"/>
          <a:lstStyle/>
          <a:p>
            <a:pPr>
              <a:lnSpc>
                <a:spcPts val="46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A.rubbish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B.fruit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C.fish</a:t>
            </a:r>
            <a:endParaRPr lang="en-US" altLang="zh-CN" sz="2800" dirty="0"/>
          </a:p>
        </p:txBody>
      </p:sp>
      <p:sp>
        <p:nvSpPr>
          <p:cNvPr id="13" name="QC_6_AN.2_1#ad4cbe02e.bracket?vaa=1&amp;vcp=1&amp;pid=2d8a59f52&amp;color=0,0,0&amp;vpa=5&amp;vtp=1&amp;vaab=1">
            <a:extLst>
              <a:ext uri="{FF2B5EF4-FFF2-40B4-BE49-F238E27FC236}">
                <a16:creationId xmlns:a16="http://schemas.microsoft.com/office/drawing/2014/main" id="{2AFA91D2-1C44-5A5A-201C-70210499765F}"/>
              </a:ext>
            </a:extLst>
          </p:cNvPr>
          <p:cNvSpPr/>
          <p:nvPr/>
        </p:nvSpPr>
        <p:spPr>
          <a:xfrm>
            <a:off x="1083215" y="2615946"/>
            <a:ext cx="515938" cy="529717"/>
          </a:xfrm>
          <a:prstGeom prst="rect">
            <a:avLst/>
          </a:prstGeom>
          <a:noFill/>
          <a:ln/>
        </p:spPr>
        <p:txBody>
          <a:bodyPr wrap="none" lIns="0" tIns="0" rIns="0" bIns="0" rtlCol="0" anchor="t"/>
          <a:lstStyle/>
          <a:p>
            <a:pPr algn="ctr">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4" name="QC_6_BD.21_1#1e9a177c1.choices?vaa=1&amp;vcp=1&amp;pid=2d8a59f52&amp;color=0,0,0&amp;vtp=1&amp;vaab=1&amp;bbb=1">
            <a:extLst>
              <a:ext uri="{FF2B5EF4-FFF2-40B4-BE49-F238E27FC236}">
                <a16:creationId xmlns:a16="http://schemas.microsoft.com/office/drawing/2014/main" id="{32516A06-C645-EFD6-725E-4487BF262A1E}"/>
              </a:ext>
            </a:extLst>
          </p:cNvPr>
          <p:cNvSpPr/>
          <p:nvPr/>
        </p:nvSpPr>
        <p:spPr>
          <a:xfrm>
            <a:off x="539496" y="3170970"/>
            <a:ext cx="11109960" cy="525082"/>
          </a:xfrm>
          <a:prstGeom prst="rect">
            <a:avLst/>
          </a:prstGeom>
          <a:noFill/>
          <a:ln/>
        </p:spPr>
        <p:txBody>
          <a:bodyPr wrap="none" lIns="0" tIns="0" rIns="0" bIns="0" rtlCol="0" anchor="t"/>
          <a:lstStyle/>
          <a:p>
            <a:pPr>
              <a:lnSpc>
                <a:spcPts val="46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A.nervous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B.bored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C.happy</a:t>
            </a:r>
            <a:endParaRPr lang="en-US" altLang="zh-CN" sz="2800" dirty="0"/>
          </a:p>
        </p:txBody>
      </p:sp>
      <p:sp>
        <p:nvSpPr>
          <p:cNvPr id="15" name="QC_6_AN.24_1#1e9a177c1.bracket?vaa=1&amp;vcp=1&amp;pid=2d8a59f52&amp;color=0,0,0&amp;vpa=6&amp;vtp=1&amp;vaab=1">
            <a:extLst>
              <a:ext uri="{FF2B5EF4-FFF2-40B4-BE49-F238E27FC236}">
                <a16:creationId xmlns:a16="http://schemas.microsoft.com/office/drawing/2014/main" id="{EEE3A1B0-A3BF-1A4C-7B03-350B660258AB}"/>
              </a:ext>
            </a:extLst>
          </p:cNvPr>
          <p:cNvSpPr/>
          <p:nvPr/>
        </p:nvSpPr>
        <p:spPr>
          <a:xfrm>
            <a:off x="1083215" y="3161064"/>
            <a:ext cx="495300" cy="529717"/>
          </a:xfrm>
          <a:prstGeom prst="rect">
            <a:avLst/>
          </a:prstGeom>
          <a:noFill/>
          <a:ln/>
        </p:spPr>
        <p:txBody>
          <a:bodyPr wrap="none" lIns="0" tIns="0" rIns="0" bIns="0" rtlCol="0" anchor="t"/>
          <a:lstStyle/>
          <a:p>
            <a:pPr algn="ctr">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6" name="QC_6_BD.26_1#fa80eb753.choices?vaa=1&amp;vcp=1&amp;pid=2d8a59f52&amp;color=0,0,0&amp;vtp=1&amp;vaab=1&amp;bt=1&amp;bbb=1">
            <a:extLst>
              <a:ext uri="{FF2B5EF4-FFF2-40B4-BE49-F238E27FC236}">
                <a16:creationId xmlns:a16="http://schemas.microsoft.com/office/drawing/2014/main" id="{E2993A91-2BAB-FB38-FD2D-2ED17F3AC3B1}"/>
              </a:ext>
            </a:extLst>
          </p:cNvPr>
          <p:cNvSpPr/>
          <p:nvPr/>
        </p:nvSpPr>
        <p:spPr>
          <a:xfrm>
            <a:off x="539496" y="375532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A.studying</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B.saving</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C.creating</a:t>
            </a:r>
            <a:endParaRPr lang="en-US" altLang="zh-CN" sz="2800" dirty="0"/>
          </a:p>
        </p:txBody>
      </p:sp>
      <p:sp>
        <p:nvSpPr>
          <p:cNvPr id="17" name="QC_6_AN.28_1#fa80eb753.bracket?vaa=1&amp;vcp=1&amp;pid=2d8a59f52&amp;color=0,0,0&amp;vpa=7&amp;vtp=1&amp;vaab=1">
            <a:extLst>
              <a:ext uri="{FF2B5EF4-FFF2-40B4-BE49-F238E27FC236}">
                <a16:creationId xmlns:a16="http://schemas.microsoft.com/office/drawing/2014/main" id="{AEE23B68-EA69-EADD-636F-D5BDCAEB6F65}"/>
              </a:ext>
            </a:extLst>
          </p:cNvPr>
          <p:cNvSpPr/>
          <p:nvPr/>
        </p:nvSpPr>
        <p:spPr>
          <a:xfrm>
            <a:off x="1083215" y="3741989"/>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8" name="QC_6_BD.30_1#246019a3a.choices?vaa=1&amp;vcp=1&amp;pid=2d8a59f52&amp;color=0,0,0&amp;vtp=1&amp;vaab=1&amp;bt=1&amp;bbb=1">
            <a:extLst>
              <a:ext uri="{FF2B5EF4-FFF2-40B4-BE49-F238E27FC236}">
                <a16:creationId xmlns:a16="http://schemas.microsoft.com/office/drawing/2014/main" id="{8EEFEFBE-4E00-1D75-8AF4-1323E0E84AF1}"/>
              </a:ext>
            </a:extLst>
          </p:cNvPr>
          <p:cNvSpPr/>
          <p:nvPr/>
        </p:nvSpPr>
        <p:spPr>
          <a:xfrm>
            <a:off x="539496" y="4346822"/>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A.pick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B.look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after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C.throw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away</a:t>
            </a:r>
            <a:endParaRPr lang="en-US" altLang="zh-CN" sz="2800" dirty="0"/>
          </a:p>
        </p:txBody>
      </p:sp>
      <p:sp>
        <p:nvSpPr>
          <p:cNvPr id="19" name="QC_6_AN.2_1#246019a3a.bracket?vaa=1&amp;vcp=1&amp;pid=2d8a59f52&amp;color=0,0,0&amp;vpa=8&amp;vtp=1&amp;vaab=1">
            <a:extLst>
              <a:ext uri="{FF2B5EF4-FFF2-40B4-BE49-F238E27FC236}">
                <a16:creationId xmlns:a16="http://schemas.microsoft.com/office/drawing/2014/main" id="{B3A3BD36-C8A2-78BC-FF4B-E5164635C1FE}"/>
              </a:ext>
            </a:extLst>
          </p:cNvPr>
          <p:cNvSpPr/>
          <p:nvPr/>
        </p:nvSpPr>
        <p:spPr>
          <a:xfrm>
            <a:off x="1083215" y="4333487"/>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20" name="QC_6_BD.33_1#c984e0e38.choices?vaa=1&amp;vcp=1&amp;pid=2d8a59f52&amp;color=0,0,0&amp;vtp=1&amp;vaab=1&amp;bbb=1">
            <a:extLst>
              <a:ext uri="{FF2B5EF4-FFF2-40B4-BE49-F238E27FC236}">
                <a16:creationId xmlns:a16="http://schemas.microsoft.com/office/drawing/2014/main" id="{0392EDC8-3599-3A14-EC51-10F58B66EEF6}"/>
              </a:ext>
            </a:extLst>
          </p:cNvPr>
          <p:cNvSpPr/>
          <p:nvPr/>
        </p:nvSpPr>
        <p:spPr>
          <a:xfrm>
            <a:off x="539496" y="4944995"/>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9.</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.or</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B.and</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.but</a:t>
            </a:r>
            <a:endParaRPr lang="en-US" altLang="zh-CN" sz="2800" dirty="0"/>
          </a:p>
        </p:txBody>
      </p:sp>
      <p:sp>
        <p:nvSpPr>
          <p:cNvPr id="21" name="QC_6_AN.36_1#c984e0e38.bracket?vaa=1&amp;vcp=1&amp;pid=2d8a59f52&amp;color=0,0,0&amp;vpa=9&amp;vtp=1&amp;vaab=1">
            <a:extLst>
              <a:ext uri="{FF2B5EF4-FFF2-40B4-BE49-F238E27FC236}">
                <a16:creationId xmlns:a16="http://schemas.microsoft.com/office/drawing/2014/main" id="{80755C5D-A819-B09F-6FD3-AA1AEE2FABC5}"/>
              </a:ext>
            </a:extLst>
          </p:cNvPr>
          <p:cNvSpPr/>
          <p:nvPr/>
        </p:nvSpPr>
        <p:spPr>
          <a:xfrm>
            <a:off x="1083215" y="4931660"/>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22" name="QC_6_BD.38_1#13e996223.choices?vaa=1&amp;vcp=1&amp;pid=2d8a59f52&amp;color=0,0,0&amp;vtp=1&amp;vaab=1&amp;bt=1&amp;bbb=1">
            <a:extLst>
              <a:ext uri="{FF2B5EF4-FFF2-40B4-BE49-F238E27FC236}">
                <a16:creationId xmlns:a16="http://schemas.microsoft.com/office/drawing/2014/main" id="{CCB111C6-85D9-54FC-17FD-E3802BA12C9F}"/>
              </a:ext>
            </a:extLst>
          </p:cNvPr>
          <p:cNvSpPr/>
          <p:nvPr/>
        </p:nvSpPr>
        <p:spPr>
          <a:xfrm>
            <a:off x="539496" y="559083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A.find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B.set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C.hit</a:t>
            </a:r>
            <a:endParaRPr lang="en-US" altLang="zh-CN" sz="2800" dirty="0"/>
          </a:p>
        </p:txBody>
      </p:sp>
      <p:sp>
        <p:nvSpPr>
          <p:cNvPr id="23" name="QC_6_AN.40_1#13e996223.bracket?vaa=1&amp;vcp=1&amp;pid=2d8a59f52&amp;color=0,0,0&amp;vpa=10&amp;vtp=1&amp;vaab=1">
            <a:extLst>
              <a:ext uri="{FF2B5EF4-FFF2-40B4-BE49-F238E27FC236}">
                <a16:creationId xmlns:a16="http://schemas.microsoft.com/office/drawing/2014/main" id="{4B7460AF-75A1-D3A0-1885-4B9554CA0B99}"/>
              </a:ext>
            </a:extLst>
          </p:cNvPr>
          <p:cNvSpPr/>
          <p:nvPr/>
        </p:nvSpPr>
        <p:spPr>
          <a:xfrm>
            <a:off x="1261015" y="5577503"/>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Tree>
    <p:extLst>
      <p:ext uri="{BB962C8B-B14F-4D97-AF65-F5344CB8AC3E}">
        <p14:creationId xmlns:p14="http://schemas.microsoft.com/office/powerpoint/2010/main" val="4871976"/>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1">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3">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5">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5">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7">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7">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9">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9">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1">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21">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3">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P spid="9" grpId="0" build="p" animBg="1"/>
      <p:bldP spid="11" grpId="0" build="p" animBg="1"/>
      <p:bldP spid="13" grpId="0" build="p" animBg="1"/>
      <p:bldP spid="15" grpId="0" build="p" animBg="1"/>
      <p:bldP spid="17" grpId="0" build="p" animBg="1"/>
      <p:bldP spid="19" grpId="0" build="p" animBg="1"/>
      <p:bldP spid="21" grpId="0" build="p" animBg="1"/>
      <p:bldP spid="2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1ca149d98.fixed?vcp=1&amp;pid=681e9c325&amp;color=236,117,163&amp;vtp=1&amp;vaab=1&amp;bbb=1"/>
          <p:cNvSpPr/>
          <p:nvPr/>
        </p:nvSpPr>
        <p:spPr>
          <a:xfrm>
            <a:off x="265176" y="1188720"/>
            <a:ext cx="11585448" cy="832104"/>
          </a:xfrm>
          <a:prstGeom prst="rect">
            <a:avLst/>
          </a:prstGeom>
          <a:noFill/>
          <a:ln/>
        </p:spPr>
        <p:txBody>
          <a:bodyPr wrap="none" lIns="0" tIns="0" rIns="0" bIns="0" rtlCol="0" anchor="ctr"/>
          <a:lstStyle/>
          <a:p>
            <a:pPr algn="ctr">
              <a:lnSpc>
                <a:spcPts val="6300"/>
              </a:lnSpc>
            </a:pPr>
            <a:r>
              <a:rPr lang="en-US" altLang="zh-CN" sz="5000" b="1" i="0" dirty="0">
                <a:solidFill>
                  <a:srgbClr val="EC75A3"/>
                </a:solidFill>
                <a:latin typeface="微软雅黑" pitchFamily="34" charset="0"/>
                <a:ea typeface="微软雅黑" pitchFamily="34" charset="-122"/>
                <a:cs typeface="微软雅黑" pitchFamily="34" charset="-120"/>
              </a:rPr>
              <a:t>复</a:t>
            </a:r>
            <a:r>
              <a:rPr lang="en-US" altLang="zh-CN" sz="5000" b="1" i="0" dirty="0">
                <a:solidFill>
                  <a:srgbClr val="EC75A3"/>
                </a:solidFill>
                <a:latin typeface="SimSun" pitchFamily="34" charset="0"/>
                <a:ea typeface="SimSun" pitchFamily="34" charset="-122"/>
                <a:cs typeface="SimSun" pitchFamily="34" charset="-120"/>
              </a:rPr>
              <a:t> </a:t>
            </a:r>
            <a:r>
              <a:rPr lang="en-US" altLang="zh-CN" sz="5000" b="1" i="0" dirty="0">
                <a:solidFill>
                  <a:srgbClr val="EC75A3"/>
                </a:solidFill>
                <a:latin typeface="微软雅黑" pitchFamily="34" charset="0"/>
                <a:ea typeface="微软雅黑" pitchFamily="34" charset="-122"/>
                <a:cs typeface="微软雅黑" pitchFamily="34" charset="-120"/>
              </a:rPr>
              <a:t>习</a:t>
            </a:r>
            <a:r>
              <a:rPr lang="en-US" altLang="zh-CN" sz="5000" b="1" i="0" dirty="0">
                <a:solidFill>
                  <a:srgbClr val="EC75A3"/>
                </a:solidFill>
                <a:latin typeface="SimSun" pitchFamily="34" charset="0"/>
                <a:ea typeface="SimSun" pitchFamily="34" charset="-122"/>
                <a:cs typeface="SimSun" pitchFamily="34" charset="-120"/>
              </a:rPr>
              <a:t> </a:t>
            </a:r>
            <a:r>
              <a:rPr lang="en-US" altLang="zh-CN" sz="5000" b="1" i="0" dirty="0">
                <a:solidFill>
                  <a:srgbClr val="EC75A3"/>
                </a:solidFill>
                <a:latin typeface="微软雅黑" pitchFamily="34" charset="0"/>
                <a:ea typeface="微软雅黑" pitchFamily="34" charset="-122"/>
                <a:cs typeface="微软雅黑" pitchFamily="34" charset="-120"/>
              </a:rPr>
              <a:t>讲</a:t>
            </a:r>
            <a:r>
              <a:rPr lang="en-US" altLang="zh-CN" sz="5000" b="1" i="0" dirty="0">
                <a:solidFill>
                  <a:srgbClr val="EC75A3"/>
                </a:solidFill>
                <a:latin typeface="SimSun" pitchFamily="34" charset="0"/>
                <a:ea typeface="SimSun" pitchFamily="34" charset="-122"/>
                <a:cs typeface="SimSun" pitchFamily="34" charset="-120"/>
              </a:rPr>
              <a:t> </a:t>
            </a:r>
            <a:r>
              <a:rPr lang="en-US" altLang="zh-CN" sz="5000" b="1" i="0" dirty="0">
                <a:solidFill>
                  <a:srgbClr val="EC75A3"/>
                </a:solidFill>
                <a:latin typeface="微软雅黑" pitchFamily="34" charset="0"/>
                <a:ea typeface="微软雅黑" pitchFamily="34" charset="-122"/>
                <a:cs typeface="微软雅黑" pitchFamily="34" charset="-120"/>
              </a:rPr>
              <a:t>义</a:t>
            </a:r>
            <a:endParaRPr lang="en-US" altLang="zh-CN" sz="5000" dirty="0"/>
          </a:p>
        </p:txBody>
      </p:sp>
      <p:sp>
        <p:nvSpPr>
          <p:cNvPr id="3" name="C_2#1ca149d98.fixed?vcp=1&amp;pid=681e9c325&amp;color=86,186,157&amp;vtp=1&amp;vaab=1&amp;bbb=1"/>
          <p:cNvSpPr/>
          <p:nvPr/>
        </p:nvSpPr>
        <p:spPr>
          <a:xfrm>
            <a:off x="265176" y="2468880"/>
            <a:ext cx="11585448" cy="832104"/>
          </a:xfrm>
          <a:prstGeom prst="rect">
            <a:avLst/>
          </a:prstGeom>
          <a:noFill/>
          <a:ln/>
        </p:spPr>
        <p:txBody>
          <a:bodyPr wrap="none" lIns="0" tIns="0" rIns="0" bIns="0" rtlCol="0" anchor="ctr"/>
          <a:lstStyle/>
          <a:p>
            <a:pPr algn="ctr">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第二篇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专题突破</a:t>
            </a:r>
            <a:endParaRPr lang="en-US" altLang="zh-CN" sz="4800" dirty="0"/>
          </a:p>
        </p:txBody>
      </p:sp>
      <p:sp>
        <p:nvSpPr>
          <p:cNvPr id="4" name="C_2_BD#1ca149d98.fixed?vcp=1&amp;pid=681e9c325&amp;color=0,0,0&amp;vtp=1&amp;vaab=1&amp;bbb=1"/>
          <p:cNvSpPr/>
          <p:nvPr/>
        </p:nvSpPr>
        <p:spPr>
          <a:xfrm>
            <a:off x="265176" y="3730752"/>
            <a:ext cx="11585448" cy="832104"/>
          </a:xfrm>
          <a:prstGeom prst="rect">
            <a:avLst/>
          </a:prstGeom>
          <a:noFill/>
          <a:ln/>
        </p:spPr>
        <p:txBody>
          <a:bodyPr wrap="none" lIns="0" tIns="0" rIns="0" bIns="0" rtlCol="0" anchor="ctr"/>
          <a:lstStyle/>
          <a:p>
            <a:pPr algn="ctr">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第三部分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专题复习</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P_5#4a715becb?vcp=1&amp;pid=3b94a07b9&amp;color=0,0,0&amp;vtp=1&amp;vaab=1&amp;bt=1&amp;bbb=1"/>
          <p:cNvSpPr/>
          <p:nvPr/>
        </p:nvSpPr>
        <p:spPr>
          <a:xfrm>
            <a:off x="539496" y="3145504"/>
            <a:ext cx="11109960" cy="553657"/>
          </a:xfrm>
          <a:prstGeom prst="rect">
            <a:avLst/>
          </a:prstGeom>
          <a:noFill/>
          <a:ln/>
        </p:spPr>
        <p:txBody>
          <a:bodyPr wrap="none" lIns="0" tIns="0" rIns="0" bIns="0" rtlCol="0" anchor="t"/>
          <a:lstStyle/>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学习至此，请完成“第40讲备考练习（完形填空）”</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4#7fa431bb3.fixed?vcp=1&amp;pid=019f8bbde&amp;color=0,0,0&amp;vtp=1&amp;vaab=1&amp;bbb=1"/>
          <p:cNvSpPr/>
          <p:nvPr/>
        </p:nvSpPr>
        <p:spPr>
          <a:xfrm>
            <a:off x="320040" y="2679192"/>
            <a:ext cx="11521440" cy="713232"/>
          </a:xfrm>
          <a:prstGeom prst="rect">
            <a:avLst/>
          </a:prstGeom>
          <a:noFill/>
          <a:ln/>
        </p:spPr>
        <p:txBody>
          <a:bodyPr wrap="none" lIns="0" tIns="0" rIns="0" bIns="0" rtlCol="0" anchor="ctr"/>
          <a:lstStyle/>
          <a:p>
            <a:pPr algn="ctr">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完形填空</a:t>
            </a:r>
            <a:endParaRPr lang="en-US" altLang="zh-CN" sz="4000" dirty="0"/>
          </a:p>
        </p:txBody>
      </p:sp>
      <p:sp>
        <p:nvSpPr>
          <p:cNvPr id="3" name="C_4_BD#7fa431bb3.fixed?vcp=1&amp;pid=019f8bbde&amp;color=86,186,157&amp;vtp=1&amp;vaab=1&amp;bbb=1"/>
          <p:cNvSpPr/>
          <p:nvPr/>
        </p:nvSpPr>
        <p:spPr>
          <a:xfrm>
            <a:off x="2267712" y="3419856"/>
            <a:ext cx="7644384" cy="713232"/>
          </a:xfrm>
          <a:prstGeom prst="rect">
            <a:avLst/>
          </a:prstGeom>
          <a:noFill/>
          <a:ln/>
        </p:spPr>
        <p:txBody>
          <a:bodyPr wrap="none" lIns="0" tIns="0" rIns="0" bIns="0" rtlCol="0" anchor="ctr"/>
          <a:lstStyle/>
          <a:p>
            <a:pPr algn="ctr">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第40讲备考练习（完形填空）</a:t>
            </a:r>
            <a:endParaRPr lang="en-US" altLang="zh-CN" sz="40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C_5_BD#cbbc8c901?vcp=1&amp;pid=7fa431bb3&amp;color=236,117,163&amp;vtp=1&amp;vaab=1&amp;bt=1&amp;bbb=1"/>
          <p:cNvSpPr/>
          <p:nvPr/>
        </p:nvSpPr>
        <p:spPr>
          <a:xfrm>
            <a:off x="539496" y="554400"/>
            <a:ext cx="11109960" cy="1077976"/>
          </a:xfrm>
          <a:prstGeom prst="rect">
            <a:avLst/>
          </a:prstGeom>
          <a:noFill/>
          <a:ln/>
        </p:spPr>
        <p:txBody>
          <a:bodyPr wrap="none" lIns="0" tIns="0" rIns="0" bIns="0" rtlCol="0" anchor="t"/>
          <a:lstStyle/>
          <a:p>
            <a:pPr algn="l">
              <a:lnSpc>
                <a:spcPts val="5700"/>
              </a:lnSpc>
            </a:pPr>
            <a:r>
              <a:rPr lang="en-US" altLang="zh-CN" sz="3200" b="1" i="0" dirty="0" err="1">
                <a:solidFill>
                  <a:srgbClr val="EC75A3"/>
                </a:solidFill>
                <a:latin typeface="Times New Roman" pitchFamily="34" charset="0"/>
                <a:ea typeface="SimSun" pitchFamily="34" charset="-122"/>
                <a:cs typeface="Times New Roman" pitchFamily="34" charset="-120"/>
              </a:rPr>
              <a:t>中考演练</a:t>
            </a:r>
            <a:endParaRPr lang="en-US" altLang="zh-CN" sz="3200" dirty="0"/>
          </a:p>
        </p:txBody>
      </p:sp>
      <p:sp>
        <p:nvSpPr>
          <p:cNvPr id="3" name="QM_6_BD.43_1#6452fa50c?vaa=1&amp;vcp=1&amp;pid=cbbc8c901&amp;color=0,0,0&amp;vtp=1&amp;vaab=1&amp;bbb=1&amp;hb=1"/>
          <p:cNvSpPr/>
          <p:nvPr/>
        </p:nvSpPr>
        <p:spPr>
          <a:xfrm>
            <a:off x="539496" y="1263495"/>
            <a:ext cx="11109960" cy="18490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阅读下面的语篇，从各小题所给的A、B、C三个选项中，选出最佳</a:t>
            </a:r>
            <a:endParaRPr lang="en-US" altLang="zh-CN" sz="2800" b="0" i="0" dirty="0">
              <a:solidFill>
                <a:srgbClr val="000000"/>
              </a:solidFill>
              <a:latin typeface="Times New Roman" pitchFamily="34" charset="0"/>
              <a:ea typeface="SimSun" pitchFamily="34" charset="-122"/>
              <a:cs typeface="Times New Roman" pitchFamily="34" charset="-120"/>
            </a:endParaRPr>
          </a:p>
          <a:p>
            <a:pPr>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选项</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（A）</a:t>
            </a:r>
            <a:endParaRPr lang="en-US" altLang="zh-CN" sz="2800" dirty="0"/>
          </a:p>
        </p:txBody>
      </p:sp>
      <p:graphicFrame>
        <p:nvGraphicFramePr>
          <p:cNvPr id="23" name="QM_6_BD.43_2#6452fa50c?colgroup=5,7,16&amp;vaa=1&amp;vcp=1&amp;pid=cbbc8c901&amp;color=0,0,0&amp;vtp=1&amp;vaab=1&amp;bbb=1&amp;hb=1"/>
          <p:cNvGraphicFramePr>
            <a:graphicFrameLocks noGrp="1"/>
          </p:cNvGraphicFramePr>
          <p:nvPr>
            <p:extLst>
              <p:ext uri="{D42A27DB-BD31-4B8C-83A1-F6EECF244321}">
                <p14:modId xmlns:p14="http://schemas.microsoft.com/office/powerpoint/2010/main" val="2466033609"/>
              </p:ext>
            </p:extLst>
          </p:nvPr>
        </p:nvGraphicFramePr>
        <p:xfrm>
          <a:off x="539496" y="3242101"/>
          <a:ext cx="11073384" cy="1687704"/>
        </p:xfrm>
        <a:graphic>
          <a:graphicData uri="http://schemas.openxmlformats.org/drawingml/2006/table">
            <a:tbl>
              <a:tblPr/>
              <a:tblGrid>
                <a:gridCol w="2103120">
                  <a:extLst>
                    <a:ext uri="{9D8B030D-6E8A-4147-A177-3AD203B41FA5}">
                      <a16:colId xmlns:a16="http://schemas.microsoft.com/office/drawing/2014/main" val="20000"/>
                    </a:ext>
                  </a:extLst>
                </a:gridCol>
                <a:gridCol w="2761488">
                  <a:extLst>
                    <a:ext uri="{9D8B030D-6E8A-4147-A177-3AD203B41FA5}">
                      <a16:colId xmlns:a16="http://schemas.microsoft.com/office/drawing/2014/main" val="20001"/>
                    </a:ext>
                  </a:extLst>
                </a:gridCol>
                <a:gridCol w="6208776">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人与自我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生活与学习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积极的学习体验</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恰当的学习方法与策</a:t>
                      </a:r>
                    </a:p>
                    <a:p>
                      <a:pPr marL="0" lvl="0" indent="0" algn="l"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勤学善思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M_6_BD.43_3#6452fa50c?vaa=1&amp;vcp=1&amp;pid=cbbc8c901&amp;color=0,0,0&amp;vtp=1&amp;vaab=1&amp;bt=1&amp;bbb=1&amp;hb=1"/>
          <p:cNvSpPr/>
          <p:nvPr/>
        </p:nvSpPr>
        <p:spPr>
          <a:xfrm>
            <a:off x="539496" y="1865344"/>
            <a:ext cx="11109960" cy="31444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Betty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biologist.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studies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brain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diseases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along</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with</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aging.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Her</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easy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trying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understand</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what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wrong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brain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over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time,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age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healthy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very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important,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especially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living</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life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now.</a:t>
            </a:r>
            <a:endParaRPr lang="en-US" altLang="zh-CN" sz="2800" dirty="0"/>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M_6_BD.43_4#6452fa50c?vaa=1&amp;vcp=1&amp;pid=cbbc8c901&amp;color=0,0,0&amp;mp=1&amp;vtp=1&amp;vaab=1&amp;bt=1&amp;bbb=1&amp;hb=1"/>
          <p:cNvSpPr/>
          <p:nvPr/>
        </p:nvSpPr>
        <p:spPr>
          <a:xfrm>
            <a:off x="539496" y="1225264"/>
            <a:ext cx="11109960" cy="44398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Betty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natural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gift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（天赋）</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She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never</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3</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could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scientist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little</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Now</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doctor’s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degree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biology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famous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4</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researcher.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Betty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made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partly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because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curious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about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everything.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very</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5</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quality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scientist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Another</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6</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creative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thinker.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“After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science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all</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about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problem-solving,”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Betty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said.</a:t>
            </a: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M_6_BD.43_5#6452fa50c?vaa=1&amp;vcp=1&amp;pid=cbbc8c901&amp;color=0,0,0&amp;mp=1&amp;vtp=1&amp;vaab=1&amp;bt=1&amp;bbb=1&amp;hb=1"/>
          <p:cNvSpPr/>
          <p:nvPr/>
        </p:nvSpPr>
        <p:spPr>
          <a:xfrm>
            <a:off x="539496" y="1218914"/>
            <a:ext cx="11109960" cy="44398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Betty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thinks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part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research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trying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idea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see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heart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filled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joy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idea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proved</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right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7</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scientists.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go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8</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plans,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feels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disappointment.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says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mistakes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may</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9</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idea.</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Few</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born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10</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According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Betty,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curiosity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creativity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biggest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role.</a:t>
            </a:r>
            <a:endParaRPr lang="en-US" altLang="zh-CN" sz="2800" dirty="0"/>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7_BD.44_1#aa93bab82.choices?vaa=1&amp;vcp=1&amp;pid=6452fa50c&amp;color=0,0,0&amp;vtp=1&amp;vaab=1&amp;bt=1&amp;bbb=1"/>
          <p:cNvSpPr/>
          <p:nvPr/>
        </p:nvSpPr>
        <p:spPr>
          <a:xfrm>
            <a:off x="539496" y="33713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.job</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B.book</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.excuse</a:t>
            </a:r>
            <a:endParaRPr lang="en-US" altLang="zh-CN" sz="2800" dirty="0"/>
          </a:p>
        </p:txBody>
      </p:sp>
      <p:sp>
        <p:nvSpPr>
          <p:cNvPr id="3" name="QC_7_AN.1_1#aa93bab82.bracket?vaa=1&amp;vcp=1&amp;pid=6452fa50c&amp;color=0,0,0&amp;vpa=11&amp;vtp=1&amp;vaab=1"/>
          <p:cNvSpPr/>
          <p:nvPr/>
        </p:nvSpPr>
        <p:spPr>
          <a:xfrm>
            <a:off x="1083215" y="323801"/>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7_BD.45_1#f1c91ad15.choices?vaa=1&amp;vcp=1&amp;pid=6452fa50c&amp;color=0,0,0&amp;vtp=1&amp;vaab=1&amp;bbb=1"/>
          <p:cNvSpPr/>
          <p:nvPr/>
        </p:nvSpPr>
        <p:spPr>
          <a:xfrm>
            <a:off x="539496" y="814525"/>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A.slower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B.longer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C.quieter</a:t>
            </a:r>
            <a:endParaRPr lang="en-US" altLang="zh-CN" sz="2800" dirty="0"/>
          </a:p>
        </p:txBody>
      </p:sp>
      <p:sp>
        <p:nvSpPr>
          <p:cNvPr id="5" name="QC_7_AN.2_1#f1c91ad15.bracket?vaa=1&amp;vcp=1&amp;pid=6452fa50c&amp;color=0,0,0&amp;vpa=12&amp;vtp=1&amp;vaab=1"/>
          <p:cNvSpPr/>
          <p:nvPr/>
        </p:nvSpPr>
        <p:spPr>
          <a:xfrm>
            <a:off x="1083215" y="801190"/>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6" name="QC_7_BD.47_1#78eff9211.choices?vaa=1&amp;vcp=1&amp;pid=6452fa50c&amp;color=0,0,0&amp;vtp=1&amp;vaab=1&amp;bbb=1"/>
          <p:cNvSpPr/>
          <p:nvPr/>
        </p:nvSpPr>
        <p:spPr>
          <a:xfrm>
            <a:off x="539496" y="135945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A.argued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B.reported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C.thought</a:t>
            </a:r>
            <a:endParaRPr lang="en-US" altLang="zh-CN" sz="2800" dirty="0"/>
          </a:p>
        </p:txBody>
      </p:sp>
      <p:sp>
        <p:nvSpPr>
          <p:cNvPr id="7" name="QC_7_AN.3_1#78eff9211.bracket?vaa=1&amp;vcp=1&amp;pid=6452fa50c&amp;color=0,0,0&amp;vpa=13&amp;vtp=1&amp;vaab=1"/>
          <p:cNvSpPr/>
          <p:nvPr/>
        </p:nvSpPr>
        <p:spPr>
          <a:xfrm>
            <a:off x="1083215" y="1346123"/>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8" name="QC_7_BD.49_1#45d443b04.choices?vaa=1&amp;vcp=1&amp;pid=6452fa50c&amp;color=0,0,0&amp;vtp=1&amp;vaab=1&amp;bbb=1"/>
          <p:cNvSpPr/>
          <p:nvPr/>
        </p:nvSpPr>
        <p:spPr>
          <a:xfrm>
            <a:off x="539496" y="187881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A.social</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B.medical</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C.educational</a:t>
            </a:r>
            <a:endParaRPr lang="en-US" altLang="zh-CN" sz="2800" dirty="0"/>
          </a:p>
        </p:txBody>
      </p:sp>
      <p:sp>
        <p:nvSpPr>
          <p:cNvPr id="9" name="QC_7_AN.4_1#45d443b04.bracket?vaa=1&amp;vcp=1&amp;pid=6452fa50c&amp;color=0,0,0&amp;vpa=14&amp;vtp=1&amp;vaab=1"/>
          <p:cNvSpPr/>
          <p:nvPr/>
        </p:nvSpPr>
        <p:spPr>
          <a:xfrm>
            <a:off x="1083215" y="1865476"/>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0" name="QC_7_BD.51_1#971e29985.choices?vaa=1&amp;vcp=1&amp;pid=6452fa50c&amp;color=0,0,0&amp;vtp=1&amp;vaab=1&amp;bbb=1"/>
          <p:cNvSpPr/>
          <p:nvPr/>
        </p:nvSpPr>
        <p:spPr>
          <a:xfrm>
            <a:off x="539496" y="2417350"/>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A.poor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B.strange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C.important</a:t>
            </a:r>
            <a:endParaRPr lang="en-US" altLang="zh-CN" sz="2800" dirty="0"/>
          </a:p>
        </p:txBody>
      </p:sp>
      <p:sp>
        <p:nvSpPr>
          <p:cNvPr id="11" name="QC_7_AN.53_1#971e29985.bracket?vaa=1&amp;vcp=1&amp;pid=6452fa50c&amp;color=0,0,0&amp;vpa=15&amp;vtp=1&amp;vaab=1"/>
          <p:cNvSpPr/>
          <p:nvPr/>
        </p:nvSpPr>
        <p:spPr>
          <a:xfrm>
            <a:off x="1083215" y="2404015"/>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2" name="QC_7_BD.54_1#69b294b27.choices?vaa=1&amp;vcp=1&amp;pid=6452fa50c&amp;color=0,0,0&amp;mp=1&amp;vtp=1&amp;vaab=1&amp;bt=1&amp;bbb=1">
            <a:extLst>
              <a:ext uri="{FF2B5EF4-FFF2-40B4-BE49-F238E27FC236}">
                <a16:creationId xmlns:a16="http://schemas.microsoft.com/office/drawing/2014/main" id="{2F496213-861A-4EBB-2219-CF1A0239FE08}"/>
              </a:ext>
            </a:extLst>
          </p:cNvPr>
          <p:cNvSpPr/>
          <p:nvPr/>
        </p:nvSpPr>
        <p:spPr>
          <a:xfrm>
            <a:off x="539496" y="293965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A.reason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B.example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C.purpose</a:t>
            </a:r>
            <a:endParaRPr lang="en-US" altLang="zh-CN" sz="2800" dirty="0"/>
          </a:p>
        </p:txBody>
      </p:sp>
      <p:sp>
        <p:nvSpPr>
          <p:cNvPr id="13" name="QC_7_AN.1_1#69b294b27.bracket?vaa=1&amp;vcp=1&amp;pid=6452fa50c&amp;color=0,0,0&amp;mp=1&amp;vpa=16&amp;vtp=1&amp;vaab=1">
            <a:extLst>
              <a:ext uri="{FF2B5EF4-FFF2-40B4-BE49-F238E27FC236}">
                <a16:creationId xmlns:a16="http://schemas.microsoft.com/office/drawing/2014/main" id="{5BB394A5-6768-1895-76CE-BE1E3757D6E1}"/>
              </a:ext>
            </a:extLst>
          </p:cNvPr>
          <p:cNvSpPr/>
          <p:nvPr/>
        </p:nvSpPr>
        <p:spPr>
          <a:xfrm>
            <a:off x="1083215" y="2926319"/>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4" name="QC_7_BD.55_1#aa761468d.choices?vaa=1&amp;vcp=1&amp;pid=6452fa50c&amp;color=0,0,0&amp;vtp=1&amp;vaab=1&amp;bbb=1">
            <a:extLst>
              <a:ext uri="{FF2B5EF4-FFF2-40B4-BE49-F238E27FC236}">
                <a16:creationId xmlns:a16="http://schemas.microsoft.com/office/drawing/2014/main" id="{5D7204F7-D8CB-CD54-C89B-BB96CF2E162C}"/>
              </a:ext>
            </a:extLst>
          </p:cNvPr>
          <p:cNvSpPr/>
          <p:nvPr/>
        </p:nvSpPr>
        <p:spPr>
          <a:xfrm>
            <a:off x="539496" y="351935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A.changed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B.accepted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C.described</a:t>
            </a:r>
            <a:endParaRPr lang="en-US" altLang="zh-CN" sz="2800" dirty="0"/>
          </a:p>
        </p:txBody>
      </p:sp>
      <p:sp>
        <p:nvSpPr>
          <p:cNvPr id="15" name="QC_7_AN.2_1#aa761468d.bracket?vaa=1&amp;vcp=1&amp;pid=6452fa50c&amp;color=0,0,0&amp;vpa=17&amp;vtp=1&amp;vaab=1">
            <a:extLst>
              <a:ext uri="{FF2B5EF4-FFF2-40B4-BE49-F238E27FC236}">
                <a16:creationId xmlns:a16="http://schemas.microsoft.com/office/drawing/2014/main" id="{D6D19D17-9596-298D-67FF-DD2550D04F60}"/>
              </a:ext>
            </a:extLst>
          </p:cNvPr>
          <p:cNvSpPr/>
          <p:nvPr/>
        </p:nvSpPr>
        <p:spPr>
          <a:xfrm>
            <a:off x="1083215" y="350601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6" name="QC_7_BD.57_1#0d8869493.choices?vaa=1&amp;vcp=1&amp;pid=6452fa50c&amp;color=0,0,0&amp;vtp=1&amp;vaab=1&amp;bbb=1">
            <a:extLst>
              <a:ext uri="{FF2B5EF4-FFF2-40B4-BE49-F238E27FC236}">
                <a16:creationId xmlns:a16="http://schemas.microsoft.com/office/drawing/2014/main" id="{3FC77802-9307-FC57-0AB3-05B3690C4D7A}"/>
              </a:ext>
            </a:extLst>
          </p:cNvPr>
          <p:cNvSpPr/>
          <p:nvPr/>
        </p:nvSpPr>
        <p:spPr>
          <a:xfrm>
            <a:off x="539496" y="407067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A.safely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B.crazily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C.smoothly</a:t>
            </a:r>
            <a:endParaRPr lang="en-US" altLang="zh-CN" sz="2800" dirty="0"/>
          </a:p>
        </p:txBody>
      </p:sp>
      <p:sp>
        <p:nvSpPr>
          <p:cNvPr id="17" name="QC_7_AN.3_1#0d8869493.bracket?vaa=1&amp;vcp=1&amp;pid=6452fa50c&amp;color=0,0,0&amp;vpa=18&amp;vtp=1&amp;vaab=1">
            <a:extLst>
              <a:ext uri="{FF2B5EF4-FFF2-40B4-BE49-F238E27FC236}">
                <a16:creationId xmlns:a16="http://schemas.microsoft.com/office/drawing/2014/main" id="{6BFD284D-171D-5757-3D5D-DAD43058B914}"/>
              </a:ext>
            </a:extLst>
          </p:cNvPr>
          <p:cNvSpPr/>
          <p:nvPr/>
        </p:nvSpPr>
        <p:spPr>
          <a:xfrm>
            <a:off x="1083215" y="405734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8" name="QC_7_BD.59_1#cddf271ab.choices?vaa=1&amp;vcp=1&amp;pid=6452fa50c&amp;color=0,0,0&amp;vtp=1&amp;vaab=1&amp;bbb=1">
            <a:extLst>
              <a:ext uri="{FF2B5EF4-FFF2-40B4-BE49-F238E27FC236}">
                <a16:creationId xmlns:a16="http://schemas.microsoft.com/office/drawing/2014/main" id="{CEB4FA5D-7912-8122-9811-25E6EA681350}"/>
              </a:ext>
            </a:extLst>
          </p:cNvPr>
          <p:cNvSpPr/>
          <p:nvPr/>
        </p:nvSpPr>
        <p:spPr>
          <a:xfrm>
            <a:off x="539496" y="464118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A.mix</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B.turn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down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C.lead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endParaRPr lang="en-US" altLang="zh-CN" sz="2800" dirty="0"/>
          </a:p>
        </p:txBody>
      </p:sp>
      <p:sp>
        <p:nvSpPr>
          <p:cNvPr id="19" name="QC_7_AN.4_1#cddf271ab.bracket?vaa=1&amp;vcp=1&amp;pid=6452fa50c&amp;color=0,0,0&amp;vpa=19&amp;vtp=1&amp;vaab=1">
            <a:extLst>
              <a:ext uri="{FF2B5EF4-FFF2-40B4-BE49-F238E27FC236}">
                <a16:creationId xmlns:a16="http://schemas.microsoft.com/office/drawing/2014/main" id="{3ADCE05C-665C-65A4-38F7-09E0348A9997}"/>
              </a:ext>
            </a:extLst>
          </p:cNvPr>
          <p:cNvSpPr/>
          <p:nvPr/>
        </p:nvSpPr>
        <p:spPr>
          <a:xfrm>
            <a:off x="1083215" y="462785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20" name="QC_7_BD.61_1#1df923750.choices?vaa=1&amp;vcp=1&amp;pid=6452fa50c&amp;color=0,0,0&amp;vtp=1&amp;vaab=1&amp;bbb=1">
            <a:extLst>
              <a:ext uri="{FF2B5EF4-FFF2-40B4-BE49-F238E27FC236}">
                <a16:creationId xmlns:a16="http://schemas.microsoft.com/office/drawing/2014/main" id="{0DFE19A6-A339-834C-CC44-8DB55FFB6E2D}"/>
              </a:ext>
            </a:extLst>
          </p:cNvPr>
          <p:cNvSpPr/>
          <p:nvPr/>
        </p:nvSpPr>
        <p:spPr>
          <a:xfrm>
            <a:off x="539496" y="5256460"/>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A.scientist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B.lawyer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C.coach</a:t>
            </a:r>
            <a:endParaRPr lang="en-US" altLang="zh-CN" sz="2800" dirty="0"/>
          </a:p>
        </p:txBody>
      </p:sp>
      <p:sp>
        <p:nvSpPr>
          <p:cNvPr id="21" name="QC_7_AN.63_1#1df923750.bracket?vaa=1&amp;vcp=1&amp;pid=6452fa50c&amp;color=0,0,0&amp;vpa=20&amp;vtp=1&amp;vaab=1">
            <a:extLst>
              <a:ext uri="{FF2B5EF4-FFF2-40B4-BE49-F238E27FC236}">
                <a16:creationId xmlns:a16="http://schemas.microsoft.com/office/drawing/2014/main" id="{9BC50B37-BDEB-CC97-6C29-5D4AECA799D1}"/>
              </a:ext>
            </a:extLst>
          </p:cNvPr>
          <p:cNvSpPr/>
          <p:nvPr/>
        </p:nvSpPr>
        <p:spPr>
          <a:xfrm>
            <a:off x="1261015" y="5243125"/>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22" name="QM_6_BD.43_1#6452fa50c?vaa=1&amp;vcp=1&amp;pid=cbbc8c901&amp;color=0,0,0&amp;vtp=1&amp;vaab=1&amp;bbb=1&amp;hb=1">
            <a:extLst>
              <a:ext uri="{FF2B5EF4-FFF2-40B4-BE49-F238E27FC236}">
                <a16:creationId xmlns:a16="http://schemas.microsoft.com/office/drawing/2014/main" id="{097543DE-0826-98B7-6061-E5209C42C1C5}"/>
              </a:ext>
            </a:extLst>
          </p:cNvPr>
          <p:cNvSpPr/>
          <p:nvPr/>
        </p:nvSpPr>
        <p:spPr>
          <a:xfrm>
            <a:off x="462763" y="5840235"/>
            <a:ext cx="11109960" cy="458253"/>
          </a:xfrm>
          <a:prstGeom prst="rect">
            <a:avLst/>
          </a:prstGeom>
          <a:noFill/>
          <a:ln/>
        </p:spPr>
        <p:txBody>
          <a:bodyPr wrap="none" lIns="0" tIns="0" rIns="0" bIns="0" rtlCol="0" anchor="t"/>
          <a:lstStyle/>
          <a:p>
            <a:pPr algn="r">
              <a:lnSpc>
                <a:spcPts val="5100"/>
              </a:lnSpc>
            </a:pPr>
            <a:r>
              <a:rPr lang="zh-CN" altLang="en-US" sz="28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2024·广东·中考题改编）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1">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3">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5">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5">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7">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7">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9">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19">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1">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9" grpId="0" build="p" animBg="1"/>
      <p:bldP spid="11" grpId="0" build="p" animBg="1"/>
      <p:bldP spid="13" grpId="0" build="p" animBg="1"/>
      <p:bldP spid="15" grpId="0" build="p" animBg="1"/>
      <p:bldP spid="17" grpId="0" build="p" animBg="1"/>
      <p:bldP spid="19" grpId="0" build="p" animBg="1"/>
      <p:bldP spid="21"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M_6_BD.64_1#60c9656d1?vaa=1&amp;vcp=1&amp;pid=cbbc8c901&amp;color=0,0,0&amp;vtp=1&amp;vaab=1&amp;bt=1&amp;bbb=1"/>
          <p:cNvSpPr/>
          <p:nvPr/>
        </p:nvSpPr>
        <p:spPr>
          <a:xfrm>
            <a:off x="539496" y="1196562"/>
            <a:ext cx="11109960" cy="553657"/>
          </a:xfrm>
          <a:prstGeom prst="rect">
            <a:avLst/>
          </a:prstGeom>
          <a:noFill/>
          <a:ln/>
        </p:spPr>
        <p:txBody>
          <a:bodyPr wrap="none" lIns="0" tIns="0" rIns="0" bIns="0" rtlCol="0" anchor="t"/>
          <a:lstStyle/>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（B）</a:t>
            </a:r>
            <a:endParaRPr lang="en-US" altLang="zh-CN" sz="2800" dirty="0"/>
          </a:p>
        </p:txBody>
      </p:sp>
      <p:graphicFrame>
        <p:nvGraphicFramePr>
          <p:cNvPr id="29" name="QM_6_BD.64_2#60c9656d1?colgroup=5,6,17&amp;vaa=1&amp;vcp=1&amp;pid=cbbc8c901&amp;color=0,0,0&amp;vtp=1&amp;vaab=1&amp;bbb=1"/>
          <p:cNvGraphicFramePr>
            <a:graphicFrameLocks noGrp="1"/>
          </p:cNvGraphicFramePr>
          <p:nvPr>
            <p:extLst>
              <p:ext uri="{D42A27DB-BD31-4B8C-83A1-F6EECF244321}">
                <p14:modId xmlns:p14="http://schemas.microsoft.com/office/powerpoint/2010/main" val="2326349980"/>
              </p:ext>
            </p:extLst>
          </p:nvPr>
        </p:nvGraphicFramePr>
        <p:xfrm>
          <a:off x="539496" y="1878171"/>
          <a:ext cx="11082528" cy="1132968"/>
        </p:xfrm>
        <a:graphic>
          <a:graphicData uri="http://schemas.openxmlformats.org/drawingml/2006/table">
            <a:tbl>
              <a:tblPr/>
              <a:tblGrid>
                <a:gridCol w="2002536">
                  <a:extLst>
                    <a:ext uri="{9D8B030D-6E8A-4147-A177-3AD203B41FA5}">
                      <a16:colId xmlns:a16="http://schemas.microsoft.com/office/drawing/2014/main" val="20000"/>
                    </a:ext>
                  </a:extLst>
                </a:gridCol>
                <a:gridCol w="2468880">
                  <a:extLst>
                    <a:ext uri="{9D8B030D-6E8A-4147-A177-3AD203B41FA5}">
                      <a16:colId xmlns:a16="http://schemas.microsoft.com/office/drawing/2014/main" val="20001"/>
                    </a:ext>
                  </a:extLst>
                </a:gridCol>
                <a:gridCol w="6611112">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人与自我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做人与做事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勤于动手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乐于实践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敢于创新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M_6_BD.64_3#60c9656d1?vaa=1&amp;vcp=1&amp;pid=cbbc8c901&amp;color=0,0,0&amp;vtp=1&amp;vaab=1&amp;bbb=1&amp;hb=1"/>
          <p:cNvSpPr/>
          <p:nvPr/>
        </p:nvSpPr>
        <p:spPr>
          <a:xfrm>
            <a:off x="539496" y="3148171"/>
            <a:ext cx="11109960" cy="24967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Friday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October</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It’s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sunny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pleasant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tidying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room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this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morning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found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old</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notebook.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looking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the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memory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back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endParaRPr lang="en-US" altLang="zh-CN" sz="2800" dirty="0"/>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M_6_BD.64_4#60c9656d1?vaa=1&amp;vcp=1&amp;pid=cbbc8c901&amp;color=0,0,0&amp;mp=1&amp;vtp=1&amp;vaab=1&amp;bt=1&amp;bbb=1&amp;hb=1"/>
          <p:cNvSpPr/>
          <p:nvPr/>
        </p:nvSpPr>
        <p:spPr>
          <a:xfrm>
            <a:off x="539496" y="578834"/>
            <a:ext cx="11109960" cy="5735257"/>
          </a:xfrm>
          <a:prstGeom prst="rect">
            <a:avLst/>
          </a:prstGeom>
          <a:noFill/>
          <a:ln/>
        </p:spPr>
        <p:txBody>
          <a:bodyPr wrap="none" lIns="0" tIns="0" rIns="0" bIns="0" rtlCol="0" anchor="t"/>
          <a:lstStyle/>
          <a:p>
            <a:pPr algn="l">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3</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birthday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years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ago,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decided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p>
          <a:p>
            <a:pPr>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surprise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home-made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scrambled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eggs.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really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early</a:t>
            </a:r>
            <a:r>
              <a:rPr lang="en-US" altLang="zh-CN" sz="2800" b="0" i="0" dirty="0">
                <a:solidFill>
                  <a:srgbClr val="000000"/>
                </a:solidFill>
                <a:latin typeface="SimSun" pitchFamily="34" charset="0"/>
                <a:ea typeface="SimSun" pitchFamily="34" charset="-122"/>
                <a:cs typeface="SimSun" pitchFamily="34" charset="-120"/>
              </a:rPr>
              <a:t> </a:t>
            </a:r>
          </a:p>
          <a:p>
            <a:pPr>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walked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4</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quietly.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never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cooked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anything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before,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a:t>
            </a:r>
            <a:r>
              <a:rPr lang="en-US" altLang="zh-CN" sz="2800" b="0" i="0" dirty="0">
                <a:solidFill>
                  <a:srgbClr val="000000"/>
                </a:solidFill>
                <a:latin typeface="SimSun" pitchFamily="34" charset="0"/>
                <a:ea typeface="SimSun" pitchFamily="34" charset="-122"/>
                <a:cs typeface="SimSun" pitchFamily="34" charset="-120"/>
              </a:rPr>
              <a:t> </a:t>
            </a:r>
          </a:p>
          <a:p>
            <a:pPr>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tried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copy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5</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somehow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ended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burnt.</a:t>
            </a:r>
            <a:endParaRPr lang="en-US" altLang="zh-CN" sz="2800" dirty="0"/>
          </a:p>
          <a:p>
            <a:pPr>
              <a:lnSpc>
                <a:spcPts val="42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about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throw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everything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away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6</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p>
          <a:p>
            <a:pPr>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showed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eggs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7</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explained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happened.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surprise,</a:t>
            </a:r>
            <a:r>
              <a:rPr lang="en-US" altLang="zh-CN" sz="2800" b="0" i="0" dirty="0">
                <a:solidFill>
                  <a:srgbClr val="000000"/>
                </a:solidFill>
                <a:latin typeface="SimSun" pitchFamily="34" charset="0"/>
                <a:ea typeface="SimSun" pitchFamily="34" charset="-122"/>
                <a:cs typeface="SimSun" pitchFamily="34" charset="-120"/>
              </a:rPr>
              <a:t> </a:t>
            </a:r>
          </a:p>
          <a:p>
            <a:pPr>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tasted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said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weren’t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bad!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guess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8</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indeed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p>
          <a:p>
            <a:pPr>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magical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ingredient.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9</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took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wonderful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photo,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laughing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ate</a:t>
            </a:r>
            <a:r>
              <a:rPr lang="en-US" altLang="zh-CN" sz="2800" b="0" i="0" dirty="0">
                <a:solidFill>
                  <a:srgbClr val="000000"/>
                </a:solidFill>
                <a:latin typeface="SimSun" pitchFamily="34" charset="0"/>
                <a:ea typeface="SimSun" pitchFamily="34" charset="-122"/>
                <a:cs typeface="SimSun" pitchFamily="34" charset="-120"/>
              </a:rPr>
              <a:t> </a:t>
            </a:r>
          </a:p>
          <a:p>
            <a:pPr>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them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all.</a:t>
            </a:r>
          </a:p>
          <a:p>
            <a:pPr indent="715963" algn="l">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weekend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45th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birthday.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scrambled</a:t>
            </a:r>
            <a:r>
              <a:rPr lang="en-US" altLang="zh-CN" sz="2800" b="0" i="0" dirty="0">
                <a:solidFill>
                  <a:srgbClr val="000000"/>
                </a:solidFill>
                <a:latin typeface="SimSun" pitchFamily="34" charset="0"/>
                <a:ea typeface="SimSun" pitchFamily="34" charset="-122"/>
                <a:cs typeface="SimSun" pitchFamily="34" charset="-120"/>
              </a:rPr>
              <a:t> </a:t>
            </a:r>
          </a:p>
          <a:p>
            <a:pPr>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eggs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10</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time,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burnt!</a:t>
            </a:r>
            <a:endParaRPr lang="en-US" altLang="zh-CN" sz="2800" dirty="0"/>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3" name="QC_7_BD.65_1#2dece8de0.choices?vaa=1&amp;vcp=1&amp;pid=60c9656d1&amp;color=0,0,0&amp;vtp=1&amp;vaab=1&amp;bbb=1"/>
          <p:cNvSpPr/>
          <p:nvPr/>
        </p:nvSpPr>
        <p:spPr>
          <a:xfrm>
            <a:off x="539496" y="36174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.leaf</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B.photo</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.letter</a:t>
            </a:r>
            <a:endParaRPr lang="en-US" altLang="zh-CN" sz="2800" dirty="0"/>
          </a:p>
        </p:txBody>
      </p:sp>
      <p:sp>
        <p:nvSpPr>
          <p:cNvPr id="4" name="QC_7_AN.1_1#2dece8de0.bracket?vaa=1&amp;vcp=1&amp;pid=60c9656d1&amp;color=0,0,0&amp;vpa=21&amp;vtp=1&amp;vaab=1"/>
          <p:cNvSpPr/>
          <p:nvPr/>
        </p:nvSpPr>
        <p:spPr>
          <a:xfrm>
            <a:off x="1083215" y="348411"/>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7_BD.66_1#72a11dc8f.choices?vaa=1&amp;vcp=1&amp;pid=60c9656d1&amp;color=0,0,0&amp;vtp=1&amp;vaab=1&amp;bbb=1"/>
          <p:cNvSpPr/>
          <p:nvPr/>
        </p:nvSpPr>
        <p:spPr>
          <a:xfrm>
            <a:off x="539496" y="83634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A.lovely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B.terrible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C.heart</a:t>
            </a:r>
            <a:r>
              <a:rPr lang="en-US" altLang="zh-CN" sz="2800" b="0" i="0" dirty="0">
                <a:solidFill>
                  <a:srgbClr val="000000"/>
                </a:solidFill>
                <a:latin typeface="Times New Roman" pitchFamily="34" charset="0"/>
                <a:ea typeface="SimSun" pitchFamily="34" charset="-122"/>
                <a:cs typeface="Times New Roman" pitchFamily="34" charset="-120"/>
              </a:rPr>
              <a:t>-breaking</a:t>
            </a:r>
            <a:endParaRPr lang="en-US" altLang="zh-CN" sz="2800" dirty="0"/>
          </a:p>
        </p:txBody>
      </p:sp>
      <p:sp>
        <p:nvSpPr>
          <p:cNvPr id="6" name="QC_7_AN.2_1#72a11dc8f.bracket?vaa=1&amp;vcp=1&amp;pid=60c9656d1&amp;color=0,0,0&amp;vpa=22&amp;vtp=1&amp;vaab=1"/>
          <p:cNvSpPr/>
          <p:nvPr/>
        </p:nvSpPr>
        <p:spPr>
          <a:xfrm>
            <a:off x="1083215" y="823006"/>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7" name="QC_7_BD.68_1#70162b604.choices?vaa=1&amp;vcp=1&amp;pid=60c9656d1&amp;color=0,0,0&amp;vtp=1&amp;vaab=1&amp;bbb=1"/>
          <p:cNvSpPr/>
          <p:nvPr/>
        </p:nvSpPr>
        <p:spPr>
          <a:xfrm>
            <a:off x="539496" y="1323722"/>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A.55th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B.45th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C.35th</a:t>
            </a:r>
            <a:endParaRPr lang="en-US" altLang="zh-CN" sz="2800" dirty="0"/>
          </a:p>
        </p:txBody>
      </p:sp>
      <p:sp>
        <p:nvSpPr>
          <p:cNvPr id="8" name="QC_7_AN.3_1#70162b604.bracket?vaa=1&amp;vcp=1&amp;pid=60c9656d1&amp;color=0,0,0&amp;vpa=23&amp;vtp=1&amp;vaab=1"/>
          <p:cNvSpPr/>
          <p:nvPr/>
        </p:nvSpPr>
        <p:spPr>
          <a:xfrm>
            <a:off x="1083215" y="1310387"/>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9" name="QC_7_BD.70_1#013701ba2.choices?vaa=1&amp;vcp=1&amp;pid=60c9656d1&amp;color=0,0,0&amp;vtp=1&amp;vaab=1&amp;bbb=1"/>
          <p:cNvSpPr/>
          <p:nvPr/>
        </p:nvSpPr>
        <p:spPr>
          <a:xfrm>
            <a:off x="539496" y="178552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A.living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room</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B.bathroom</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C.kitchen</a:t>
            </a:r>
            <a:endParaRPr lang="en-US" altLang="zh-CN" sz="2800" dirty="0"/>
          </a:p>
        </p:txBody>
      </p:sp>
      <p:sp>
        <p:nvSpPr>
          <p:cNvPr id="10" name="QC_7_AN.4_1#013701ba2.bracket?vaa=1&amp;vcp=1&amp;pid=60c9656d1&amp;color=0,0,0&amp;vpa=24&amp;vtp=1&amp;vaab=1"/>
          <p:cNvSpPr/>
          <p:nvPr/>
        </p:nvSpPr>
        <p:spPr>
          <a:xfrm>
            <a:off x="1083215" y="1772193"/>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1" name="QC_7_BD.72_1#9456fa297.choices?vaa=1&amp;vcp=1&amp;pid=60c9656d1&amp;color=0,0,0&amp;vtp=1&amp;vaab=1&amp;bbb=1"/>
          <p:cNvSpPr/>
          <p:nvPr/>
        </p:nvSpPr>
        <p:spPr>
          <a:xfrm>
            <a:off x="539496" y="232406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A.he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B.she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C.they</a:t>
            </a:r>
            <a:endParaRPr lang="en-US" altLang="zh-CN" sz="2800" dirty="0"/>
          </a:p>
        </p:txBody>
      </p:sp>
      <p:sp>
        <p:nvSpPr>
          <p:cNvPr id="12" name="QC_7_AN.74_1#9456fa297.bracket?vaa=1&amp;vcp=1&amp;pid=60c9656d1&amp;color=0,0,0&amp;vpa=25&amp;vtp=1&amp;vaab=1"/>
          <p:cNvSpPr/>
          <p:nvPr/>
        </p:nvSpPr>
        <p:spPr>
          <a:xfrm>
            <a:off x="1083215" y="2310731"/>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3" name="QC_7_BD.75_1#2b9257384.choices?vaa=1&amp;vcp=1&amp;pid=60c9656d1&amp;color=0,0,0&amp;mp=1&amp;vtp=1&amp;vaab=1&amp;bt=1&amp;bbb=1">
            <a:extLst>
              <a:ext uri="{FF2B5EF4-FFF2-40B4-BE49-F238E27FC236}">
                <a16:creationId xmlns:a16="http://schemas.microsoft.com/office/drawing/2014/main" id="{D8A16D54-29B9-297B-4975-907127A2948E}"/>
              </a:ext>
            </a:extLst>
          </p:cNvPr>
          <p:cNvSpPr/>
          <p:nvPr/>
        </p:nvSpPr>
        <p:spPr>
          <a:xfrm>
            <a:off x="539496" y="2778017"/>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A.came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B.called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C.walked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out</a:t>
            </a:r>
            <a:endParaRPr lang="en-US" altLang="zh-CN" sz="2800" dirty="0"/>
          </a:p>
        </p:txBody>
      </p:sp>
      <p:sp>
        <p:nvSpPr>
          <p:cNvPr id="14" name="QC_7_AN.1_1#2b9257384.bracket?vaa=1&amp;vcp=1&amp;pid=60c9656d1&amp;color=0,0,0&amp;mp=1&amp;vpa=26&amp;vtp=1&amp;vaab=1">
            <a:extLst>
              <a:ext uri="{FF2B5EF4-FFF2-40B4-BE49-F238E27FC236}">
                <a16:creationId xmlns:a16="http://schemas.microsoft.com/office/drawing/2014/main" id="{F584AA39-F99E-1528-35B4-B3B56AECBC8E}"/>
              </a:ext>
            </a:extLst>
          </p:cNvPr>
          <p:cNvSpPr/>
          <p:nvPr/>
        </p:nvSpPr>
        <p:spPr>
          <a:xfrm>
            <a:off x="1083215" y="2764682"/>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5" name="QC_7_BD.76_1#6c119a610.choices?vaa=1&amp;vcp=1&amp;pid=60c9656d1&amp;color=0,0,0&amp;vtp=1&amp;vaab=1&amp;bbb=1">
            <a:extLst>
              <a:ext uri="{FF2B5EF4-FFF2-40B4-BE49-F238E27FC236}">
                <a16:creationId xmlns:a16="http://schemas.microsoft.com/office/drawing/2014/main" id="{11605AA3-7254-A356-4E4A-696BBC2CE515}"/>
              </a:ext>
            </a:extLst>
          </p:cNvPr>
          <p:cNvSpPr/>
          <p:nvPr/>
        </p:nvSpPr>
        <p:spPr>
          <a:xfrm>
            <a:off x="539496" y="333853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7.</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A.carelessly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B.excitedly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C.sadly</a:t>
            </a:r>
            <a:endParaRPr lang="en-US" altLang="zh-CN" sz="2800" dirty="0"/>
          </a:p>
        </p:txBody>
      </p:sp>
      <p:sp>
        <p:nvSpPr>
          <p:cNvPr id="16" name="QC_7_AN.2_1#6c119a610.bracket?vaa=1&amp;vcp=1&amp;pid=60c9656d1&amp;color=0,0,0&amp;vpa=27&amp;vtp=1&amp;vaab=1">
            <a:extLst>
              <a:ext uri="{FF2B5EF4-FFF2-40B4-BE49-F238E27FC236}">
                <a16:creationId xmlns:a16="http://schemas.microsoft.com/office/drawing/2014/main" id="{7B896464-C9D3-31D1-6058-900CB36BDC72}"/>
              </a:ext>
            </a:extLst>
          </p:cNvPr>
          <p:cNvSpPr/>
          <p:nvPr/>
        </p:nvSpPr>
        <p:spPr>
          <a:xfrm>
            <a:off x="1083215" y="332519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7" name="QC_7_BD.78_1#87a3b6421.choices?vaa=1&amp;vcp=1&amp;pid=60c9656d1&amp;color=0,0,0&amp;vtp=1&amp;vaab=1&amp;bbb=1">
            <a:extLst>
              <a:ext uri="{FF2B5EF4-FFF2-40B4-BE49-F238E27FC236}">
                <a16:creationId xmlns:a16="http://schemas.microsoft.com/office/drawing/2014/main" id="{A129AFED-8AA6-68C4-76ED-86079F106997}"/>
              </a:ext>
            </a:extLst>
          </p:cNvPr>
          <p:cNvSpPr/>
          <p:nvPr/>
        </p:nvSpPr>
        <p:spPr>
          <a:xfrm>
            <a:off x="539496" y="3883465"/>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A.truth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B.birthday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C.love</a:t>
            </a:r>
            <a:endParaRPr lang="en-US" altLang="zh-CN" sz="2800" dirty="0"/>
          </a:p>
        </p:txBody>
      </p:sp>
      <p:sp>
        <p:nvSpPr>
          <p:cNvPr id="18" name="QC_7_AN.3_1#87a3b6421.bracket?vaa=1&amp;vcp=1&amp;pid=60c9656d1&amp;color=0,0,0&amp;vpa=28&amp;vtp=1&amp;vaab=1">
            <a:extLst>
              <a:ext uri="{FF2B5EF4-FFF2-40B4-BE49-F238E27FC236}">
                <a16:creationId xmlns:a16="http://schemas.microsoft.com/office/drawing/2014/main" id="{8EC2572E-C206-A53D-B113-F93E6553285F}"/>
              </a:ext>
            </a:extLst>
          </p:cNvPr>
          <p:cNvSpPr/>
          <p:nvPr/>
        </p:nvSpPr>
        <p:spPr>
          <a:xfrm>
            <a:off x="1083215" y="3870130"/>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9" name="QC_7_BD.80_1#3208011b0.choices?vaa=1&amp;vcp=1&amp;pid=60c9656d1&amp;color=0,0,0&amp;vtp=1&amp;vaab=1&amp;bbb=1">
            <a:extLst>
              <a:ext uri="{FF2B5EF4-FFF2-40B4-BE49-F238E27FC236}">
                <a16:creationId xmlns:a16="http://schemas.microsoft.com/office/drawing/2014/main" id="{D10F24B6-1921-CD98-76AC-AF9F99D07296}"/>
              </a:ext>
            </a:extLst>
          </p:cNvPr>
          <p:cNvSpPr/>
          <p:nvPr/>
        </p:nvSpPr>
        <p:spPr>
          <a:xfrm>
            <a:off x="539496" y="4410631"/>
            <a:ext cx="11109960" cy="666529"/>
          </a:xfrm>
          <a:prstGeom prst="rect">
            <a:avLst/>
          </a:prstGeom>
          <a:noFill/>
          <a:ln/>
        </p:spPr>
        <p:txBody>
          <a:bodyPr wrap="none" lIns="0" tIns="0" rIns="0" bIns="0" rtlCol="0" anchor="t"/>
          <a:lstStyle/>
          <a:p>
            <a:pPr>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last		    </a:t>
            </a:r>
            <a:r>
              <a:rPr lang="en-US" altLang="zh-CN" sz="2800" b="0" i="0" dirty="0" err="1">
                <a:solidFill>
                  <a:srgbClr val="000000"/>
                </a:solidFill>
                <a:latin typeface="Times New Roman" pitchFamily="34" charset="0"/>
                <a:ea typeface="SimSun" pitchFamily="34" charset="-122"/>
                <a:cs typeface="Times New Roman" pitchFamily="34" charset="-120"/>
              </a:rPr>
              <a:t>B.For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example      </a:t>
            </a:r>
            <a:r>
              <a:rPr lang="en-US" altLang="zh-CN" sz="2800" b="0" i="0" dirty="0" err="1">
                <a:solidFill>
                  <a:srgbClr val="000000"/>
                </a:solidFill>
                <a:latin typeface="Times New Roman" pitchFamily="34" charset="0"/>
                <a:ea typeface="SimSun" pitchFamily="34" charset="-122"/>
                <a:cs typeface="Times New Roman" pitchFamily="34" charset="-120"/>
              </a:rPr>
              <a:t>C.On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hand</a:t>
            </a:r>
            <a:endParaRPr lang="en-US" altLang="zh-CN" sz="2800" dirty="0"/>
          </a:p>
        </p:txBody>
      </p:sp>
      <p:sp>
        <p:nvSpPr>
          <p:cNvPr id="20" name="QC_7_AN.4_1#3208011b0.bracket?vaa=1&amp;vcp=1&amp;pid=60c9656d1&amp;color=0,0,0&amp;vpa=29&amp;vtp=1&amp;vaab=1">
            <a:extLst>
              <a:ext uri="{FF2B5EF4-FFF2-40B4-BE49-F238E27FC236}">
                <a16:creationId xmlns:a16="http://schemas.microsoft.com/office/drawing/2014/main" id="{E8DF2AE2-408D-4A17-B389-1574EBC89F04}"/>
              </a:ext>
            </a:extLst>
          </p:cNvPr>
          <p:cNvSpPr/>
          <p:nvPr/>
        </p:nvSpPr>
        <p:spPr>
          <a:xfrm>
            <a:off x="1083215" y="4418251"/>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21" name="QC_7_BD.82_1#915eba708.choices?vaa=1&amp;vcp=1&amp;pid=60c9656d1&amp;color=0,0,0&amp;vtp=1&amp;vaab=1&amp;bbb=1">
            <a:extLst>
              <a:ext uri="{FF2B5EF4-FFF2-40B4-BE49-F238E27FC236}">
                <a16:creationId xmlns:a16="http://schemas.microsoft.com/office/drawing/2014/main" id="{F367F3A8-7E54-76CC-0785-846C57001764}"/>
              </a:ext>
            </a:extLst>
          </p:cNvPr>
          <p:cNvSpPr/>
          <p:nvPr/>
        </p:nvSpPr>
        <p:spPr>
          <a:xfrm>
            <a:off x="539496" y="498400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A.instead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B.again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C.never</a:t>
            </a:r>
            <a:endParaRPr lang="en-US" altLang="zh-CN" sz="2800" dirty="0"/>
          </a:p>
        </p:txBody>
      </p:sp>
      <p:sp>
        <p:nvSpPr>
          <p:cNvPr id="22" name="QC_7_AN.84_1#915eba708.bracket?vaa=1&amp;vcp=1&amp;pid=60c9656d1&amp;color=0,0,0&amp;vpa=30&amp;vtp=1&amp;vaab=1">
            <a:extLst>
              <a:ext uri="{FF2B5EF4-FFF2-40B4-BE49-F238E27FC236}">
                <a16:creationId xmlns:a16="http://schemas.microsoft.com/office/drawing/2014/main" id="{78E7239E-9981-8041-986E-79DB620EC8A7}"/>
              </a:ext>
            </a:extLst>
          </p:cNvPr>
          <p:cNvSpPr/>
          <p:nvPr/>
        </p:nvSpPr>
        <p:spPr>
          <a:xfrm>
            <a:off x="1261015" y="497066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23" name="QM_6_BD.64_1#60c9656d1?vaa=1&amp;vcp=1&amp;pid=cbbc8c901&amp;color=0,0,0&amp;vtp=1&amp;vaab=1&amp;bt=1&amp;bbb=1">
            <a:extLst>
              <a:ext uri="{FF2B5EF4-FFF2-40B4-BE49-F238E27FC236}">
                <a16:creationId xmlns:a16="http://schemas.microsoft.com/office/drawing/2014/main" id="{A8853282-D4D7-96C3-2A87-51A7B2D42E2D}"/>
              </a:ext>
            </a:extLst>
          </p:cNvPr>
          <p:cNvSpPr/>
          <p:nvPr/>
        </p:nvSpPr>
        <p:spPr>
          <a:xfrm>
            <a:off x="539496" y="5819714"/>
            <a:ext cx="11109960" cy="553657"/>
          </a:xfrm>
          <a:prstGeom prst="rect">
            <a:avLst/>
          </a:prstGeom>
          <a:noFill/>
          <a:ln/>
        </p:spPr>
        <p:txBody>
          <a:bodyPr wrap="none" lIns="0" tIns="0" rIns="0" bIns="0" rtlCol="0" anchor="t"/>
          <a:lstStyle/>
          <a:p>
            <a:pPr algn="r">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（2024·甘肃武威·中考题改编）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0">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4">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4">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6">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6">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8">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8">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0">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20">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2">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10" grpId="0" build="p" animBg="1"/>
      <p:bldP spid="12" grpId="0" build="p" animBg="1"/>
      <p:bldP spid="14" grpId="0" build="p" animBg="1"/>
      <p:bldP spid="16" grpId="0" build="p" animBg="1"/>
      <p:bldP spid="18" grpId="0" build="p" animBg="1"/>
      <p:bldP spid="20" grpId="0" build="p" animBg="1"/>
      <p:bldP spid="2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18006826c.fixed?vcp=1&amp;pid=019f8bbde&amp;color=0,0,0&amp;vtp=1&amp;vaab=1&amp;bbb=1"/>
          <p:cNvSpPr/>
          <p:nvPr/>
        </p:nvSpPr>
        <p:spPr>
          <a:xfrm>
            <a:off x="320040" y="2679192"/>
            <a:ext cx="11521440" cy="713232"/>
          </a:xfrm>
          <a:prstGeom prst="rect">
            <a:avLst/>
          </a:prstGeom>
          <a:noFill/>
          <a:ln/>
        </p:spPr>
        <p:txBody>
          <a:bodyPr wrap="none" lIns="0" tIns="0" rIns="0" bIns="0" rtlCol="0" anchor="ctr"/>
          <a:lstStyle/>
          <a:p>
            <a:pPr algn="ctr">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完形填空</a:t>
            </a:r>
            <a:endParaRPr lang="en-US" altLang="zh-CN" sz="4000" dirty="0"/>
          </a:p>
        </p:txBody>
      </p:sp>
      <p:sp>
        <p:nvSpPr>
          <p:cNvPr id="3" name="C_4_BD#18006826c.fixed?vcp=1&amp;pid=019f8bbde&amp;color=86,186,157&amp;vtp=1&amp;vaab=1&amp;bbb=1"/>
          <p:cNvSpPr/>
          <p:nvPr/>
        </p:nvSpPr>
        <p:spPr>
          <a:xfrm>
            <a:off x="2267712" y="3419856"/>
            <a:ext cx="7644384" cy="713232"/>
          </a:xfrm>
          <a:prstGeom prst="rect">
            <a:avLst/>
          </a:prstGeom>
          <a:noFill/>
          <a:ln/>
        </p:spPr>
        <p:txBody>
          <a:bodyPr wrap="none" lIns="0" tIns="0" rIns="0" bIns="0" rtlCol="0" anchor="ctr"/>
          <a:lstStyle/>
          <a:p>
            <a:pPr algn="ctr">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专题概述</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M_6_BD.85_1#f023868e1?vaa=1&amp;vcp=1&amp;pid=cbbc8c901&amp;color=0,0,0&amp;vtp=1&amp;vaab=1&amp;bt=1&amp;bbb=1"/>
          <p:cNvSpPr/>
          <p:nvPr/>
        </p:nvSpPr>
        <p:spPr>
          <a:xfrm>
            <a:off x="539496" y="1522952"/>
            <a:ext cx="11109960" cy="553657"/>
          </a:xfrm>
          <a:prstGeom prst="rect">
            <a:avLst/>
          </a:prstGeom>
          <a:noFill/>
          <a:ln/>
        </p:spPr>
        <p:txBody>
          <a:bodyPr wrap="none" lIns="0" tIns="0" rIns="0" bIns="0" rtlCol="0" anchor="t"/>
          <a:lstStyle/>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（C）</a:t>
            </a:r>
            <a:endParaRPr lang="en-US" altLang="zh-CN" sz="2800" dirty="0"/>
          </a:p>
        </p:txBody>
      </p:sp>
      <p:graphicFrame>
        <p:nvGraphicFramePr>
          <p:cNvPr id="33" name="QM_6_BD.85_2#f023868e1?colgroup=5,6,17&amp;vaa=1&amp;vcp=1&amp;pid=cbbc8c901&amp;color=0,0,0&amp;vtp=1&amp;vaab=1&amp;bbb=1"/>
          <p:cNvGraphicFramePr>
            <a:graphicFrameLocks noGrp="1"/>
          </p:cNvGraphicFramePr>
          <p:nvPr>
            <p:extLst>
              <p:ext uri="{D42A27DB-BD31-4B8C-83A1-F6EECF244321}">
                <p14:modId xmlns:p14="http://schemas.microsoft.com/office/powerpoint/2010/main" val="582616193"/>
              </p:ext>
            </p:extLst>
          </p:nvPr>
        </p:nvGraphicFramePr>
        <p:xfrm>
          <a:off x="539496" y="2204561"/>
          <a:ext cx="11082528" cy="1132968"/>
        </p:xfrm>
        <a:graphic>
          <a:graphicData uri="http://schemas.openxmlformats.org/drawingml/2006/table">
            <a:tbl>
              <a:tblPr/>
              <a:tblGrid>
                <a:gridCol w="2002536">
                  <a:extLst>
                    <a:ext uri="{9D8B030D-6E8A-4147-A177-3AD203B41FA5}">
                      <a16:colId xmlns:a16="http://schemas.microsoft.com/office/drawing/2014/main" val="20000"/>
                    </a:ext>
                  </a:extLst>
                </a:gridCol>
                <a:gridCol w="2468880">
                  <a:extLst>
                    <a:ext uri="{9D8B030D-6E8A-4147-A177-3AD203B41FA5}">
                      <a16:colId xmlns:a16="http://schemas.microsoft.com/office/drawing/2014/main" val="20001"/>
                    </a:ext>
                  </a:extLst>
                </a:gridCol>
                <a:gridCol w="6611112">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人与自我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做人与做事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勤于动手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乐于实践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敢于创新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M_6_BD.85_3#f023868e1?vaa=1&amp;vcp=1&amp;pid=cbbc8c901&amp;color=0,0,0&amp;vtp=1&amp;vaab=1&amp;bbb=1&amp;hb=1"/>
          <p:cNvSpPr/>
          <p:nvPr/>
        </p:nvSpPr>
        <p:spPr>
          <a:xfrm>
            <a:off x="539496" y="3474561"/>
            <a:ext cx="11109960" cy="18490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William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grew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poor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family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Africa.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family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lived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village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no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night,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oil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lamps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light.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However</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oil</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expensive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parents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afford.</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M_6_BD.85_4#f023868e1?vaa=1&amp;vcp=1&amp;pid=cbbc8c901&amp;color=0,0,0&amp;mp=1&amp;vtp=1&amp;vaab=1&amp;bt=1&amp;bbb=1&amp;hb=1"/>
          <p:cNvSpPr/>
          <p:nvPr/>
        </p:nvSpPr>
        <p:spPr>
          <a:xfrm>
            <a:off x="539496" y="892524"/>
            <a:ext cx="11109960" cy="50875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William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life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idea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realize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read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book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turn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into</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electricity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windmill.</a:t>
            </a:r>
            <a:endParaRPr lang="en-US" altLang="zh-CN" sz="2800" dirty="0"/>
          </a:p>
          <a:p>
            <a:pPr>
              <a:lnSpc>
                <a:spcPts val="51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3</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Though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know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windmill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decided</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give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try.</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First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4</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materials.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dug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through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rubbish</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with</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cousin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villages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nearby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5</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until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got</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what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wanted.</a:t>
            </a:r>
            <a:endParaRPr lang="en-US" altLang="zh-CN" sz="2800" dirty="0"/>
          </a:p>
        </p:txBody>
      </p:sp>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M_6_BD.85_5#f023868e1?vaa=1&amp;vcp=1&amp;pid=cbbc8c901&amp;color=0,0,0&amp;mp=1&amp;vtp=1&amp;vaab=1&amp;bt=1&amp;bbb=1&amp;hb=1"/>
          <p:cNvSpPr/>
          <p:nvPr/>
        </p:nvSpPr>
        <p:spPr>
          <a:xfrm>
            <a:off x="539496" y="554400"/>
            <a:ext cx="11109960" cy="5735257"/>
          </a:xfrm>
          <a:prstGeom prst="rect">
            <a:avLst/>
          </a:prstGeom>
          <a:noFill/>
          <a:ln/>
        </p:spPr>
        <p:txBody>
          <a:bodyPr wrap="none" lIns="0" tIns="0" rIns="0" bIns="0" rtlCol="0" anchor="t"/>
          <a:lstStyle/>
          <a:p>
            <a:pPr algn="l">
              <a:lnSpc>
                <a:spcPts val="40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started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windmill.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moment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farm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work</a:t>
            </a:r>
            <a:r>
              <a:rPr lang="en-US" altLang="zh-CN" sz="2800" b="0" i="0" dirty="0">
                <a:solidFill>
                  <a:srgbClr val="000000"/>
                </a:solidFill>
                <a:latin typeface="SimSun" pitchFamily="34" charset="0"/>
                <a:ea typeface="SimSun" pitchFamily="34" charset="-122"/>
                <a:cs typeface="SimSun" pitchFamily="34" charset="-120"/>
              </a:rPr>
              <a:t> </a:t>
            </a:r>
          </a:p>
          <a:p>
            <a:pPr>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finished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fields,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threw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himself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studying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materials,</a:t>
            </a:r>
            <a:r>
              <a:rPr lang="en-US" altLang="zh-CN" sz="2800" b="0" i="0" dirty="0">
                <a:solidFill>
                  <a:srgbClr val="000000"/>
                </a:solidFill>
                <a:latin typeface="SimSun" pitchFamily="34" charset="0"/>
                <a:ea typeface="SimSun" pitchFamily="34" charset="-122"/>
                <a:cs typeface="SimSun" pitchFamily="34" charset="-120"/>
              </a:rPr>
              <a:t> </a:t>
            </a:r>
          </a:p>
          <a:p>
            <a:pPr>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staying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6</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midnight.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Finally,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made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after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many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7</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fixed</a:t>
            </a:r>
            <a:r>
              <a:rPr lang="en-US" altLang="zh-CN" sz="2800" b="0" i="0" dirty="0">
                <a:solidFill>
                  <a:srgbClr val="000000"/>
                </a:solidFill>
                <a:latin typeface="SimSun" pitchFamily="34" charset="0"/>
                <a:ea typeface="SimSun" pitchFamily="34" charset="-122"/>
                <a:cs typeface="SimSun" pitchFamily="34" charset="-120"/>
              </a:rPr>
              <a:t> </a:t>
            </a:r>
          </a:p>
          <a:p>
            <a:pPr>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windmill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wood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tower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catch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villagers</a:t>
            </a:r>
            <a:r>
              <a:rPr lang="en-US" altLang="zh-CN" sz="2800" b="0" i="0" dirty="0">
                <a:solidFill>
                  <a:srgbClr val="000000"/>
                </a:solidFill>
                <a:latin typeface="SimSun" pitchFamily="34" charset="0"/>
                <a:ea typeface="SimSun" pitchFamily="34" charset="-122"/>
                <a:cs typeface="SimSun" pitchFamily="34" charset="-120"/>
              </a:rPr>
              <a:t> </a:t>
            </a:r>
          </a:p>
          <a:p>
            <a:pPr>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came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look.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connect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bulb</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p>
          <a:p>
            <a:pPr>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windmill.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blew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windmill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8</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their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amazement,</a:t>
            </a:r>
            <a:r>
              <a:rPr lang="en-US" altLang="zh-CN" sz="2800" b="0" i="0" dirty="0">
                <a:solidFill>
                  <a:srgbClr val="000000"/>
                </a:solidFill>
                <a:latin typeface="SimSun" pitchFamily="34" charset="0"/>
                <a:ea typeface="SimSun" pitchFamily="34" charset="-122"/>
                <a:cs typeface="SimSun" pitchFamily="34" charset="-120"/>
              </a:rPr>
              <a:t> </a:t>
            </a:r>
          </a:p>
          <a:p>
            <a:pPr>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bulb</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villagers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cheered.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William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threw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hands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p>
          <a:p>
            <a:pPr>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air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jumped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9</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produce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energy,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built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another</a:t>
            </a:r>
            <a:r>
              <a:rPr lang="en-US" altLang="zh-CN" sz="2800" b="0" i="0" dirty="0">
                <a:solidFill>
                  <a:srgbClr val="000000"/>
                </a:solidFill>
                <a:latin typeface="SimSun" pitchFamily="34" charset="0"/>
                <a:ea typeface="SimSun" pitchFamily="34" charset="-122"/>
                <a:cs typeface="SimSun" pitchFamily="34" charset="-120"/>
              </a:rPr>
              <a:t> </a:t>
            </a:r>
          </a:p>
          <a:p>
            <a:pPr>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windmill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village.</a:t>
            </a:r>
          </a:p>
          <a:p>
            <a:pPr algn="l">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Born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poverty,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William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give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face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p>
          <a:p>
            <a:pPr>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difficulties.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kept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reading,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taught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himself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whole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u="sng" spc="-10300" dirty="0">
                <a:solidFill>
                  <a:srgbClr val="FFFFFF"/>
                </a:solidFill>
                <a:latin typeface="SimSun" pitchFamily="34" charset="0"/>
                <a:ea typeface="SimSun" pitchFamily="34" charset="-122"/>
                <a:cs typeface="SimSu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u="sng" dirty="0">
                <a:solidFill>
                  <a:srgbClr val="000000"/>
                </a:solidFill>
                <a:latin typeface="Times New Roman" pitchFamily="34" charset="0"/>
                <a:ea typeface="SimSun" pitchFamily="34" charset="-122"/>
                <a:cs typeface="Times New Roman" pitchFamily="34" charset="-120"/>
              </a:rPr>
              <a:t>10</a:t>
            </a:r>
            <a:r>
              <a:rPr lang="en-US" altLang="zh-CN" sz="2800" b="0" i="0" u="sng" spc="-10300" dirty="0">
                <a:solidFill>
                  <a:srgbClr val="FFFFFF"/>
                </a:solidFill>
                <a:latin typeface="Times New Roman" pitchFamily="34" charset="0"/>
                <a:ea typeface="SimSun" pitchFamily="34" charset="-122"/>
                <a:cs typeface="Times New Roman" pitchFamily="34" charset="-120"/>
              </a:rPr>
              <a:t>.</a:t>
            </a:r>
            <a:r>
              <a:rPr lang="en-US" altLang="zh-CN" sz="2800" i="0" u="sng" dirty="0">
                <a:solidFill>
                  <a:srgbClr val="000000"/>
                </a:solidFill>
                <a:latin typeface="SimSun" pitchFamily="34" charset="0"/>
                <a:ea typeface="SimSun" pitchFamily="34" charset="-122"/>
                <a:cs typeface="SimSun" pitchFamily="34" charset="-120"/>
              </a:rPr>
              <a:t> </a:t>
            </a:r>
            <a:r>
              <a:rPr lang="en-US" altLang="zh-CN" sz="2800" i="0" u="sng" spc="-10300" dirty="0">
                <a:solidFill>
                  <a:srgbClr val="FFFFFF"/>
                </a:solidFill>
                <a:latin typeface="SimSun" pitchFamily="34" charset="0"/>
                <a:ea typeface="SimSun" pitchFamily="34" charset="-122"/>
                <a:cs typeface="SimSu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3" name="QC_7_BD.86_1#64c1391f5.choices?vaa=1&amp;vcp=1&amp;pid=f023868e1&amp;color=0,0,0&amp;vtp=1&amp;vaab=1&amp;bbb=1"/>
          <p:cNvSpPr/>
          <p:nvPr/>
        </p:nvSpPr>
        <p:spPr>
          <a:xfrm>
            <a:off x="539496" y="56403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.gas</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B.water</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.electricity</a:t>
            </a:r>
            <a:endParaRPr lang="en-US" altLang="zh-CN" sz="2800" dirty="0"/>
          </a:p>
        </p:txBody>
      </p:sp>
      <p:sp>
        <p:nvSpPr>
          <p:cNvPr id="4" name="QC_7_AN.1_1#64c1391f5.bracket?vaa=1&amp;vcp=1&amp;pid=f023868e1&amp;color=0,0,0&amp;vpa=31&amp;vtp=1&amp;vaab=1"/>
          <p:cNvSpPr/>
          <p:nvPr/>
        </p:nvSpPr>
        <p:spPr>
          <a:xfrm>
            <a:off x="1083215" y="550703"/>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7_BD.87_1#b439526a4.choices?vaa=1&amp;vcp=1&amp;pid=f023868e1&amp;color=0,0,0&amp;vtp=1&amp;vaab=1&amp;bbb=1"/>
          <p:cNvSpPr/>
          <p:nvPr/>
        </p:nvSpPr>
        <p:spPr>
          <a:xfrm>
            <a:off x="539496" y="102584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A.protect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B.improve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C.create</a:t>
            </a:r>
            <a:endParaRPr lang="en-US" altLang="zh-CN" sz="2800" dirty="0"/>
          </a:p>
        </p:txBody>
      </p:sp>
      <p:sp>
        <p:nvSpPr>
          <p:cNvPr id="6" name="QC_7_AN.2_1#b439526a4.bracket?vaa=1&amp;vcp=1&amp;pid=f023868e1&amp;color=0,0,0&amp;vpa=32&amp;vtp=1&amp;vaab=1"/>
          <p:cNvSpPr/>
          <p:nvPr/>
        </p:nvSpPr>
        <p:spPr>
          <a:xfrm>
            <a:off x="1083215" y="101250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7" name="QC_7_BD.89_1#6fd1afc32.choices?vaa=1&amp;vcp=1&amp;pid=f023868e1&amp;color=0,0,0&amp;vtp=1&amp;vaab=1&amp;bbb=1"/>
          <p:cNvSpPr/>
          <p:nvPr/>
        </p:nvSpPr>
        <p:spPr>
          <a:xfrm>
            <a:off x="539496" y="151322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A.amazing</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B.surprised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C.worried</a:t>
            </a:r>
            <a:endParaRPr lang="en-US" altLang="zh-CN" sz="2800" dirty="0"/>
          </a:p>
        </p:txBody>
      </p:sp>
      <p:sp>
        <p:nvSpPr>
          <p:cNvPr id="8" name="QC_7_AN.3_1#6fd1afc32.bracket?vaa=1&amp;vcp=1&amp;pid=f023868e1&amp;color=0,0,0&amp;vpa=33&amp;vtp=1&amp;vaab=1"/>
          <p:cNvSpPr/>
          <p:nvPr/>
        </p:nvSpPr>
        <p:spPr>
          <a:xfrm>
            <a:off x="1083215" y="1499891"/>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9" name="QC_7_BD.91_1#6572dc6e4.choices?vaa=1&amp;vcp=1&amp;pid=f023868e1&amp;color=0,0,0&amp;vtp=1&amp;vaab=1&amp;bbb=1"/>
          <p:cNvSpPr/>
          <p:nvPr/>
        </p:nvSpPr>
        <p:spPr>
          <a:xfrm>
            <a:off x="539496" y="202618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A.buy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B.invent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C.collect</a:t>
            </a:r>
            <a:endParaRPr lang="en-US" altLang="zh-CN" sz="2800" dirty="0"/>
          </a:p>
        </p:txBody>
      </p:sp>
      <p:sp>
        <p:nvSpPr>
          <p:cNvPr id="10" name="QC_7_AN.4_1#6572dc6e4.bracket?vaa=1&amp;vcp=1&amp;pid=f023868e1&amp;color=0,0,0&amp;vpa=34&amp;vtp=1&amp;vaab=1"/>
          <p:cNvSpPr/>
          <p:nvPr/>
        </p:nvSpPr>
        <p:spPr>
          <a:xfrm>
            <a:off x="1083215" y="201285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1" name="QC_7_BD.93_1#0a4b69a7e.choices?vaa=1&amp;vcp=1&amp;pid=f023868e1&amp;color=0,0,0&amp;vtp=1&amp;vaab=1&amp;bbb=1"/>
          <p:cNvSpPr/>
          <p:nvPr/>
        </p:nvSpPr>
        <p:spPr>
          <a:xfrm>
            <a:off x="545890" y="2526357"/>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A.stuck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B.went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over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C.looked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into</a:t>
            </a:r>
            <a:endParaRPr lang="en-US" altLang="zh-CN" sz="2800" dirty="0"/>
          </a:p>
        </p:txBody>
      </p:sp>
      <p:sp>
        <p:nvSpPr>
          <p:cNvPr id="12" name="QC_7_AN.95_1#0a4b69a7e.bracket?vaa=1&amp;vcp=1&amp;pid=f023868e1&amp;color=0,0,0&amp;vpa=35&amp;vtp=1&amp;vaab=1"/>
          <p:cNvSpPr/>
          <p:nvPr/>
        </p:nvSpPr>
        <p:spPr>
          <a:xfrm>
            <a:off x="1089609" y="2513022"/>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3" name="QC_7_BD.96_1#747e9f5dc.choices?vaa=1&amp;vcp=1&amp;pid=f023868e1&amp;color=0,0,0&amp;mp=1&amp;vtp=1&amp;vaab=1&amp;bt=1&amp;bbb=1">
            <a:extLst>
              <a:ext uri="{FF2B5EF4-FFF2-40B4-BE49-F238E27FC236}">
                <a16:creationId xmlns:a16="http://schemas.microsoft.com/office/drawing/2014/main" id="{9F3C50D4-0F0F-37D3-91C5-D10243083A29}"/>
              </a:ext>
            </a:extLst>
          </p:cNvPr>
          <p:cNvSpPr/>
          <p:nvPr/>
        </p:nvSpPr>
        <p:spPr>
          <a:xfrm>
            <a:off x="539496" y="299720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6.</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.calm</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B.awake</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.relaxed</a:t>
            </a:r>
            <a:endParaRPr lang="en-US" altLang="zh-CN" sz="2800" dirty="0"/>
          </a:p>
        </p:txBody>
      </p:sp>
      <p:sp>
        <p:nvSpPr>
          <p:cNvPr id="14" name="QC_7_AN.1_1#747e9f5dc.bracket?vaa=1&amp;vcp=1&amp;pid=f023868e1&amp;color=0,0,0&amp;mp=1&amp;vpa=36&amp;vtp=1&amp;vaab=1">
            <a:extLst>
              <a:ext uri="{FF2B5EF4-FFF2-40B4-BE49-F238E27FC236}">
                <a16:creationId xmlns:a16="http://schemas.microsoft.com/office/drawing/2014/main" id="{686BE75D-7A0B-3842-79A2-63CC088D3040}"/>
              </a:ext>
            </a:extLst>
          </p:cNvPr>
          <p:cNvSpPr/>
          <p:nvPr/>
        </p:nvSpPr>
        <p:spPr>
          <a:xfrm>
            <a:off x="1083215" y="2983866"/>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5" name="QC_7_BD.97_1#0fb7d48cb.choices?vaa=1&amp;vcp=1&amp;pid=f023868e1&amp;color=0,0,0&amp;vtp=1&amp;vaab=1&amp;bbb=1">
            <a:extLst>
              <a:ext uri="{FF2B5EF4-FFF2-40B4-BE49-F238E27FC236}">
                <a16:creationId xmlns:a16="http://schemas.microsoft.com/office/drawing/2014/main" id="{A92AF3BA-7DCB-BECD-A773-AE4D4161C07F}"/>
              </a:ext>
            </a:extLst>
          </p:cNvPr>
          <p:cNvSpPr/>
          <p:nvPr/>
        </p:nvSpPr>
        <p:spPr>
          <a:xfrm>
            <a:off x="539496" y="3487380"/>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A.tells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B.excuses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C.failures</a:t>
            </a:r>
            <a:endParaRPr lang="en-US" altLang="zh-CN" sz="2800" dirty="0"/>
          </a:p>
        </p:txBody>
      </p:sp>
      <p:sp>
        <p:nvSpPr>
          <p:cNvPr id="16" name="QC_7_AN.2_1#0fb7d48cb.bracket?vaa=1&amp;vcp=1&amp;pid=f023868e1&amp;color=0,0,0&amp;vpa=37&amp;vtp=1&amp;vaab=1">
            <a:extLst>
              <a:ext uri="{FF2B5EF4-FFF2-40B4-BE49-F238E27FC236}">
                <a16:creationId xmlns:a16="http://schemas.microsoft.com/office/drawing/2014/main" id="{FF9CDBF9-05FC-C405-5FD1-1D0E0C968207}"/>
              </a:ext>
            </a:extLst>
          </p:cNvPr>
          <p:cNvSpPr/>
          <p:nvPr/>
        </p:nvSpPr>
        <p:spPr>
          <a:xfrm>
            <a:off x="1083215" y="3474045"/>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7" name="QC_7_BD.99_1#8b8257821.choices?vaa=1&amp;vcp=1&amp;pid=f023868e1&amp;color=0,0,0&amp;vtp=1&amp;vaab=1&amp;bbb=1">
            <a:extLst>
              <a:ext uri="{FF2B5EF4-FFF2-40B4-BE49-F238E27FC236}">
                <a16:creationId xmlns:a16="http://schemas.microsoft.com/office/drawing/2014/main" id="{79F7EB86-C44E-4690-CC75-EE542F6E3EB9}"/>
              </a:ext>
            </a:extLst>
          </p:cNvPr>
          <p:cNvSpPr/>
          <p:nvPr/>
        </p:nvSpPr>
        <p:spPr>
          <a:xfrm>
            <a:off x="539496" y="394918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A.fell</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B.flew</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C.turned</a:t>
            </a:r>
            <a:endParaRPr lang="en-US" altLang="zh-CN" sz="2800" dirty="0"/>
          </a:p>
        </p:txBody>
      </p:sp>
      <p:sp>
        <p:nvSpPr>
          <p:cNvPr id="18" name="QC_7_AN.3_1#8b8257821.bracket?vaa=1&amp;vcp=1&amp;pid=f023868e1&amp;color=0,0,0&amp;vpa=38&amp;vtp=1&amp;vaab=1">
            <a:extLst>
              <a:ext uri="{FF2B5EF4-FFF2-40B4-BE49-F238E27FC236}">
                <a16:creationId xmlns:a16="http://schemas.microsoft.com/office/drawing/2014/main" id="{ED58C1AD-5E16-AA5A-4890-7DDBF0674682}"/>
              </a:ext>
            </a:extLst>
          </p:cNvPr>
          <p:cNvSpPr/>
          <p:nvPr/>
        </p:nvSpPr>
        <p:spPr>
          <a:xfrm>
            <a:off x="1083215" y="393584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9" name="QC_7_BD.101_1#9ed045e2a.choices?vaa=1&amp;vcp=1&amp;pid=f023868e1&amp;color=0,0,0&amp;vtp=1&amp;vaab=1&amp;bbb=1">
            <a:extLst>
              <a:ext uri="{FF2B5EF4-FFF2-40B4-BE49-F238E27FC236}">
                <a16:creationId xmlns:a16="http://schemas.microsoft.com/office/drawing/2014/main" id="{EF46D390-3521-D06A-B650-2F5DD0B92092}"/>
              </a:ext>
            </a:extLst>
          </p:cNvPr>
          <p:cNvSpPr/>
          <p:nvPr/>
        </p:nvSpPr>
        <p:spPr>
          <a:xfrm>
            <a:off x="539496" y="4500510"/>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A.excitedly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B.hurriedly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C.carefully</a:t>
            </a:r>
            <a:endParaRPr lang="en-US" altLang="zh-CN" sz="2800" dirty="0"/>
          </a:p>
        </p:txBody>
      </p:sp>
      <p:sp>
        <p:nvSpPr>
          <p:cNvPr id="20" name="QC_7_AN.4_1#9ed045e2a.bracket?vaa=1&amp;vcp=1&amp;pid=f023868e1&amp;color=0,0,0&amp;vpa=39&amp;vtp=1&amp;vaab=1">
            <a:extLst>
              <a:ext uri="{FF2B5EF4-FFF2-40B4-BE49-F238E27FC236}">
                <a16:creationId xmlns:a16="http://schemas.microsoft.com/office/drawing/2014/main" id="{F6B0FDD4-2AA7-B79B-A998-F91B66C39B27}"/>
              </a:ext>
            </a:extLst>
          </p:cNvPr>
          <p:cNvSpPr/>
          <p:nvPr/>
        </p:nvSpPr>
        <p:spPr>
          <a:xfrm>
            <a:off x="1083215" y="4487175"/>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21" name="QC_7_BD.103_1#50297a334.choices?vaa=1&amp;vcp=1&amp;pid=f023868e1&amp;color=0,0,0&amp;vtp=1&amp;vaab=1&amp;bbb=1">
            <a:extLst>
              <a:ext uri="{FF2B5EF4-FFF2-40B4-BE49-F238E27FC236}">
                <a16:creationId xmlns:a16="http://schemas.microsoft.com/office/drawing/2014/main" id="{BD931FE5-2BBB-A211-D7D0-8F800BA39071}"/>
              </a:ext>
            </a:extLst>
          </p:cNvPr>
          <p:cNvSpPr/>
          <p:nvPr/>
        </p:nvSpPr>
        <p:spPr>
          <a:xfrm>
            <a:off x="539496" y="498789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A.team</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B.club</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C.village</a:t>
            </a:r>
            <a:endParaRPr lang="en-US" altLang="zh-CN" sz="2800" dirty="0"/>
          </a:p>
        </p:txBody>
      </p:sp>
      <p:sp>
        <p:nvSpPr>
          <p:cNvPr id="22" name="QC_7_AN.105_1#50297a334.bracket?vaa=1&amp;vcp=1&amp;pid=f023868e1&amp;color=0,0,0&amp;vpa=40&amp;vtp=1&amp;vaab=1">
            <a:extLst>
              <a:ext uri="{FF2B5EF4-FFF2-40B4-BE49-F238E27FC236}">
                <a16:creationId xmlns:a16="http://schemas.microsoft.com/office/drawing/2014/main" id="{0F11C749-662C-4E8C-6EEA-4359E4AC9CC2}"/>
              </a:ext>
            </a:extLst>
          </p:cNvPr>
          <p:cNvSpPr/>
          <p:nvPr/>
        </p:nvSpPr>
        <p:spPr>
          <a:xfrm>
            <a:off x="1261015" y="497455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23" name="QM_6_BD.85_1#f023868e1?vaa=1&amp;vcp=1&amp;pid=cbbc8c901&amp;color=0,0,0&amp;vtp=1&amp;vaab=1&amp;bt=1&amp;bbb=1">
            <a:extLst>
              <a:ext uri="{FF2B5EF4-FFF2-40B4-BE49-F238E27FC236}">
                <a16:creationId xmlns:a16="http://schemas.microsoft.com/office/drawing/2014/main" id="{24F5A01A-ACD2-72F3-3BC5-4B0F133E44C4}"/>
              </a:ext>
            </a:extLst>
          </p:cNvPr>
          <p:cNvSpPr/>
          <p:nvPr/>
        </p:nvSpPr>
        <p:spPr>
          <a:xfrm>
            <a:off x="539496" y="5640946"/>
            <a:ext cx="11109960" cy="553657"/>
          </a:xfrm>
          <a:prstGeom prst="rect">
            <a:avLst/>
          </a:prstGeom>
          <a:noFill/>
          <a:ln/>
        </p:spPr>
        <p:txBody>
          <a:bodyPr wrap="none" lIns="0" tIns="0" rIns="0" bIns="0" rtlCol="0" anchor="t"/>
          <a:lstStyle/>
          <a:p>
            <a:pPr algn="r">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（2024·广东深圳·中考题改编）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0">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4">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4">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6">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6">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8">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8">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0">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20">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2">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10" grpId="0" build="p" animBg="1"/>
      <p:bldP spid="12" grpId="0" build="p" animBg="1"/>
      <p:bldP spid="14" grpId="0" build="p" animBg="1"/>
      <p:bldP spid="16" grpId="0" build="p" animBg="1"/>
      <p:bldP spid="18" grpId="0" build="p" animBg="1"/>
      <p:bldP spid="20" grpId="0" build="p" animBg="1"/>
      <p:bldP spid="2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M_6_BD.106_1#61327bbe8?vaa=1&amp;vcp=1&amp;pid=cbbc8c901&amp;color=0,0,0&amp;vtp=1&amp;vaab=1&amp;bt=1&amp;bbb=1"/>
          <p:cNvSpPr/>
          <p:nvPr/>
        </p:nvSpPr>
        <p:spPr>
          <a:xfrm>
            <a:off x="539496" y="2515044"/>
            <a:ext cx="11109960" cy="553657"/>
          </a:xfrm>
          <a:prstGeom prst="rect">
            <a:avLst/>
          </a:prstGeom>
          <a:noFill/>
          <a:ln/>
        </p:spPr>
        <p:txBody>
          <a:bodyPr wrap="none" lIns="0" tIns="0" rIns="0" bIns="0" rtlCol="0" anchor="t"/>
          <a:lstStyle/>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（D）</a:t>
            </a:r>
            <a:endParaRPr lang="en-US" altLang="zh-CN" sz="2800" dirty="0"/>
          </a:p>
        </p:txBody>
      </p:sp>
      <p:graphicFrame>
        <p:nvGraphicFramePr>
          <p:cNvPr id="38" name="QM_6_BD.106_2#61327bbe8?colgroup=8,10,10&amp;vaa=1&amp;vcp=1&amp;pid=cbbc8c901&amp;color=0,0,0&amp;vtp=1&amp;vaab=1&amp;bbb=1"/>
          <p:cNvGraphicFramePr>
            <a:graphicFrameLocks noGrp="1"/>
          </p:cNvGraphicFramePr>
          <p:nvPr>
            <p:extLst>
              <p:ext uri="{D42A27DB-BD31-4B8C-83A1-F6EECF244321}">
                <p14:modId xmlns:p14="http://schemas.microsoft.com/office/powerpoint/2010/main" val="3887244592"/>
              </p:ext>
            </p:extLst>
          </p:nvPr>
        </p:nvGraphicFramePr>
        <p:xfrm>
          <a:off x="539496" y="3196653"/>
          <a:ext cx="11073384" cy="1132968"/>
        </p:xfrm>
        <a:graphic>
          <a:graphicData uri="http://schemas.openxmlformats.org/drawingml/2006/table">
            <a:tbl>
              <a:tblPr/>
              <a:tblGrid>
                <a:gridCol w="3099816">
                  <a:extLst>
                    <a:ext uri="{9D8B030D-6E8A-4147-A177-3AD203B41FA5}">
                      <a16:colId xmlns:a16="http://schemas.microsoft.com/office/drawing/2014/main" val="20000"/>
                    </a:ext>
                  </a:extLst>
                </a:gridCol>
                <a:gridCol w="3986784">
                  <a:extLst>
                    <a:ext uri="{9D8B030D-6E8A-4147-A177-3AD203B41FA5}">
                      <a16:colId xmlns:a16="http://schemas.microsoft.com/office/drawing/2014/main" val="20001"/>
                    </a:ext>
                  </a:extLst>
                </a:gridCol>
                <a:gridCol w="3986784">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人与自我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做人与做事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自我认识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M_6_BD.106_3#61327bbe8?vaa=1&amp;vcp=1&amp;pid=cbbc8c901&amp;color=0,0,0&amp;mp=1&amp;vtp=1&amp;vaab=1&amp;bt=1&amp;bbb=1&amp;hb=1"/>
          <p:cNvSpPr/>
          <p:nvPr/>
        </p:nvSpPr>
        <p:spPr>
          <a:xfrm>
            <a:off x="539496" y="898874"/>
            <a:ext cx="11109960" cy="50875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Zeng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Xiaomeng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became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blind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few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months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after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born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because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illness.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Years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ago,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talked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parents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about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her</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dream</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special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education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school</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not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Zeng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needs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Braille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盲文）</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read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needs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practice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songs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repeatedly</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3</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usually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takes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month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song</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never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gives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endParaRPr lang="en-US" altLang="zh-CN" sz="2800" dirty="0"/>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M_6_BD.106_4#61327bbe8?vaa=1&amp;vcp=1&amp;pid=cbbc8c901&amp;color=0,0,0&amp;mp=1&amp;vtp=1&amp;vaab=1&amp;bt=1&amp;bbb=1&amp;hb=1"/>
          <p:cNvSpPr/>
          <p:nvPr/>
        </p:nvSpPr>
        <p:spPr>
          <a:xfrm>
            <a:off x="539496" y="1545304"/>
            <a:ext cx="11109960" cy="37921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Zeng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gift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music</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faster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school</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music</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teacher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4</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posted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video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Zeng’s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singing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Internet.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Zeng’s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beautiful</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5</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amazed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touched</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many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left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messages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praising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“Thanks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for</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6</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openness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encouragement.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better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better,”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she</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replied</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messages.</a:t>
            </a:r>
            <a:endParaRPr lang="en-US" altLang="zh-CN" sz="2800" dirty="0"/>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M_6_BD.106_5#61327bbe8?vaa=1&amp;vcp=1&amp;pid=cbbc8c901&amp;color=0,0,0&amp;mp=1&amp;vtp=1&amp;vaab=1&amp;bt=1&amp;bbb=1&amp;hb=1"/>
          <p:cNvSpPr/>
          <p:nvPr/>
        </p:nvSpPr>
        <p:spPr>
          <a:xfrm>
            <a:off x="539496" y="1538954"/>
            <a:ext cx="11109960" cy="37921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Music</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brought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great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7</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Zeng’s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life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personality</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She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felt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better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about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herself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more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8</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communicate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with</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after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music.</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teacher’s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suggestion,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began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9</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own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singing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videos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online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year.</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With</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music</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heart,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becomes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more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10</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plant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feet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field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music</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future.</a:t>
            </a:r>
            <a:endParaRPr lang="en-US" altLang="zh-CN" sz="28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7_BD.107_1#6d3fd5293.choices?vaa=1&amp;vcp=1&amp;pid=61327bbe8&amp;color=0,0,0&amp;vtp=1&amp;vaab=1&amp;bt=1&amp;bbb=1"/>
          <p:cNvSpPr/>
          <p:nvPr/>
        </p:nvSpPr>
        <p:spPr>
          <a:xfrm>
            <a:off x="539496" y="75916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.sing</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B.read</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.dance</a:t>
            </a:r>
            <a:endParaRPr lang="en-US" altLang="zh-CN" sz="2800" dirty="0"/>
          </a:p>
        </p:txBody>
      </p:sp>
      <p:sp>
        <p:nvSpPr>
          <p:cNvPr id="3" name="QC_7_AN.1_1#6d3fd5293.bracket?vaa=1&amp;vcp=1&amp;pid=61327bbe8&amp;color=0,0,0&amp;vpa=41&amp;vtp=1&amp;vaab=1"/>
          <p:cNvSpPr/>
          <p:nvPr/>
        </p:nvSpPr>
        <p:spPr>
          <a:xfrm>
            <a:off x="1083215" y="745831"/>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7_BD.108_1#87aac24e4.choices?vaa=1&amp;vcp=1&amp;pid=61327bbe8&amp;color=0,0,0&amp;vtp=1&amp;vaab=1&amp;bbb=1"/>
          <p:cNvSpPr/>
          <p:nvPr/>
        </p:nvSpPr>
        <p:spPr>
          <a:xfrm>
            <a:off x="539496" y="121097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A.bad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B.wise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C.easy</a:t>
            </a:r>
            <a:endParaRPr lang="en-US" altLang="zh-CN" sz="2800" dirty="0"/>
          </a:p>
        </p:txBody>
      </p:sp>
      <p:sp>
        <p:nvSpPr>
          <p:cNvPr id="5" name="QC_7_AN.2_1#87aac24e4.bracket?vaa=1&amp;vcp=1&amp;pid=61327bbe8&amp;color=0,0,0&amp;vpa=42&amp;vtp=1&amp;vaab=1"/>
          <p:cNvSpPr/>
          <p:nvPr/>
        </p:nvSpPr>
        <p:spPr>
          <a:xfrm>
            <a:off x="1083215" y="119764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6" name="QC_7_BD.110_1#3c2c54741.choices?vaa=1&amp;vcp=1&amp;pid=61327bbe8&amp;color=0,0,0&amp;vtp=1&amp;vaab=1&amp;bbb=1"/>
          <p:cNvSpPr/>
          <p:nvPr/>
        </p:nvSpPr>
        <p:spPr>
          <a:xfrm>
            <a:off x="539496" y="167917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A.Unless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B.Because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C.Although</a:t>
            </a:r>
            <a:endParaRPr lang="en-US" altLang="zh-CN" sz="2800" dirty="0"/>
          </a:p>
        </p:txBody>
      </p:sp>
      <p:sp>
        <p:nvSpPr>
          <p:cNvPr id="7" name="QC_7_AN.3_1#3c2c54741.bracket?vaa=1&amp;vcp=1&amp;pid=61327bbe8&amp;color=0,0,0&amp;vpa=43&amp;vtp=1&amp;vaab=1"/>
          <p:cNvSpPr/>
          <p:nvPr/>
        </p:nvSpPr>
        <p:spPr>
          <a:xfrm>
            <a:off x="1083215" y="1665841"/>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8" name="QC_7_BD.112_1#840dacf75.choices?vaa=1&amp;vcp=1&amp;pid=61327bbe8&amp;color=0,0,0&amp;vtp=1&amp;vaab=1&amp;bbb=1"/>
          <p:cNvSpPr/>
          <p:nvPr/>
        </p:nvSpPr>
        <p:spPr>
          <a:xfrm>
            <a:off x="539496" y="217295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A.proud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B.strict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C.sorry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endParaRPr lang="en-US" altLang="zh-CN" sz="2800" dirty="0"/>
          </a:p>
        </p:txBody>
      </p:sp>
      <p:sp>
        <p:nvSpPr>
          <p:cNvPr id="9" name="QC_7_AN.4_1#840dacf75.bracket?vaa=1&amp;vcp=1&amp;pid=61327bbe8&amp;color=0,0,0&amp;vpa=44&amp;vtp=1&amp;vaab=1"/>
          <p:cNvSpPr/>
          <p:nvPr/>
        </p:nvSpPr>
        <p:spPr>
          <a:xfrm>
            <a:off x="1083215" y="2159619"/>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0" name="QC_7_BD.114_1#89d3f4f78.choices?vaa=1&amp;vcp=1&amp;pid=61327bbe8&amp;color=0,0,0&amp;vtp=1&amp;vaab=1&amp;bbb=1"/>
          <p:cNvSpPr/>
          <p:nvPr/>
        </p:nvSpPr>
        <p:spPr>
          <a:xfrm>
            <a:off x="539496" y="274985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A.face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B.picture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C.voice</a:t>
            </a:r>
            <a:endParaRPr lang="en-US" altLang="zh-CN" sz="2800" dirty="0"/>
          </a:p>
        </p:txBody>
      </p:sp>
      <p:sp>
        <p:nvSpPr>
          <p:cNvPr id="11" name="QC_7_AN.116_1#89d3f4f78.bracket?vaa=1&amp;vcp=1&amp;pid=61327bbe8&amp;color=0,0,0&amp;vpa=45&amp;vtp=1&amp;vaab=1"/>
          <p:cNvSpPr/>
          <p:nvPr/>
        </p:nvSpPr>
        <p:spPr>
          <a:xfrm>
            <a:off x="1083215" y="2736523"/>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2" name="QC_7_BD.117_1#03e7b4d11.choices?vaa=1&amp;vcp=1&amp;pid=61327bbe8&amp;color=0,0,0&amp;mp=1&amp;vtp=1&amp;vaab=1&amp;bt=1&amp;bbb=1"/>
          <p:cNvSpPr/>
          <p:nvPr/>
        </p:nvSpPr>
        <p:spPr>
          <a:xfrm>
            <a:off x="539496" y="320182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6.</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.our</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B.your</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.their</a:t>
            </a:r>
            <a:endParaRPr lang="en-US" altLang="zh-CN" sz="2800" dirty="0"/>
          </a:p>
        </p:txBody>
      </p:sp>
      <p:sp>
        <p:nvSpPr>
          <p:cNvPr id="13" name="QC_7_AN.1_1#03e7b4d11.bracket?vaa=1&amp;vcp=1&amp;pid=61327bbe8&amp;color=0,0,0&amp;mp=1&amp;vpa=46&amp;vtp=1&amp;vaab=1"/>
          <p:cNvSpPr/>
          <p:nvPr/>
        </p:nvSpPr>
        <p:spPr>
          <a:xfrm>
            <a:off x="1083215" y="3188489"/>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4" name="QC_7_BD.118_1#f699d07fe.choices?vaa=1&amp;vcp=1&amp;pid=61327bbe8&amp;color=0,0,0&amp;vtp=1&amp;vaab=1&amp;bbb=1"/>
          <p:cNvSpPr/>
          <p:nvPr/>
        </p:nvSpPr>
        <p:spPr>
          <a:xfrm>
            <a:off x="539496" y="370479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A.changes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B.examples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C.troubles</a:t>
            </a:r>
            <a:endParaRPr lang="en-US" altLang="zh-CN" sz="2800" dirty="0"/>
          </a:p>
        </p:txBody>
      </p:sp>
      <p:sp>
        <p:nvSpPr>
          <p:cNvPr id="15" name="QC_7_AN.2_1#f699d07fe.bracket?vaa=1&amp;vcp=1&amp;pid=61327bbe8&amp;color=0,0,0&amp;vpa=47&amp;vtp=1&amp;vaab=1"/>
          <p:cNvSpPr/>
          <p:nvPr/>
        </p:nvSpPr>
        <p:spPr>
          <a:xfrm>
            <a:off x="1083215" y="3691456"/>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6" name="QC_7_BD.120_1#0221652b7.choices?vaa=1&amp;vcp=1&amp;pid=61327bbe8&amp;color=0,0,0&amp;vtp=1&amp;vaab=1&amp;bbb=1"/>
          <p:cNvSpPr/>
          <p:nvPr/>
        </p:nvSpPr>
        <p:spPr>
          <a:xfrm>
            <a:off x="539496" y="4217750"/>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A.duty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B.courage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C.luck</a:t>
            </a:r>
            <a:endParaRPr lang="en-US" altLang="zh-CN" sz="2800" dirty="0"/>
          </a:p>
        </p:txBody>
      </p:sp>
      <p:sp>
        <p:nvSpPr>
          <p:cNvPr id="17" name="QC_7_AN.3_1#0221652b7.bracket?vaa=1&amp;vcp=1&amp;pid=61327bbe8&amp;color=0,0,0&amp;vpa=48&amp;vtp=1&amp;vaab=1"/>
          <p:cNvSpPr/>
          <p:nvPr/>
        </p:nvSpPr>
        <p:spPr>
          <a:xfrm>
            <a:off x="1083215" y="4204415"/>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8" name="QC_7_BD.122_1#339c4941d.choices?vaa=1&amp;vcp=1&amp;pid=61327bbe8&amp;color=0,0,0&amp;vtp=1&amp;vaab=1&amp;bbb=1"/>
          <p:cNvSpPr/>
          <p:nvPr/>
        </p:nvSpPr>
        <p:spPr>
          <a:xfrm>
            <a:off x="539496" y="4724315"/>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A.copy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B.watch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C.share</a:t>
            </a:r>
            <a:endParaRPr lang="en-US" altLang="zh-CN" sz="2800" dirty="0"/>
          </a:p>
        </p:txBody>
      </p:sp>
      <p:sp>
        <p:nvSpPr>
          <p:cNvPr id="19" name="QC_7_AN.4_1#339c4941d.bracket?vaa=1&amp;vcp=1&amp;pid=61327bbe8&amp;color=0,0,0&amp;vpa=49&amp;vtp=1&amp;vaab=1"/>
          <p:cNvSpPr/>
          <p:nvPr/>
        </p:nvSpPr>
        <p:spPr>
          <a:xfrm>
            <a:off x="1083215" y="4710980"/>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20" name="QC_7_BD.124_1#55307cb74.choices?vaa=1&amp;vcp=1&amp;pid=61327bbe8&amp;color=0,0,0&amp;vtp=1&amp;vaab=1&amp;bbb=1"/>
          <p:cNvSpPr/>
          <p:nvPr/>
        </p:nvSpPr>
        <p:spPr>
          <a:xfrm>
            <a:off x="539496" y="519251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A.active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B.upset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C.silent</a:t>
            </a:r>
            <a:endParaRPr lang="en-US" altLang="zh-CN" sz="2800" dirty="0"/>
          </a:p>
        </p:txBody>
      </p:sp>
      <p:sp>
        <p:nvSpPr>
          <p:cNvPr id="21" name="QC_7_AN.126_1#55307cb74.bracket?vaa=1&amp;vcp=1&amp;pid=61327bbe8&amp;color=0,0,0&amp;vpa=50&amp;vtp=1&amp;vaab=1"/>
          <p:cNvSpPr/>
          <p:nvPr/>
        </p:nvSpPr>
        <p:spPr>
          <a:xfrm>
            <a:off x="1261015" y="5179181"/>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22" name="QM_6_BD.106_1#61327bbe8?vaa=1&amp;vcp=1&amp;pid=cbbc8c901&amp;color=0,0,0&amp;vtp=1&amp;vaab=1&amp;bt=1&amp;bbb=1">
            <a:extLst>
              <a:ext uri="{FF2B5EF4-FFF2-40B4-BE49-F238E27FC236}">
                <a16:creationId xmlns:a16="http://schemas.microsoft.com/office/drawing/2014/main" id="{71D0FD83-0A5A-7D18-700D-E9D6A4E29421}"/>
              </a:ext>
            </a:extLst>
          </p:cNvPr>
          <p:cNvSpPr/>
          <p:nvPr/>
        </p:nvSpPr>
        <p:spPr>
          <a:xfrm>
            <a:off x="539496" y="5763398"/>
            <a:ext cx="11109960" cy="553657"/>
          </a:xfrm>
          <a:prstGeom prst="rect">
            <a:avLst/>
          </a:prstGeom>
          <a:noFill/>
          <a:ln/>
        </p:spPr>
        <p:txBody>
          <a:bodyPr wrap="none" lIns="0" tIns="0" rIns="0" bIns="0" rtlCol="0" anchor="t"/>
          <a:lstStyle/>
          <a:p>
            <a:pPr algn="r">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（2024·福建·中考题）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1">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3">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5">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5">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7">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7">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9">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19">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1">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9" grpId="0" build="p" animBg="1"/>
      <p:bldP spid="11" grpId="0" build="p" animBg="1"/>
      <p:bldP spid="13" grpId="0" build="p" animBg="1"/>
      <p:bldP spid="15" grpId="0" build="p" animBg="1"/>
      <p:bldP spid="17" grpId="0" build="p" animBg="1"/>
      <p:bldP spid="19" grpId="0" build="p" animBg="1"/>
      <p:bldP spid="21"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M_6_BD.127_1#98f08dcb7?vaa=1&amp;vcp=1&amp;pid=cbbc8c901&amp;color=0,0,0&amp;vtp=1&amp;vaab=1&amp;bt=1&amp;bbb=1"/>
          <p:cNvSpPr/>
          <p:nvPr/>
        </p:nvSpPr>
        <p:spPr>
          <a:xfrm>
            <a:off x="539496" y="554400"/>
            <a:ext cx="11109960" cy="553657"/>
          </a:xfrm>
          <a:prstGeom prst="rect">
            <a:avLst/>
          </a:prstGeom>
          <a:noFill/>
          <a:ln/>
        </p:spPr>
        <p:txBody>
          <a:bodyPr wrap="none" lIns="0" tIns="0" rIns="0" bIns="0" rtlCol="0" anchor="t"/>
          <a:lstStyle/>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（E）</a:t>
            </a:r>
            <a:r>
              <a:rPr lang="en-US" altLang="zh-CN" sz="2800" b="1" i="0" dirty="0">
                <a:solidFill>
                  <a:srgbClr val="000000"/>
                </a:solidFill>
                <a:latin typeface="SimSun" pitchFamily="34" charset="0"/>
                <a:ea typeface="SimSun" pitchFamily="34" charset="-122"/>
                <a:cs typeface="SimSun" pitchFamily="34" charset="-120"/>
              </a:rPr>
              <a:t> </a:t>
            </a:r>
            <a:endParaRPr lang="en-US" altLang="zh-CN" sz="2800" dirty="0"/>
          </a:p>
        </p:txBody>
      </p:sp>
      <p:graphicFrame>
        <p:nvGraphicFramePr>
          <p:cNvPr id="44" name="QM_6_BD.127_2#98f08dcb7?colgroup=7,9,12&amp;vaa=1&amp;vcp=1&amp;pid=cbbc8c901&amp;color=0,0,0&amp;vtp=1&amp;vaab=1&amp;bbb=1"/>
          <p:cNvGraphicFramePr>
            <a:graphicFrameLocks noGrp="1"/>
          </p:cNvGraphicFramePr>
          <p:nvPr>
            <p:extLst>
              <p:ext uri="{D42A27DB-BD31-4B8C-83A1-F6EECF244321}">
                <p14:modId xmlns:p14="http://schemas.microsoft.com/office/powerpoint/2010/main" val="3883024134"/>
              </p:ext>
            </p:extLst>
          </p:nvPr>
        </p:nvGraphicFramePr>
        <p:xfrm>
          <a:off x="539496" y="1236009"/>
          <a:ext cx="11073384" cy="1132968"/>
        </p:xfrm>
        <a:graphic>
          <a:graphicData uri="http://schemas.openxmlformats.org/drawingml/2006/table">
            <a:tbl>
              <a:tblPr/>
              <a:tblGrid>
                <a:gridCol w="2770632">
                  <a:extLst>
                    <a:ext uri="{9D8B030D-6E8A-4147-A177-3AD203B41FA5}">
                      <a16:colId xmlns:a16="http://schemas.microsoft.com/office/drawing/2014/main" val="20000"/>
                    </a:ext>
                  </a:extLst>
                </a:gridCol>
                <a:gridCol w="3648456">
                  <a:extLst>
                    <a:ext uri="{9D8B030D-6E8A-4147-A177-3AD203B41FA5}">
                      <a16:colId xmlns:a16="http://schemas.microsoft.com/office/drawing/2014/main" val="20001"/>
                    </a:ext>
                  </a:extLst>
                </a:gridCol>
                <a:gridCol w="4654296">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人与自我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生活与学习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勤于动手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乐于实践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M_6_BD.127_3#98f08dcb7?vaa=1&amp;vcp=1&amp;pid=cbbc8c901&amp;color=0,0,0&amp;vtp=1&amp;vaab=1&amp;bbb=1&amp;hb=1"/>
          <p:cNvSpPr/>
          <p:nvPr/>
        </p:nvSpPr>
        <p:spPr>
          <a:xfrm>
            <a:off x="539496" y="2506009"/>
            <a:ext cx="11109960" cy="380631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school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get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education.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different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like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English,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classroom</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These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days,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subject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becomes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popular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many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schools.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school</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gardening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（园艺）.</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classroom.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not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interesting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subject,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great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about</a:t>
            </a:r>
            <a:r>
              <a:rPr lang="en-US" altLang="zh-CN" sz="2800" b="0" i="0">
                <a:solidFill>
                  <a:srgbClr val="000000"/>
                </a:solidFill>
                <a:latin typeface="SimSun" pitchFamily="34" charset="0"/>
                <a:ea typeface="SimSun" pitchFamily="34" charset="-122"/>
                <a:cs typeface="SimSun" pitchFamily="34" charset="-120"/>
              </a:rPr>
              <a:t> </a:t>
            </a:r>
          </a:p>
          <a:p>
            <a:pPr>
              <a:lnSpc>
                <a:spcPts val="5000"/>
              </a:lnSpc>
            </a:pPr>
            <a:r>
              <a:rPr lang="en-US" altLang="zh-CN" sz="2800" b="0" i="0">
                <a:solidFill>
                  <a:srgbClr val="000000"/>
                </a:solidFill>
                <a:latin typeface="Times New Roman" pitchFamily="34" charset="0"/>
                <a:ea typeface="SimSun" pitchFamily="34" charset="-122"/>
                <a:cs typeface="Times New Roman" pitchFamily="34" charset="-120"/>
              </a:rPr>
              <a:t>nature</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P_5_BD#7e451a012?vcp=1&amp;pid=18006826c&amp;color=0,0,0&amp;vtp=1&amp;vaab=1&amp;bt=1&amp;bbb=1&amp;hb=1"/>
          <p:cNvSpPr/>
          <p:nvPr/>
        </p:nvSpPr>
        <p:spPr>
          <a:xfrm>
            <a:off x="539496" y="1858994"/>
            <a:ext cx="11109960" cy="31444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完形填空考查考生在阅读理解的基础上对词汇知识的掌握情况</a:t>
            </a:r>
            <a:r>
              <a:rPr lang="en-US" altLang="zh-CN" sz="2800" b="0" i="0">
                <a:solidFill>
                  <a:srgbClr val="000000"/>
                </a:solidFill>
                <a:latin typeface="Times New Roman" pitchFamily="34" charset="0"/>
                <a:ea typeface="SimSun" pitchFamily="34" charset="-122"/>
                <a:cs typeface="Times New Roman" pitchFamily="34" charset="-120"/>
              </a:rPr>
              <a:t>。该</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题型要求考生通读全文</a:t>
            </a:r>
            <a:r>
              <a:rPr lang="en-US" altLang="zh-CN" sz="2800" b="0" i="0" dirty="0">
                <a:solidFill>
                  <a:srgbClr val="000000"/>
                </a:solidFill>
                <a:latin typeface="Times New Roman" pitchFamily="34" charset="0"/>
                <a:ea typeface="SimSun" pitchFamily="34" charset="-122"/>
                <a:cs typeface="Times New Roman" pitchFamily="34" charset="-120"/>
              </a:rPr>
              <a:t>，掌握文章大意，运用词汇、语法等知识</a:t>
            </a:r>
            <a:r>
              <a:rPr lang="en-US" altLang="zh-CN" sz="2800" b="0" i="0">
                <a:solidFill>
                  <a:srgbClr val="000000"/>
                </a:solidFill>
                <a:latin typeface="Times New Roman" pitchFamily="34" charset="0"/>
                <a:ea typeface="SimSun" pitchFamily="34" charset="-122"/>
                <a:cs typeface="Times New Roman" pitchFamily="34" charset="-120"/>
              </a:rPr>
              <a:t>，选择</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最佳选项填空</a:t>
            </a:r>
            <a:r>
              <a:rPr lang="en-US" altLang="zh-CN" sz="2800" b="0" i="0" dirty="0">
                <a:solidFill>
                  <a:srgbClr val="000000"/>
                </a:solidFill>
                <a:latin typeface="Times New Roman" pitchFamily="34" charset="0"/>
                <a:ea typeface="SimSun" pitchFamily="34" charset="-122"/>
                <a:cs typeface="Times New Roman" pitchFamily="34" charset="-120"/>
              </a:rPr>
              <a:t>，使文章意思通顺、结构完整。</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完形填空中的每一个空格并非孤立存在，命题者必须通过上下文体</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现出的某种线索来保证空格所填答案的唯一性</a:t>
            </a:r>
            <a:r>
              <a:rPr lang="en-US" altLang="zh-CN" sz="2800" b="0" i="0" dirty="0">
                <a:solidFill>
                  <a:srgbClr val="000000"/>
                </a:solidFill>
                <a:latin typeface="Times New Roman" pitchFamily="34" charset="0"/>
                <a:ea typeface="SimSun" pitchFamily="34" charset="-122"/>
                <a:cs typeface="Times New Roman" pitchFamily="34" charset="-120"/>
              </a:rPr>
              <a:t>。这种线索大致分为两类：</a:t>
            </a:r>
            <a:endParaRPr lang="en-US" altLang="zh-CN" sz="2800" dirty="0"/>
          </a:p>
        </p:txBody>
      </p:sp>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M_6_BD.127_4#98f08dcb7?vaa=1&amp;vcp=1&amp;pid=cbbc8c901&amp;color=0,0,0&amp;mp=1&amp;vtp=1&amp;vaab=1&amp;bt=1&amp;bbb=1&amp;hb=1"/>
          <p:cNvSpPr/>
          <p:nvPr/>
        </p:nvSpPr>
        <p:spPr>
          <a:xfrm>
            <a:off x="539496" y="898874"/>
            <a:ext cx="11109960" cy="50875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gardening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class,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get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3</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air.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More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importantly</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learn</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4</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food</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they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always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ask,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rice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from?”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class,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they</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can</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get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5</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their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own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hands</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team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skills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6</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plants.</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Keeping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school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garden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difficult,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teachers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trying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make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schools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gardens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inside,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schools</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are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small,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teachers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turn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gardens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parks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near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school.</a:t>
            </a:r>
            <a:endParaRPr lang="en-US" altLang="zh-CN" sz="28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M_6_BD.127_5#98f08dcb7?vaa=1&amp;vcp=1&amp;pid=cbbc8c901&amp;color=0,0,0&amp;mp=1&amp;vtp=1&amp;vaab=1&amp;bt=1&amp;bbb=1&amp;hb=1"/>
          <p:cNvSpPr/>
          <p:nvPr/>
        </p:nvSpPr>
        <p:spPr>
          <a:xfrm>
            <a:off x="539496" y="898874"/>
            <a:ext cx="11109960" cy="50875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school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garden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doesn’t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very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big.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have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fun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first,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teachers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7</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vegetables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grow.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they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grow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Carrots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tomatoes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their</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8</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because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nice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get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carrot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tomato,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eat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right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garden.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vegetables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are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9</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grow,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others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need</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hard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teach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hard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pays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off.</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Gardening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10</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subject.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Students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should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learn</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it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school.</a:t>
            </a:r>
            <a:endParaRPr lang="en-US" altLang="zh-CN" sz="2800" dirty="0"/>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7_BD.128_1#0e8810463.choices?vaa=1&amp;vcp=1&amp;pid=98f08dcb7&amp;color=0,0,0&amp;vtp=1&amp;vaab=1&amp;bt=1&amp;bbb=1"/>
          <p:cNvSpPr/>
          <p:nvPr/>
        </p:nvSpPr>
        <p:spPr>
          <a:xfrm>
            <a:off x="539496" y="55454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.sports</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B.subjects</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.languages</a:t>
            </a:r>
            <a:endParaRPr lang="en-US" altLang="zh-CN" sz="2800" dirty="0"/>
          </a:p>
        </p:txBody>
      </p:sp>
      <p:sp>
        <p:nvSpPr>
          <p:cNvPr id="3" name="QC_7_AN.1_1#0e8810463.bracket?vaa=1&amp;vcp=1&amp;pid=98f08dcb7&amp;color=0,0,0&amp;vpa=51&amp;vtp=1&amp;vaab=1"/>
          <p:cNvSpPr/>
          <p:nvPr/>
        </p:nvSpPr>
        <p:spPr>
          <a:xfrm>
            <a:off x="1083215" y="541209"/>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7_BD.129_1#6704b4344.choices?vaa=1&amp;vcp=1&amp;pid=98f08dcb7&amp;color=0,0,0&amp;vtp=1&amp;vaab=1&amp;bbb=1"/>
          <p:cNvSpPr/>
          <p:nvPr/>
        </p:nvSpPr>
        <p:spPr>
          <a:xfrm>
            <a:off x="539496" y="100635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A.opposite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B.behind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C.outside</a:t>
            </a:r>
            <a:endParaRPr lang="en-US" altLang="zh-CN" sz="2800" dirty="0"/>
          </a:p>
        </p:txBody>
      </p:sp>
      <p:sp>
        <p:nvSpPr>
          <p:cNvPr id="5" name="QC_7_AN.2_1#6704b4344.bracket?vaa=1&amp;vcp=1&amp;pid=98f08dcb7&amp;color=0,0,0&amp;vpa=52&amp;vtp=1&amp;vaab=1"/>
          <p:cNvSpPr/>
          <p:nvPr/>
        </p:nvSpPr>
        <p:spPr>
          <a:xfrm>
            <a:off x="1083215" y="99301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6" name="QC_7_BD.131_1#7de6a4752.choices?vaa=1&amp;vcp=1&amp;pid=98f08dcb7&amp;color=0,0,0&amp;vtp=1&amp;vaab=1&amp;bbb=1"/>
          <p:cNvSpPr/>
          <p:nvPr/>
        </p:nvSpPr>
        <p:spPr>
          <a:xfrm>
            <a:off x="539496" y="147455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A.thin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B.dirty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C.fresh</a:t>
            </a:r>
            <a:endParaRPr lang="en-US" altLang="zh-CN" sz="2800" dirty="0"/>
          </a:p>
        </p:txBody>
      </p:sp>
      <p:sp>
        <p:nvSpPr>
          <p:cNvPr id="7" name="QC_7_AN.3_1#7de6a4752.bracket?vaa=1&amp;vcp=1&amp;pid=98f08dcb7&amp;color=0,0,0&amp;vpa=53&amp;vtp=1&amp;vaab=1"/>
          <p:cNvSpPr/>
          <p:nvPr/>
        </p:nvSpPr>
        <p:spPr>
          <a:xfrm>
            <a:off x="1083215" y="1461219"/>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8" name="QC_7_BD.133_1#b2ffa6a99.choices?vaa=1&amp;vcp=1&amp;pid=98f08dcb7&amp;color=0,0,0&amp;vtp=1&amp;vaab=1&amp;bbb=1"/>
          <p:cNvSpPr/>
          <p:nvPr/>
        </p:nvSpPr>
        <p:spPr>
          <a:xfrm>
            <a:off x="539496" y="198751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bit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little</a:t>
            </a:r>
            <a:endParaRPr lang="en-US" altLang="zh-CN" sz="2800" dirty="0"/>
          </a:p>
        </p:txBody>
      </p:sp>
      <p:sp>
        <p:nvSpPr>
          <p:cNvPr id="9" name="QC_7_AN.4_1#b2ffa6a99.bracket?vaa=1&amp;vcp=1&amp;pid=98f08dcb7&amp;color=0,0,0&amp;vpa=54&amp;vtp=1&amp;vaab=1"/>
          <p:cNvSpPr/>
          <p:nvPr/>
        </p:nvSpPr>
        <p:spPr>
          <a:xfrm>
            <a:off x="1083215" y="1974179"/>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0" name="QC_7_BD.135_1#c55d62fb4.choices?vaa=1&amp;vcp=1&amp;pid=98f08dcb7&amp;color=0,0,0&amp;vtp=1&amp;vaab=1&amp;bbb=1"/>
          <p:cNvSpPr/>
          <p:nvPr/>
        </p:nvSpPr>
        <p:spPr>
          <a:xfrm>
            <a:off x="539496" y="2481292"/>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A.question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B.answer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C.trouble</a:t>
            </a:r>
            <a:endParaRPr lang="en-US" altLang="zh-CN" sz="2800" dirty="0"/>
          </a:p>
        </p:txBody>
      </p:sp>
      <p:sp>
        <p:nvSpPr>
          <p:cNvPr id="11" name="QC_7_AN.137_1#c55d62fb4.bracket?vaa=1&amp;vcp=1&amp;pid=98f08dcb7&amp;color=0,0,0&amp;vpa=55&amp;vtp=1&amp;vaab=1"/>
          <p:cNvSpPr/>
          <p:nvPr/>
        </p:nvSpPr>
        <p:spPr>
          <a:xfrm>
            <a:off x="1083215" y="2467957"/>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2" name="QC_7_BD.138_1#6e2fc595b.choices?vaa=1&amp;vcp=1&amp;pid=98f08dcb7&amp;color=0,0,0&amp;mp=1&amp;vtp=1&amp;vaab=1&amp;bt=1&amp;bbb=1"/>
          <p:cNvSpPr/>
          <p:nvPr/>
        </p:nvSpPr>
        <p:spPr>
          <a:xfrm>
            <a:off x="539496" y="298441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6.</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run</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after</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look</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for</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.care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about</a:t>
            </a:r>
            <a:endParaRPr lang="en-US" altLang="zh-CN" sz="2800" dirty="0"/>
          </a:p>
        </p:txBody>
      </p:sp>
      <p:sp>
        <p:nvSpPr>
          <p:cNvPr id="13" name="QC_7_AN.1_1#6e2fc595b.bracket?vaa=1&amp;vcp=1&amp;pid=98f08dcb7&amp;color=0,0,0&amp;mp=1&amp;vpa=56&amp;vtp=1&amp;vaab=1"/>
          <p:cNvSpPr/>
          <p:nvPr/>
        </p:nvSpPr>
        <p:spPr>
          <a:xfrm>
            <a:off x="1083215" y="2971081"/>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4" name="QC_7_BD.139_1#db0c6a63d.choices?vaa=1&amp;vcp=1&amp;pid=98f08dcb7&amp;color=0,0,0&amp;vtp=1&amp;vaab=1&amp;bbb=1"/>
          <p:cNvSpPr/>
          <p:nvPr/>
        </p:nvSpPr>
        <p:spPr>
          <a:xfrm>
            <a:off x="539496" y="348738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7.</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.hope</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B.decide</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.borrow</a:t>
            </a:r>
            <a:endParaRPr lang="en-US" altLang="zh-CN" sz="2800" dirty="0"/>
          </a:p>
        </p:txBody>
      </p:sp>
      <p:sp>
        <p:nvSpPr>
          <p:cNvPr id="15" name="QC_7_AN.2_1#db0c6a63d.bracket?vaa=1&amp;vcp=1&amp;pid=98f08dcb7&amp;color=0,0,0&amp;vpa=57&amp;vtp=1&amp;vaab=1"/>
          <p:cNvSpPr/>
          <p:nvPr/>
        </p:nvSpPr>
        <p:spPr>
          <a:xfrm>
            <a:off x="1083215" y="347404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6" name="QC_7_BD.141_1#c995a4457.choices?vaa=1&amp;vcp=1&amp;pid=98f08dcb7&amp;color=0,0,0&amp;vtp=1&amp;vaab=1&amp;bbb=1"/>
          <p:cNvSpPr/>
          <p:nvPr/>
        </p:nvSpPr>
        <p:spPr>
          <a:xfrm>
            <a:off x="539496" y="4057892"/>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A.fans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B.favorites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C.goals</a:t>
            </a:r>
            <a:endParaRPr lang="en-US" altLang="zh-CN" sz="2800" dirty="0"/>
          </a:p>
        </p:txBody>
      </p:sp>
      <p:sp>
        <p:nvSpPr>
          <p:cNvPr id="17" name="QC_7_AN.3_1#c995a4457.bracket?vaa=1&amp;vcp=1&amp;pid=98f08dcb7&amp;color=0,0,0&amp;vpa=58&amp;vtp=1&amp;vaab=1"/>
          <p:cNvSpPr/>
          <p:nvPr/>
        </p:nvSpPr>
        <p:spPr>
          <a:xfrm>
            <a:off x="1083215" y="4044557"/>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8" name="QC_7_BD.143_1#8659e6384.choices?vaa=1&amp;vcp=1&amp;pid=98f08dcb7&amp;color=0,0,0&amp;vtp=1&amp;vaab=1&amp;bbb=1"/>
          <p:cNvSpPr/>
          <p:nvPr/>
        </p:nvSpPr>
        <p:spPr>
          <a:xfrm>
            <a:off x="539496" y="459642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A.easy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B.difficult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C.colourful</a:t>
            </a:r>
            <a:endParaRPr lang="en-US" altLang="zh-CN" sz="2800" dirty="0"/>
          </a:p>
        </p:txBody>
      </p:sp>
      <p:sp>
        <p:nvSpPr>
          <p:cNvPr id="19" name="QC_7_AN.4_1#8659e6384.bracket?vaa=1&amp;vcp=1&amp;pid=98f08dcb7&amp;color=0,0,0&amp;vpa=59&amp;vtp=1&amp;vaab=1"/>
          <p:cNvSpPr/>
          <p:nvPr/>
        </p:nvSpPr>
        <p:spPr>
          <a:xfrm>
            <a:off x="1083215" y="4583094"/>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20" name="QC_7_BD.145_1#e105f4fb1.choices?vaa=1&amp;vcp=1&amp;pid=98f08dcb7&amp;color=0,0,0&amp;vtp=1&amp;vaab=1&amp;bbb=1"/>
          <p:cNvSpPr/>
          <p:nvPr/>
        </p:nvSpPr>
        <p:spPr>
          <a:xfrm>
            <a:off x="539496" y="5192517"/>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A.relaxing</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B.comfortable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C.important</a:t>
            </a:r>
            <a:endParaRPr lang="en-US" altLang="zh-CN" sz="2800" dirty="0"/>
          </a:p>
        </p:txBody>
      </p:sp>
      <p:sp>
        <p:nvSpPr>
          <p:cNvPr id="21" name="QC_7_AN.147_1#e105f4fb1.bracket?vaa=1&amp;vcp=1&amp;pid=98f08dcb7&amp;color=0,0,0&amp;vpa=60&amp;vtp=1&amp;vaab=1"/>
          <p:cNvSpPr/>
          <p:nvPr/>
        </p:nvSpPr>
        <p:spPr>
          <a:xfrm>
            <a:off x="1261015" y="5179182"/>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22" name="QM_6_BD.127_1#98f08dcb7?vaa=1&amp;vcp=1&amp;pid=cbbc8c901&amp;color=0,0,0&amp;vtp=1&amp;vaab=1&amp;bt=1&amp;bbb=1">
            <a:extLst>
              <a:ext uri="{FF2B5EF4-FFF2-40B4-BE49-F238E27FC236}">
                <a16:creationId xmlns:a16="http://schemas.microsoft.com/office/drawing/2014/main" id="{7A7FAB91-CD17-C21F-2D81-AC0CB4AD3604}"/>
              </a:ext>
            </a:extLst>
          </p:cNvPr>
          <p:cNvSpPr/>
          <p:nvPr/>
        </p:nvSpPr>
        <p:spPr>
          <a:xfrm>
            <a:off x="539496" y="5740256"/>
            <a:ext cx="11109960" cy="553657"/>
          </a:xfrm>
          <a:prstGeom prst="rect">
            <a:avLst/>
          </a:prstGeom>
          <a:noFill/>
          <a:ln/>
        </p:spPr>
        <p:txBody>
          <a:bodyPr wrap="none" lIns="0" tIns="0" rIns="0" bIns="0" rtlCol="0" anchor="t"/>
          <a:lstStyle/>
          <a:p>
            <a:pPr algn="r">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（2024·四川德阳·中考题改编）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1">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3">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5">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5">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7">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7">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9">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19">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1">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9" grpId="0" build="p" animBg="1"/>
      <p:bldP spid="11" grpId="0" build="p" animBg="1"/>
      <p:bldP spid="13" grpId="0" build="p" animBg="1"/>
      <p:bldP spid="15" grpId="0" build="p" animBg="1"/>
      <p:bldP spid="17" grpId="0" build="p" animBg="1"/>
      <p:bldP spid="19" grpId="0" build="p" animBg="1"/>
      <p:bldP spid="21"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M_6_BD.148_1#2faa84d58?vaa=1&amp;vcp=1&amp;pid=cbbc8c901&amp;color=0,0,0&amp;vtp=1&amp;vaab=1&amp;bt=1&amp;bbb=1"/>
          <p:cNvSpPr/>
          <p:nvPr/>
        </p:nvSpPr>
        <p:spPr>
          <a:xfrm>
            <a:off x="539496" y="1522952"/>
            <a:ext cx="11109960" cy="553657"/>
          </a:xfrm>
          <a:prstGeom prst="rect">
            <a:avLst/>
          </a:prstGeom>
          <a:noFill/>
          <a:ln/>
        </p:spPr>
        <p:txBody>
          <a:bodyPr wrap="none" lIns="0" tIns="0" rIns="0" bIns="0" rtlCol="0" anchor="t"/>
          <a:lstStyle/>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（F）</a:t>
            </a:r>
            <a:endParaRPr lang="en-US" altLang="zh-CN" sz="2800" dirty="0"/>
          </a:p>
        </p:txBody>
      </p:sp>
      <p:graphicFrame>
        <p:nvGraphicFramePr>
          <p:cNvPr id="49" name="QM_6_BD.148_2#2faa84d58?colgroup=7,9,12&amp;vaa=1&amp;vcp=1&amp;pid=cbbc8c901&amp;color=0,0,0&amp;vtp=1&amp;vaab=1&amp;bbb=1"/>
          <p:cNvGraphicFramePr>
            <a:graphicFrameLocks noGrp="1"/>
          </p:cNvGraphicFramePr>
          <p:nvPr>
            <p:extLst>
              <p:ext uri="{D42A27DB-BD31-4B8C-83A1-F6EECF244321}">
                <p14:modId xmlns:p14="http://schemas.microsoft.com/office/powerpoint/2010/main" val="2431506274"/>
              </p:ext>
            </p:extLst>
          </p:nvPr>
        </p:nvGraphicFramePr>
        <p:xfrm>
          <a:off x="539496" y="2204561"/>
          <a:ext cx="11073384" cy="1132968"/>
        </p:xfrm>
        <a:graphic>
          <a:graphicData uri="http://schemas.openxmlformats.org/drawingml/2006/table">
            <a:tbl>
              <a:tblPr/>
              <a:tblGrid>
                <a:gridCol w="2770632">
                  <a:extLst>
                    <a:ext uri="{9D8B030D-6E8A-4147-A177-3AD203B41FA5}">
                      <a16:colId xmlns:a16="http://schemas.microsoft.com/office/drawing/2014/main" val="20000"/>
                    </a:ext>
                  </a:extLst>
                </a:gridCol>
                <a:gridCol w="3648456">
                  <a:extLst>
                    <a:ext uri="{9D8B030D-6E8A-4147-A177-3AD203B41FA5}">
                      <a16:colId xmlns:a16="http://schemas.microsoft.com/office/drawing/2014/main" val="20001"/>
                    </a:ext>
                  </a:extLst>
                </a:gridCol>
                <a:gridCol w="4654296">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人与自我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做人与做事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职业启蒙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职业精神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M_6_BD.148_3#2faa84d58?vaa=1&amp;vcp=1&amp;pid=cbbc8c901&amp;color=0,0,0&amp;vtp=1&amp;vaab=1&amp;bbb=1&amp;hb=1"/>
          <p:cNvSpPr/>
          <p:nvPr/>
        </p:nvSpPr>
        <p:spPr>
          <a:xfrm>
            <a:off x="539496" y="3474561"/>
            <a:ext cx="11109960" cy="18490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tailor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（裁缝）.</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makes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She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always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tries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clothes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different</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kinds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clothes.</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M_6_BD.148_4#2faa84d58?vaa=1&amp;vcp=1&amp;pid=cbbc8c901&amp;color=0,0,0&amp;mp=1&amp;vtp=1&amp;vaab=1&amp;bt=1&amp;bbb=1&amp;hb=1"/>
          <p:cNvSpPr/>
          <p:nvPr/>
        </p:nvSpPr>
        <p:spPr>
          <a:xfrm>
            <a:off x="539496" y="1225264"/>
            <a:ext cx="11109960" cy="44398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would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clothes</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first,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know</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3</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clothes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day</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my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fell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seriously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children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mother</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had</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something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4</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started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trying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our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clothes</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That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getting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5</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our</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neighbors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saw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our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beautiful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clothes,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asked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make</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clothes</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for</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6</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too.</a:t>
            </a:r>
            <a:endParaRPr lang="en-US" altLang="zh-CN" sz="2800" dirty="0"/>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M_6_BD.148_5#2faa84d58?vaa=1&amp;vcp=1&amp;pid=cbbc8c901&amp;color=0,0,0&amp;mp=1&amp;vtp=1&amp;vaab=1&amp;bt=1&amp;bbb=1&amp;hb=1"/>
          <p:cNvSpPr/>
          <p:nvPr/>
        </p:nvSpPr>
        <p:spPr>
          <a:xfrm>
            <a:off x="539496" y="1225264"/>
            <a:ext cx="11109960" cy="44398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paying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because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real</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tailor</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grandfather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sewing</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machine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（缝纫机）,</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clothes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but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should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whatever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will</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not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people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7</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Some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her</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8</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very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my</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mother</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because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happy.</a:t>
            </a:r>
            <a:endParaRPr lang="en-US" altLang="zh-CN" sz="2800" dirty="0"/>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M_6_BD.148_6#2faa84d58?vaa=1&amp;vcp=1&amp;pid=cbbc8c901&amp;color=0,0,0&amp;mp=1&amp;vtp=1&amp;vaab=1&amp;bt=1&amp;bbb=1&amp;hb=1"/>
          <p:cNvSpPr/>
          <p:nvPr/>
        </p:nvSpPr>
        <p:spPr>
          <a:xfrm>
            <a:off x="539496" y="1865344"/>
            <a:ext cx="11109960" cy="31444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hopes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true,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need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hard</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my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often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says.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from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Mother</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works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hard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9</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happy.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very</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proud</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10</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Thanks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school</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achieve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dreams.</a:t>
            </a:r>
            <a:endParaRPr lang="en-US" altLang="zh-CN" sz="2800" dirty="0"/>
          </a:p>
        </p:txBody>
      </p:sp>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7_BD.149_1#1a3ee715e.choices?vaa=1&amp;vcp=1&amp;pid=2faa84d58&amp;color=0,0,0&amp;vtp=1&amp;vaab=1&amp;bt=1&amp;bbb=1"/>
          <p:cNvSpPr/>
          <p:nvPr/>
        </p:nvSpPr>
        <p:spPr>
          <a:xfrm>
            <a:off x="539496" y="60791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.toys</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B.cakes</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.clothes</a:t>
            </a:r>
            <a:endParaRPr lang="en-US" altLang="zh-CN" sz="2800" dirty="0"/>
          </a:p>
        </p:txBody>
      </p:sp>
      <p:sp>
        <p:nvSpPr>
          <p:cNvPr id="3" name="QC_7_AN.1_1#1a3ee715e.bracket?vaa=1&amp;vcp=1&amp;pid=2faa84d58&amp;color=0,0,0&amp;vpa=61&amp;vtp=1&amp;vaab=1"/>
          <p:cNvSpPr/>
          <p:nvPr/>
        </p:nvSpPr>
        <p:spPr>
          <a:xfrm>
            <a:off x="1083215" y="59458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7_BD.150_1#f6c7453d9.choices?vaa=1&amp;vcp=1&amp;pid=2faa84d58&amp;color=0,0,0&amp;vtp=1&amp;vaab=1&amp;bbb=1"/>
          <p:cNvSpPr/>
          <p:nvPr/>
        </p:nvSpPr>
        <p:spPr>
          <a:xfrm>
            <a:off x="539496" y="106612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A.beautiful</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B.strange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C.special</a:t>
            </a:r>
            <a:endParaRPr lang="en-US" altLang="zh-CN" sz="2800" dirty="0"/>
          </a:p>
        </p:txBody>
      </p:sp>
      <p:sp>
        <p:nvSpPr>
          <p:cNvPr id="5" name="QC_7_AN.2_1#f6c7453d9.bracket?vaa=1&amp;vcp=1&amp;pid=2faa84d58&amp;color=0,0,0&amp;vpa=62&amp;vtp=1&amp;vaab=1"/>
          <p:cNvSpPr/>
          <p:nvPr/>
        </p:nvSpPr>
        <p:spPr>
          <a:xfrm>
            <a:off x="1083215" y="1052789"/>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6" name="QC_7_BD.152_1#8abad5036.choices?vaa=1&amp;vcp=1&amp;pid=2faa84d58&amp;color=0,0,0&amp;vtp=1&amp;vaab=1&amp;bbb=1"/>
          <p:cNvSpPr/>
          <p:nvPr/>
        </p:nvSpPr>
        <p:spPr>
          <a:xfrm>
            <a:off x="539496" y="155350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A.why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B.how</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C.where</a:t>
            </a:r>
            <a:endParaRPr lang="en-US" altLang="zh-CN" sz="2800" dirty="0"/>
          </a:p>
        </p:txBody>
      </p:sp>
      <p:sp>
        <p:nvSpPr>
          <p:cNvPr id="7" name="QC_7_AN.3_1#8abad5036.bracket?vaa=1&amp;vcp=1&amp;pid=2faa84d58&amp;color=0,0,0&amp;vpa=63&amp;vtp=1&amp;vaab=1"/>
          <p:cNvSpPr/>
          <p:nvPr/>
        </p:nvSpPr>
        <p:spPr>
          <a:xfrm>
            <a:off x="1083215" y="1540173"/>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8" name="QC_7_BD.154_1#c21623b8a.choices?vaa=1&amp;vcp=1&amp;pid=2faa84d58&amp;color=0,0,0&amp;vtp=1&amp;vaab=1&amp;bbb=1"/>
          <p:cNvSpPr/>
          <p:nvPr/>
        </p:nvSpPr>
        <p:spPr>
          <a:xfrm>
            <a:off x="539496" y="202170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A.wait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B.listen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C.look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after</a:t>
            </a:r>
            <a:endParaRPr lang="en-US" altLang="zh-CN" sz="2800" dirty="0"/>
          </a:p>
        </p:txBody>
      </p:sp>
      <p:sp>
        <p:nvSpPr>
          <p:cNvPr id="9" name="QC_7_AN.4_1#c21623b8a.bracket?vaa=1&amp;vcp=1&amp;pid=2faa84d58&amp;color=0,0,0&amp;vpa=64&amp;vtp=1&amp;vaab=1"/>
          <p:cNvSpPr/>
          <p:nvPr/>
        </p:nvSpPr>
        <p:spPr>
          <a:xfrm>
            <a:off x="1083215" y="2008371"/>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0" name="QC_7_BD.156_1#33cdf55bd.choices?vaa=1&amp;vcp=1&amp;pid=2faa84d58&amp;color=0,0,0&amp;vtp=1&amp;vaab=1&amp;bbb=1"/>
          <p:cNvSpPr/>
          <p:nvPr/>
        </p:nvSpPr>
        <p:spPr>
          <a:xfrm>
            <a:off x="539496" y="2553850"/>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A.busier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B.thinner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C.better</a:t>
            </a:r>
            <a:endParaRPr lang="en-US" altLang="zh-CN" sz="2800" dirty="0"/>
          </a:p>
        </p:txBody>
      </p:sp>
      <p:sp>
        <p:nvSpPr>
          <p:cNvPr id="11" name="QC_7_AN.5_1#33cdf55bd.bracket?vaa=1&amp;vcp=1&amp;pid=2faa84d58&amp;color=0,0,0&amp;vpa=65&amp;vtp=1&amp;vaab=1"/>
          <p:cNvSpPr/>
          <p:nvPr/>
        </p:nvSpPr>
        <p:spPr>
          <a:xfrm>
            <a:off x="1083215" y="2540515"/>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2" name="QC_7_BD.158_1#164b7dbca.choices?vaa=1&amp;vcp=1&amp;pid=2faa84d58&amp;color=0,0,0&amp;vtp=1&amp;vaab=1&amp;bbb=1"/>
          <p:cNvSpPr/>
          <p:nvPr/>
        </p:nvSpPr>
        <p:spPr>
          <a:xfrm>
            <a:off x="539496" y="308599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6.</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.them</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B.us</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.him</a:t>
            </a:r>
            <a:endParaRPr lang="en-US" altLang="zh-CN" sz="2800" dirty="0"/>
          </a:p>
        </p:txBody>
      </p:sp>
      <p:sp>
        <p:nvSpPr>
          <p:cNvPr id="13" name="QC_7_AN.160_1#164b7dbca.bracket?vaa=1&amp;vcp=1&amp;pid=2faa84d58&amp;color=0,0,0&amp;vpa=66&amp;vtp=1&amp;vaab=1"/>
          <p:cNvSpPr/>
          <p:nvPr/>
        </p:nvSpPr>
        <p:spPr>
          <a:xfrm>
            <a:off x="1083215" y="3072661"/>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4" name="QC_7_BD.161_1#a8d47d24f.choices?vaa=1&amp;vcp=1&amp;pid=2faa84d58&amp;color=0,0,0&amp;mp=1&amp;vtp=1&amp;vaab=1&amp;bt=1&amp;bbb=1"/>
          <p:cNvSpPr/>
          <p:nvPr/>
        </p:nvSpPr>
        <p:spPr>
          <a:xfrm>
            <a:off x="539496" y="3570477"/>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7.</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.hoped</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B.agreed</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.refused</a:t>
            </a:r>
            <a:endParaRPr lang="en-US" altLang="zh-CN" sz="2800" dirty="0"/>
          </a:p>
        </p:txBody>
      </p:sp>
      <p:sp>
        <p:nvSpPr>
          <p:cNvPr id="15" name="QC_7_AN.1_1#a8d47d24f.bracket?vaa=1&amp;vcp=1&amp;pid=2faa84d58&amp;color=0,0,0&amp;mp=1&amp;vpa=67&amp;vtp=1&amp;vaab=1"/>
          <p:cNvSpPr/>
          <p:nvPr/>
        </p:nvSpPr>
        <p:spPr>
          <a:xfrm>
            <a:off x="1083215" y="3557142"/>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6" name="QC_7_BD.162_1#b362cdd59.choices?vaa=1&amp;vcp=1&amp;pid=2faa84d58&amp;color=0,0,0&amp;vtp=1&amp;vaab=1&amp;bbb=1"/>
          <p:cNvSpPr/>
          <p:nvPr/>
        </p:nvSpPr>
        <p:spPr>
          <a:xfrm>
            <a:off x="539496" y="407344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A.slowly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B.angrily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C.fairly</a:t>
            </a:r>
            <a:endParaRPr lang="en-US" altLang="zh-CN" sz="2800" dirty="0"/>
          </a:p>
        </p:txBody>
      </p:sp>
      <p:sp>
        <p:nvSpPr>
          <p:cNvPr id="17" name="QC_7_AN.2_1#b362cdd59.bracket?vaa=1&amp;vcp=1&amp;pid=2faa84d58&amp;color=0,0,0&amp;vpa=68&amp;vtp=1&amp;vaab=1"/>
          <p:cNvSpPr/>
          <p:nvPr/>
        </p:nvSpPr>
        <p:spPr>
          <a:xfrm>
            <a:off x="1083215" y="4060109"/>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8" name="QC_7_BD.164_1#547bbf240.choices?vaa=1&amp;vcp=1&amp;pid=2faa84d58&amp;color=0,0,0&amp;vtp=1&amp;vaab=1&amp;bbb=1"/>
          <p:cNvSpPr/>
          <p:nvPr/>
        </p:nvSpPr>
        <p:spPr>
          <a:xfrm>
            <a:off x="539496" y="455443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A.if</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B.because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C.though</a:t>
            </a:r>
            <a:endParaRPr lang="en-US" altLang="zh-CN" sz="2800" dirty="0"/>
          </a:p>
        </p:txBody>
      </p:sp>
      <p:sp>
        <p:nvSpPr>
          <p:cNvPr id="19" name="QC_7_AN.3_1#547bbf240.bracket?vaa=1&amp;vcp=1&amp;pid=2faa84d58&amp;color=0,0,0&amp;vpa=69&amp;vtp=1&amp;vaab=1"/>
          <p:cNvSpPr/>
          <p:nvPr/>
        </p:nvSpPr>
        <p:spPr>
          <a:xfrm>
            <a:off x="1083215" y="4541096"/>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20" name="QC_7_BD.166_1#540c25b44.choices?vaa=1&amp;vcp=1&amp;pid=2faa84d58&amp;color=0,0,0&amp;vtp=1&amp;vaab=1&amp;bbb=1"/>
          <p:cNvSpPr/>
          <p:nvPr/>
        </p:nvSpPr>
        <p:spPr>
          <a:xfrm>
            <a:off x="539496" y="507378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A.for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B.on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C.of</a:t>
            </a:r>
            <a:endParaRPr lang="en-US" altLang="zh-CN" sz="2800" dirty="0"/>
          </a:p>
        </p:txBody>
      </p:sp>
      <p:sp>
        <p:nvSpPr>
          <p:cNvPr id="21" name="QC_7_AN.168_1#540c25b44.bracket?vaa=1&amp;vcp=1&amp;pid=2faa84d58&amp;color=0,0,0&amp;vpa=70&amp;vtp=1&amp;vaab=1"/>
          <p:cNvSpPr/>
          <p:nvPr/>
        </p:nvSpPr>
        <p:spPr>
          <a:xfrm>
            <a:off x="1261015" y="5060451"/>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22" name="QM_6_BD.148_1#2faa84d58?vaa=1&amp;vcp=1&amp;pid=cbbc8c901&amp;color=0,0,0&amp;vtp=1&amp;vaab=1&amp;bt=1&amp;bbb=1">
            <a:extLst>
              <a:ext uri="{FF2B5EF4-FFF2-40B4-BE49-F238E27FC236}">
                <a16:creationId xmlns:a16="http://schemas.microsoft.com/office/drawing/2014/main" id="{03AB98A2-56AB-3E77-7942-6329C378C45B}"/>
              </a:ext>
            </a:extLst>
          </p:cNvPr>
          <p:cNvSpPr/>
          <p:nvPr/>
        </p:nvSpPr>
        <p:spPr>
          <a:xfrm>
            <a:off x="539496" y="5589787"/>
            <a:ext cx="11109960" cy="553657"/>
          </a:xfrm>
          <a:prstGeom prst="rect">
            <a:avLst/>
          </a:prstGeom>
          <a:noFill/>
          <a:ln/>
        </p:spPr>
        <p:txBody>
          <a:bodyPr wrap="none" lIns="0" tIns="0" rIns="0" bIns="0" rtlCol="0" anchor="t"/>
          <a:lstStyle/>
          <a:p>
            <a:pPr algn="r">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（2024·宁夏·中考题改编）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1">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3">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5">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5">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7">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7">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9">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19">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1">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9" grpId="0" build="p" animBg="1"/>
      <p:bldP spid="11" grpId="0" build="p" animBg="1"/>
      <p:bldP spid="13" grpId="0" build="p" animBg="1"/>
      <p:bldP spid="15" grpId="0" build="p" animBg="1"/>
      <p:bldP spid="17" grpId="0" build="p" animBg="1"/>
      <p:bldP spid="19" grpId="0" build="p" animBg="1"/>
      <p:bldP spid="21"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M_6_BD.169_1#1ed17bc41?vaa=1&amp;vcp=1&amp;pid=cbbc8c901&amp;color=0,0,0&amp;vtp=1&amp;vaab=1&amp;bt=1&amp;bbb=1"/>
          <p:cNvSpPr/>
          <p:nvPr/>
        </p:nvSpPr>
        <p:spPr>
          <a:xfrm>
            <a:off x="539496" y="1522952"/>
            <a:ext cx="11109960" cy="553657"/>
          </a:xfrm>
          <a:prstGeom prst="rect">
            <a:avLst/>
          </a:prstGeom>
          <a:noFill/>
          <a:ln/>
        </p:spPr>
        <p:txBody>
          <a:bodyPr wrap="none" lIns="0" tIns="0" rIns="0" bIns="0" rtlCol="0" anchor="t"/>
          <a:lstStyle/>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（G）</a:t>
            </a:r>
            <a:endParaRPr lang="en-US" altLang="zh-CN" sz="2800" dirty="0"/>
          </a:p>
        </p:txBody>
      </p:sp>
      <p:graphicFrame>
        <p:nvGraphicFramePr>
          <p:cNvPr id="55" name="QM_6_BD.169_2#1ed17bc41?colgroup=4,9,15&amp;vaa=1&amp;vcp=1&amp;pid=cbbc8c901&amp;color=0,0,0&amp;vtp=1&amp;vaab=1&amp;bbb=1"/>
          <p:cNvGraphicFramePr>
            <a:graphicFrameLocks noGrp="1"/>
          </p:cNvGraphicFramePr>
          <p:nvPr>
            <p:extLst>
              <p:ext uri="{D42A27DB-BD31-4B8C-83A1-F6EECF244321}">
                <p14:modId xmlns:p14="http://schemas.microsoft.com/office/powerpoint/2010/main" val="2173194735"/>
              </p:ext>
            </p:extLst>
          </p:nvPr>
        </p:nvGraphicFramePr>
        <p:xfrm>
          <a:off x="539496" y="2204561"/>
          <a:ext cx="11091672" cy="1132968"/>
        </p:xfrm>
        <a:graphic>
          <a:graphicData uri="http://schemas.openxmlformats.org/drawingml/2006/table">
            <a:tbl>
              <a:tblPr/>
              <a:tblGrid>
                <a:gridCol w="1728216">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5660136">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人与社会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社会服务与人际沟通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跨文化沟通与交流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语言与文化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M_6_BD.169_3#1ed17bc41?vaa=1&amp;vcp=1&amp;pid=cbbc8c901&amp;color=0,0,0&amp;vtp=1&amp;vaab=1&amp;bbb=1&amp;hb=1"/>
          <p:cNvSpPr/>
          <p:nvPr/>
        </p:nvSpPr>
        <p:spPr>
          <a:xfrm>
            <a:off x="539496" y="3474561"/>
            <a:ext cx="11109960" cy="18490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four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languages—English,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Spanish,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French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Chinese</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Although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great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kid,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by</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traveling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places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Beijing,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Dali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Kunming.</a:t>
            </a:r>
            <a:endParaRPr lang="en-US" altLang="zh-CN" sz="2800" dirty="0"/>
          </a:p>
        </p:txBody>
      </p:sp>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M_6_BD.169_4#1ed17bc41?vaa=1&amp;vcp=1&amp;pid=cbbc8c901&amp;color=0,0,0&amp;mp=1&amp;vtp=1&amp;vaab=1&amp;bt=1&amp;bbb=1&amp;hb=1"/>
          <p:cNvSpPr/>
          <p:nvPr/>
        </p:nvSpPr>
        <p:spPr>
          <a:xfrm>
            <a:off x="539496" y="1865344"/>
            <a:ext cx="11109960" cy="31444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3</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time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two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summers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ago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Hangzhou</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joined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program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where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became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English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teacher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for</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primary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school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kids.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This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4</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about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Chinese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language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traditions.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Our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classroom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melting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（熔炉</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of</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ideas,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language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sharing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laughter.</a:t>
            </a:r>
            <a:endParaRPr lang="en-US" altLang="zh-CN" sz="2800" dirty="0"/>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P_5_BD#7e451a012?sp=1&amp;vcp=1&amp;pid=18006826c&amp;color=0,0,0&amp;vtp=1&amp;vaab=1&amp;bt=1&amp;bbb=1"/>
          <p:cNvSpPr/>
          <p:nvPr/>
        </p:nvSpPr>
        <p:spPr>
          <a:xfrm>
            <a:off x="539496" y="1532604"/>
            <a:ext cx="11109960" cy="37921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文章上下句间乃至全文的逻辑关系；</a:t>
            </a:r>
          </a:p>
          <a:p>
            <a:pPr marL="0" marR="0" lvl="0" indent="0" defTabSz="914400" rtl="0" eaLnBrk="1" fontAlgn="auto" latinLnBrk="0"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2.空格所在句对正确答案词义和用法搭配的要求。</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0" hangingPunct="1">
              <a:lnSpc>
                <a:spcPts val="5100"/>
              </a:lnSpc>
              <a:spcBef>
                <a:spcPts val="0"/>
              </a:spcBef>
              <a:spcAft>
                <a:spcPts val="0"/>
              </a:spcAft>
              <a:buClrTx/>
              <a:buSzTx/>
              <a:buFontTx/>
              <a:buNone/>
              <a:tabLst/>
              <a:defRPr/>
            </a:pPr>
            <a:r>
              <a:rPr kumimoji="0" lang="en-US" altLang="zh-CN" sz="2800" b="0"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那么，如何分析完形填空中的上下文逻辑关系呢？</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0" hangingPunct="1">
              <a:lnSpc>
                <a:spcPts val="5100"/>
              </a:lnSpc>
              <a:spcBef>
                <a:spcPts val="0"/>
              </a:spcBef>
              <a:spcAft>
                <a:spcPts val="0"/>
              </a:spcAft>
              <a:buClrTx/>
              <a:buSzTx/>
              <a:buFontTx/>
              <a:buNone/>
              <a:tabLst/>
              <a:defRPr/>
            </a:pPr>
            <a:r>
              <a:rPr kumimoji="0" lang="en-US" altLang="zh-CN" sz="2800" b="0"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首先，认真分析文章的结构，领会文章各部分、各层次之间的关系。</a:t>
            </a:r>
          </a:p>
          <a:p>
            <a:pPr marL="0" marR="0" lvl="0" indent="0" defTabSz="914400" rtl="0" eaLnBrk="1" fontAlgn="auto" latinLnBrk="0"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我们要特别注意带空的句子所填的词是如何为表现该部分的主题思想服</a:t>
            </a:r>
          </a:p>
          <a:p>
            <a:pPr marL="0" marR="0" lvl="0" indent="0" defTabSz="914400" rtl="0" eaLnBrk="1" fontAlgn="auto" latinLnBrk="0"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务的。</a:t>
            </a:r>
            <a:endParaRPr lang="en-US" altLang="zh-CN" sz="28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M_6_BD.169_5#1ed17bc41?vaa=1&amp;vcp=1&amp;pid=cbbc8c901&amp;color=0,0,0&amp;mp=1&amp;vtp=1&amp;vaab=1&amp;bt=1&amp;bbb=1&amp;hb=1"/>
          <p:cNvSpPr/>
          <p:nvPr/>
        </p:nvSpPr>
        <p:spPr>
          <a:xfrm>
            <a:off x="539496" y="1865344"/>
            <a:ext cx="11109960" cy="31444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travels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5</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experience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Hangzhou</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completely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changed</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how</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see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made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6</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close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relationship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of</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different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countries,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now</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global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citizen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世界公民）.</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help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from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different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countries</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understand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each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other</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7</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between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China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a:t>
            </a:r>
            <a:endParaRPr lang="en-US" altLang="zh-CN" sz="2800" dirty="0"/>
          </a:p>
        </p:txBody>
      </p:sp>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M_6_BD.169_6#1ed17bc41?vaa=1&amp;vcp=1&amp;pid=cbbc8c901&amp;color=0,0,0&amp;mp=1&amp;vtp=1&amp;vaab=1&amp;bt=1&amp;bbb=1&amp;hb=1"/>
          <p:cNvSpPr/>
          <p:nvPr/>
        </p:nvSpPr>
        <p:spPr>
          <a:xfrm>
            <a:off x="539496" y="1225264"/>
            <a:ext cx="11109960" cy="44398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China,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see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of</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8</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American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culture.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However,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couldn’t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many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signs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Chinese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culture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except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for</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Chinese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9</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found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food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very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different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from</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real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Chinese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food.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think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China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still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much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further</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promote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（推动）</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cultural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influence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among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American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will</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10</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one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those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help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deepen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understanding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between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China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a:t>
            </a:r>
            <a:endParaRPr lang="en-US" altLang="zh-CN" sz="2800" dirty="0"/>
          </a:p>
        </p:txBody>
      </p:sp>
    </p:spTree>
  </p:cSld>
  <p:clrMapOvr>
    <a:masterClrMapping/>
  </p:clrMapOvr>
  <p:transition>
    <p:split dir="in"/>
  </p:transition>
</p:sld>
</file>

<file path=ppt/slides/slide52.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7_BD.170_1#39d8a7ecd.choices?vaa=1&amp;vcp=1&amp;pid=1ed17bc41&amp;color=0,0,0&amp;vtp=1&amp;vaab=1&amp;bt=1&amp;bbb=1"/>
          <p:cNvSpPr/>
          <p:nvPr/>
        </p:nvSpPr>
        <p:spPr>
          <a:xfrm>
            <a:off x="539496" y="64406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.English</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B.Spanish</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.Chinese</a:t>
            </a:r>
            <a:endParaRPr lang="en-US" altLang="zh-CN" sz="2800" dirty="0"/>
          </a:p>
        </p:txBody>
      </p:sp>
      <p:sp>
        <p:nvSpPr>
          <p:cNvPr id="3" name="QC_7_AN.1_1#39d8a7ecd.bracket?vaa=1&amp;vcp=1&amp;pid=1ed17bc41&amp;color=0,0,0&amp;vpa=71&amp;vtp=1&amp;vaab=1"/>
          <p:cNvSpPr/>
          <p:nvPr/>
        </p:nvSpPr>
        <p:spPr>
          <a:xfrm>
            <a:off x="1083215" y="630729"/>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7_BD.171_1#e2bb21c42.choices?vaa=1&amp;vcp=1&amp;pid=1ed17bc41&amp;color=0,0,0&amp;vtp=1&amp;vaab=1&amp;bbb=1"/>
          <p:cNvSpPr/>
          <p:nvPr/>
        </p:nvSpPr>
        <p:spPr>
          <a:xfrm>
            <a:off x="539496" y="112145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A.appeared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B.improved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C.graduated</a:t>
            </a:r>
            <a:endParaRPr lang="en-US" altLang="zh-CN" sz="2800" dirty="0"/>
          </a:p>
        </p:txBody>
      </p:sp>
      <p:sp>
        <p:nvSpPr>
          <p:cNvPr id="5" name="QC_7_AN.2_1#e2bb21c42.bracket?vaa=1&amp;vcp=1&amp;pid=1ed17bc41&amp;color=0,0,0&amp;vpa=72&amp;vtp=1&amp;vaab=1"/>
          <p:cNvSpPr/>
          <p:nvPr/>
        </p:nvSpPr>
        <p:spPr>
          <a:xfrm>
            <a:off x="1083215" y="1108118"/>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6" name="QC_7_BD.173_1#39f098a32.choices?vaa=1&amp;vcp=1&amp;pid=1ed17bc41&amp;color=0,0,0&amp;vtp=1&amp;vaab=1&amp;bbb=1"/>
          <p:cNvSpPr/>
          <p:nvPr/>
        </p:nvSpPr>
        <p:spPr>
          <a:xfrm>
            <a:off x="539496" y="165998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A.awful</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B.important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C.embarrassing</a:t>
            </a:r>
            <a:endParaRPr lang="en-US" altLang="zh-CN" sz="2800" dirty="0"/>
          </a:p>
        </p:txBody>
      </p:sp>
      <p:sp>
        <p:nvSpPr>
          <p:cNvPr id="7" name="QC_7_AN.3_1#39f098a32.bracket?vaa=1&amp;vcp=1&amp;pid=1ed17bc41&amp;color=0,0,0&amp;vpa=73&amp;vtp=1&amp;vaab=1"/>
          <p:cNvSpPr/>
          <p:nvPr/>
        </p:nvSpPr>
        <p:spPr>
          <a:xfrm>
            <a:off x="1083215" y="164665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8" name="QC_7_BD.175_1#6655b3ed8.choices?vaa=1&amp;vcp=1&amp;pid=1ed17bc41&amp;color=0,0,0&amp;vtp=1&amp;vaab=1&amp;bbb=1"/>
          <p:cNvSpPr/>
          <p:nvPr/>
        </p:nvSpPr>
        <p:spPr>
          <a:xfrm>
            <a:off x="539496" y="2224105"/>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A.class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B.survey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C.experience</a:t>
            </a:r>
            <a:endParaRPr lang="en-US" altLang="zh-CN" sz="2800" dirty="0"/>
          </a:p>
        </p:txBody>
      </p:sp>
      <p:sp>
        <p:nvSpPr>
          <p:cNvPr id="9" name="QC_7_AN.4_1#6655b3ed8.bracket?vaa=1&amp;vcp=1&amp;pid=1ed17bc41&amp;color=0,0,0&amp;vpa=74&amp;vtp=1&amp;vaab=1"/>
          <p:cNvSpPr/>
          <p:nvPr/>
        </p:nvSpPr>
        <p:spPr>
          <a:xfrm>
            <a:off x="1083215" y="2210770"/>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0" name="QC_7_BD.177_1#3abc62e9a.choices?vaa=1&amp;vcp=1&amp;pid=1ed17bc41&amp;color=0,0,0&amp;vtp=1&amp;vaab=1&amp;bbb=1"/>
          <p:cNvSpPr/>
          <p:nvPr/>
        </p:nvSpPr>
        <p:spPr>
          <a:xfrm>
            <a:off x="539496" y="276264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5.</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.teaching</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B.loving</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.guiding</a:t>
            </a:r>
            <a:endParaRPr lang="en-US" altLang="zh-CN" sz="2800" dirty="0"/>
          </a:p>
        </p:txBody>
      </p:sp>
      <p:sp>
        <p:nvSpPr>
          <p:cNvPr id="11" name="QC_7_AN.179_1#3abc62e9a.bracket?vaa=1&amp;vcp=1&amp;pid=1ed17bc41&amp;color=0,0,0&amp;vpa=75&amp;vtp=1&amp;vaab=1"/>
          <p:cNvSpPr/>
          <p:nvPr/>
        </p:nvSpPr>
        <p:spPr>
          <a:xfrm>
            <a:off x="1083215" y="2749309"/>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2" name="QC_7_BD.180_1#3d40835f6.choices?vaa=1&amp;vcp=1&amp;pid=1ed17bc41&amp;color=0,0,0&amp;mp=1&amp;vtp=1&amp;vaab=1&amp;bt=1&amp;bbb=1"/>
          <p:cNvSpPr/>
          <p:nvPr/>
        </p:nvSpPr>
        <p:spPr>
          <a:xfrm>
            <a:off x="539496" y="319542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A.change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B.remind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C.achieve</a:t>
            </a:r>
            <a:endParaRPr lang="en-US" altLang="zh-CN" sz="2800" dirty="0"/>
          </a:p>
        </p:txBody>
      </p:sp>
      <p:sp>
        <p:nvSpPr>
          <p:cNvPr id="13" name="QC_7_AN.1_1#3d40835f6.bracket?vaa=1&amp;vcp=1&amp;pid=1ed17bc41&amp;color=0,0,0&amp;mp=1&amp;vpa=76&amp;vtp=1&amp;vaab=1"/>
          <p:cNvSpPr/>
          <p:nvPr/>
        </p:nvSpPr>
        <p:spPr>
          <a:xfrm>
            <a:off x="1083215" y="318209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4" name="QC_7_BD.181_1#b7767d5fc.choices?vaa=1&amp;vcp=1&amp;pid=1ed17bc41&amp;color=0,0,0&amp;vtp=1&amp;vaab=1&amp;bbb=1"/>
          <p:cNvSpPr/>
          <p:nvPr/>
        </p:nvSpPr>
        <p:spPr>
          <a:xfrm>
            <a:off x="539496" y="371757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A.especially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B.seriously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C.actually</a:t>
            </a:r>
            <a:endParaRPr lang="en-US" altLang="zh-CN" sz="2800" dirty="0"/>
          </a:p>
        </p:txBody>
      </p:sp>
      <p:sp>
        <p:nvSpPr>
          <p:cNvPr id="15" name="QC_7_AN.2_1#b7767d5fc.bracket?vaa=1&amp;vcp=1&amp;pid=1ed17bc41&amp;color=0,0,0&amp;vpa=77&amp;vtp=1&amp;vaab=1"/>
          <p:cNvSpPr/>
          <p:nvPr/>
        </p:nvSpPr>
        <p:spPr>
          <a:xfrm>
            <a:off x="1083215" y="3704244"/>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6" name="QC_7_BD.183_1#a1ec10e79.choices?vaa=1&amp;vcp=1&amp;pid=1ed17bc41&amp;color=0,0,0&amp;vtp=1&amp;vaab=1&amp;bbb=1"/>
          <p:cNvSpPr/>
          <p:nvPr/>
        </p:nvSpPr>
        <p:spPr>
          <a:xfrm>
            <a:off x="539496" y="421775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A.programs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B.dreams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C.signs</a:t>
            </a:r>
            <a:endParaRPr lang="en-US" altLang="zh-CN" sz="2800" dirty="0"/>
          </a:p>
        </p:txBody>
      </p:sp>
      <p:sp>
        <p:nvSpPr>
          <p:cNvPr id="17" name="QC_7_AN.3_1#a1ec10e79.bracket?vaa=1&amp;vcp=1&amp;pid=1ed17bc41&amp;color=0,0,0&amp;vpa=78&amp;vtp=1&amp;vaab=1"/>
          <p:cNvSpPr/>
          <p:nvPr/>
        </p:nvSpPr>
        <p:spPr>
          <a:xfrm>
            <a:off x="1083215" y="4204416"/>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8" name="QC_7_BD.185_1#7fba9c370.choices?vaa=1&amp;vcp=1&amp;pid=1ed17bc41&amp;color=0,0,0&amp;vtp=1&amp;vaab=1&amp;bbb=1"/>
          <p:cNvSpPr/>
          <p:nvPr/>
        </p:nvSpPr>
        <p:spPr>
          <a:xfrm>
            <a:off x="539496" y="4666767"/>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A.restaurants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B.shops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C.farms</a:t>
            </a:r>
            <a:endParaRPr lang="en-US" altLang="zh-CN" sz="2800" dirty="0"/>
          </a:p>
        </p:txBody>
      </p:sp>
      <p:sp>
        <p:nvSpPr>
          <p:cNvPr id="19" name="QC_7_AN.4_1#7fba9c370.bracket?vaa=1&amp;vcp=1&amp;pid=1ed17bc41&amp;color=0,0,0&amp;vpa=79&amp;vtp=1&amp;vaab=1"/>
          <p:cNvSpPr/>
          <p:nvPr/>
        </p:nvSpPr>
        <p:spPr>
          <a:xfrm>
            <a:off x="1083215" y="4653432"/>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20" name="QC_7_BD.187_1#f1114e9f5.choices?vaa=1&amp;vcp=1&amp;pid=1ed17bc41&amp;color=0,0,0&amp;vtp=1&amp;vaab=1&amp;bbb=1"/>
          <p:cNvSpPr/>
          <p:nvPr/>
        </p:nvSpPr>
        <p:spPr>
          <a:xfrm>
            <a:off x="539496" y="5192515"/>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A.regret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B.refuse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C.continue</a:t>
            </a:r>
            <a:endParaRPr lang="en-US" altLang="zh-CN" sz="2800" dirty="0"/>
          </a:p>
        </p:txBody>
      </p:sp>
      <p:sp>
        <p:nvSpPr>
          <p:cNvPr id="21" name="QC_7_AN.189_1#f1114e9f5.bracket?vaa=1&amp;vcp=1&amp;pid=1ed17bc41&amp;color=0,0,0&amp;vpa=80&amp;vtp=1&amp;vaab=1"/>
          <p:cNvSpPr/>
          <p:nvPr/>
        </p:nvSpPr>
        <p:spPr>
          <a:xfrm>
            <a:off x="1261015" y="5179180"/>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22" name="QM_6_BD.169_1#1ed17bc41?vaa=1&amp;vcp=1&amp;pid=cbbc8c901&amp;color=0,0,0&amp;vtp=1&amp;vaab=1&amp;bt=1&amp;bbb=1">
            <a:extLst>
              <a:ext uri="{FF2B5EF4-FFF2-40B4-BE49-F238E27FC236}">
                <a16:creationId xmlns:a16="http://schemas.microsoft.com/office/drawing/2014/main" id="{6A95D4A6-05DA-5039-0107-9348A646D0A0}"/>
              </a:ext>
            </a:extLst>
          </p:cNvPr>
          <p:cNvSpPr/>
          <p:nvPr/>
        </p:nvSpPr>
        <p:spPr>
          <a:xfrm>
            <a:off x="539496" y="5724071"/>
            <a:ext cx="11109960" cy="553657"/>
          </a:xfrm>
          <a:prstGeom prst="rect">
            <a:avLst/>
          </a:prstGeom>
          <a:noFill/>
          <a:ln/>
        </p:spPr>
        <p:txBody>
          <a:bodyPr wrap="none" lIns="0" tIns="0" rIns="0" bIns="0" rtlCol="0" anchor="t"/>
          <a:lstStyle/>
          <a:p>
            <a:pPr algn="r">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（2024·山东烟台·中考题改编）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1">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3">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5">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5">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7">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7">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9">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19">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1">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9" grpId="0" build="p" animBg="1"/>
      <p:bldP spid="11" grpId="0" build="p" animBg="1"/>
      <p:bldP spid="13" grpId="0" build="p" animBg="1"/>
      <p:bldP spid="15" grpId="0" build="p" animBg="1"/>
      <p:bldP spid="17" grpId="0" build="p" animBg="1"/>
      <p:bldP spid="19" grpId="0" build="p" animBg="1"/>
      <p:bldP spid="21"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M_6_BD.190_1#5a6750429?sp=1&amp;vaa=1&amp;vcp=1&amp;pid=cbbc8c901&amp;color=0,0,0&amp;vtp=1&amp;vaab=1&amp;bt=1&amp;bbb=1"/>
          <p:cNvSpPr/>
          <p:nvPr/>
        </p:nvSpPr>
        <p:spPr>
          <a:xfrm>
            <a:off x="539496" y="882872"/>
            <a:ext cx="11109960" cy="553657"/>
          </a:xfrm>
          <a:prstGeom prst="rect">
            <a:avLst/>
          </a:prstGeom>
          <a:noFill/>
          <a:ln/>
        </p:spPr>
        <p:txBody>
          <a:bodyPr wrap="none" lIns="0" tIns="0" rIns="0" bIns="0" rtlCol="0" anchor="t"/>
          <a:lstStyle/>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（H）</a:t>
            </a:r>
            <a:endParaRPr lang="en-US" altLang="zh-CN" sz="2800" dirty="0"/>
          </a:p>
        </p:txBody>
      </p:sp>
      <p:graphicFrame>
        <p:nvGraphicFramePr>
          <p:cNvPr id="61" name="QM_6_BD.190_2#5a6750429?colgroup=6,9,13&amp;vaa=1&amp;vcp=1&amp;pid=cbbc8c901&amp;color=0,0,0&amp;vtp=1&amp;vaab=1&amp;bbb=1"/>
          <p:cNvGraphicFramePr>
            <a:graphicFrameLocks noGrp="1"/>
          </p:cNvGraphicFramePr>
          <p:nvPr>
            <p:extLst>
              <p:ext uri="{D42A27DB-BD31-4B8C-83A1-F6EECF244321}">
                <p14:modId xmlns:p14="http://schemas.microsoft.com/office/powerpoint/2010/main" val="1146222879"/>
              </p:ext>
            </p:extLst>
          </p:nvPr>
        </p:nvGraphicFramePr>
        <p:xfrm>
          <a:off x="539496" y="1564481"/>
          <a:ext cx="11073384" cy="1132968"/>
        </p:xfrm>
        <a:graphic>
          <a:graphicData uri="http://schemas.openxmlformats.org/drawingml/2006/table">
            <a:tbl>
              <a:tblPr/>
              <a:tblGrid>
                <a:gridCol w="2542032">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5102352">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人与社会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文学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艺术与体育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优秀的艺术家及其艺术成就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M_6_BD.190_3#5a6750429?vaa=1&amp;vcp=1&amp;pid=cbbc8c901&amp;color=0,0,0&amp;vtp=1&amp;vaab=1&amp;bbb=1&amp;hb=1"/>
          <p:cNvSpPr/>
          <p:nvPr/>
        </p:nvSpPr>
        <p:spPr>
          <a:xfrm>
            <a:off x="539496" y="2834481"/>
            <a:ext cx="11109960" cy="31444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artists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often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famous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during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their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lifetime.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Vincent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van</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Gogh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（凡·高）</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artist.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much</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attention</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his</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began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think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very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good</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painter</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give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he</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was</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stop.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would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even</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3</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eat!</a:t>
            </a:r>
            <a:endParaRPr lang="en-US" altLang="zh-CN" sz="2800" dirty="0"/>
          </a:p>
        </p:txBody>
      </p:sp>
    </p:spTree>
  </p:cSld>
  <p:clrMapOvr>
    <a:masterClrMapping/>
  </p:clrMapOvr>
  <p:transition>
    <p:split dir="in"/>
  </p:transition>
</p:sld>
</file>

<file path=ppt/slides/slide54.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M_6_BD.190_4#5a6750429?vaa=1&amp;vcp=1&amp;pid=cbbc8c901&amp;color=0,0,0&amp;mp=1&amp;vtp=1&amp;vaab=1&amp;bt=1&amp;bbb=1&amp;hb=1"/>
          <p:cNvSpPr/>
          <p:nvPr/>
        </p:nvSpPr>
        <p:spPr>
          <a:xfrm>
            <a:off x="539496" y="578834"/>
            <a:ext cx="11109960" cy="5735257"/>
          </a:xfrm>
          <a:prstGeom prst="rect">
            <a:avLst/>
          </a:prstGeom>
          <a:noFill/>
          <a:ln/>
        </p:spPr>
        <p:txBody>
          <a:bodyPr wrap="none" lIns="0" tIns="0" rIns="0" bIns="0" rtlCol="0" anchor="t"/>
          <a:lstStyle/>
          <a:p>
            <a:pPr algn="l">
              <a:lnSpc>
                <a:spcPts val="51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4</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paintings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dark.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pencils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charcoal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sticks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炭条）</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5</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colours.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brown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dark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green.</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Later</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Vincent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moved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France.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from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artists</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who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6</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trying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new</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7</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In</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France</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Vincent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began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bright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colours.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used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oil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paints</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油画颜料）</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create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both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countryside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8</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self-portraits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（自画像）.</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created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than</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20</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portraits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himself!</a:t>
            </a:r>
            <a:endParaRPr lang="en-US" altLang="zh-CN" sz="2800" dirty="0"/>
          </a:p>
        </p:txBody>
      </p:sp>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M_6_BD.190_5#5a6750429?vaa=1&amp;vcp=1&amp;pid=cbbc8c901&amp;color=0,0,0&amp;mp=1&amp;vtp=1&amp;vaab=1&amp;bt=1&amp;bbb=1&amp;hb=1"/>
          <p:cNvSpPr/>
          <p:nvPr/>
        </p:nvSpPr>
        <p:spPr>
          <a:xfrm>
            <a:off x="539496" y="554400"/>
            <a:ext cx="11109960" cy="2963482"/>
          </a:xfrm>
          <a:prstGeom prst="rect">
            <a:avLst/>
          </a:prstGeom>
          <a:noFill/>
          <a:ln/>
        </p:spPr>
        <p:txBody>
          <a:bodyPr wrap="none" lIns="0" tIns="0" rIns="0" bIns="0" rtlCol="0" anchor="t"/>
          <a:lstStyle/>
          <a:p>
            <a:pPr algn="l">
              <a:lnSpc>
                <a:spcPts val="48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Vincent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completed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2,000</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paintings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life</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9</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4800"/>
              </a:lnSpc>
            </a:pPr>
            <a:r>
              <a:rPr lang="en-US" altLang="zh-CN" sz="2800" b="0" i="0">
                <a:solidFill>
                  <a:srgbClr val="000000"/>
                </a:solidFill>
                <a:latin typeface="Times New Roman" pitchFamily="34" charset="0"/>
                <a:ea typeface="SimSun" pitchFamily="34" charset="-122"/>
                <a:cs typeface="Times New Roman" pitchFamily="34" charset="-120"/>
              </a:rPr>
              <a:t>people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buy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paintings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during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lifetime,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paintings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sell</a:t>
            </a:r>
            <a:r>
              <a:rPr lang="en-US" altLang="zh-CN" sz="2800" b="0" i="0">
                <a:solidFill>
                  <a:srgbClr val="000000"/>
                </a:solidFill>
                <a:latin typeface="SimSun" pitchFamily="34" charset="0"/>
                <a:ea typeface="SimSun" pitchFamily="34" charset="-122"/>
                <a:cs typeface="SimSun" pitchFamily="34" charset="-120"/>
              </a:rPr>
              <a:t> </a:t>
            </a:r>
          </a:p>
          <a:p>
            <a:pPr>
              <a:lnSpc>
                <a:spcPts val="4800"/>
              </a:lnSpc>
            </a:pPr>
            <a:r>
              <a:rPr lang="en-US" altLang="zh-CN" sz="2800" b="0" i="0">
                <a:solidFill>
                  <a:srgbClr val="000000"/>
                </a:solidFill>
                <a:latin typeface="Times New Roman" pitchFamily="34" charset="0"/>
                <a:ea typeface="SimSun" pitchFamily="34" charset="-122"/>
                <a:cs typeface="Times New Roman" pitchFamily="34" charset="-120"/>
              </a:rPr>
              <a:t>for</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money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today.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People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think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paintings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are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masterpieces</a:t>
            </a:r>
            <a:r>
              <a:rPr lang="en-US" altLang="zh-CN" sz="2800" b="0" i="0">
                <a:solidFill>
                  <a:srgbClr val="000000"/>
                </a:solidFill>
                <a:latin typeface="SimSun" pitchFamily="34" charset="0"/>
                <a:ea typeface="SimSun" pitchFamily="34" charset="-122"/>
                <a:cs typeface="SimSun" pitchFamily="34" charset="-120"/>
              </a:rPr>
              <a:t> </a:t>
            </a:r>
          </a:p>
          <a:p>
            <a:pPr>
              <a:lnSpc>
                <a:spcPts val="48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杰作）.</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example,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painting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1" dirty="0">
                <a:solidFill>
                  <a:srgbClr val="000000"/>
                </a:solidFill>
                <a:latin typeface="Times New Roman" pitchFamily="34" charset="0"/>
                <a:ea typeface="SimSun" pitchFamily="34" charset="-122"/>
                <a:cs typeface="Times New Roman" pitchFamily="34" charset="-120"/>
              </a:rPr>
              <a:t>Sunflowers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very</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10</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over</a:t>
            </a:r>
            <a:r>
              <a:rPr lang="en-US" altLang="zh-CN" sz="2800" b="0" i="0">
                <a:solidFill>
                  <a:srgbClr val="000000"/>
                </a:solidFill>
                <a:latin typeface="SimSun" pitchFamily="34" charset="0"/>
                <a:ea typeface="SimSun" pitchFamily="34" charset="-122"/>
                <a:cs typeface="SimSun" pitchFamily="34" charset="-120"/>
              </a:rPr>
              <a:t> </a:t>
            </a:r>
          </a:p>
          <a:p>
            <a:pPr>
              <a:lnSpc>
                <a:spcPts val="4600"/>
              </a:lnSpc>
            </a:pPr>
            <a:r>
              <a:rPr lang="en-US" altLang="zh-CN" sz="2800" b="0" i="0">
                <a:solidFill>
                  <a:srgbClr val="000000"/>
                </a:solidFill>
                <a:latin typeface="Times New Roman" pitchFamily="34" charset="0"/>
                <a:ea typeface="SimSun" pitchFamily="34" charset="-122"/>
                <a:cs typeface="Times New Roman" pitchFamily="34" charset="-120"/>
              </a:rPr>
              <a:t>the</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world.</a:t>
            </a:r>
            <a:endParaRPr lang="en-US" altLang="zh-CN" sz="2800" dirty="0"/>
          </a:p>
        </p:txBody>
      </p:sp>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4BF4C-8F05-EBD4-6D38-9B14FC1D89E1}"/>
            </a:ext>
          </a:extLst>
        </p:cNvPr>
        <p:cNvGrpSpPr/>
        <p:nvPr/>
      </p:nvGrpSpPr>
      <p:grpSpPr>
        <a:xfrm>
          <a:off x="0" y="0"/>
          <a:ext cx="0" cy="0"/>
          <a:chOff x="0" y="0"/>
          <a:chExt cx="0" cy="0"/>
        </a:xfrm>
      </p:grpSpPr>
      <p:sp>
        <p:nvSpPr>
          <p:cNvPr id="3" name="QC_7_BD.191_1#e0bb1c1be.choices?vaa=1&amp;vcp=1&amp;pid=5a6750429&amp;color=0,0,0&amp;vtp=1&amp;vaab=1&amp;bt=1&amp;bbb=1">
            <a:extLst>
              <a:ext uri="{FF2B5EF4-FFF2-40B4-BE49-F238E27FC236}">
                <a16:creationId xmlns:a16="http://schemas.microsoft.com/office/drawing/2014/main" id="{6A4E889B-879D-962D-3057-0900CEDE04C9}"/>
              </a:ext>
            </a:extLst>
          </p:cNvPr>
          <p:cNvSpPr/>
          <p:nvPr/>
        </p:nvSpPr>
        <p:spPr>
          <a:xfrm>
            <a:off x="539496" y="657730"/>
            <a:ext cx="11109960" cy="525082"/>
          </a:xfrm>
          <a:prstGeom prst="rect">
            <a:avLst/>
          </a:prstGeom>
          <a:noFill/>
          <a:ln/>
        </p:spPr>
        <p:txBody>
          <a:bodyPr wrap="none" lIns="0" tIns="0" rIns="0" bIns="0" rtlCol="0" anchor="t"/>
          <a:lstStyle/>
          <a:p>
            <a:pPr>
              <a:lnSpc>
                <a:spcPts val="46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.trips</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B.paintings</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.villages</a:t>
            </a:r>
            <a:endParaRPr lang="en-US" altLang="zh-CN" sz="2800" dirty="0"/>
          </a:p>
        </p:txBody>
      </p:sp>
      <p:sp>
        <p:nvSpPr>
          <p:cNvPr id="4" name="QC_7_AN.1_1#e0bb1c1be.bracket?vaa=1&amp;vcp=1&amp;pid=5a6750429&amp;color=0,0,0&amp;vpa=81&amp;vtp=1&amp;vaab=1">
            <a:extLst>
              <a:ext uri="{FF2B5EF4-FFF2-40B4-BE49-F238E27FC236}">
                <a16:creationId xmlns:a16="http://schemas.microsoft.com/office/drawing/2014/main" id="{9E3CDDD3-DA19-2D5C-8D32-B16D2D74155B}"/>
              </a:ext>
            </a:extLst>
          </p:cNvPr>
          <p:cNvSpPr/>
          <p:nvPr/>
        </p:nvSpPr>
        <p:spPr>
          <a:xfrm>
            <a:off x="1083215" y="647824"/>
            <a:ext cx="495300" cy="529717"/>
          </a:xfrm>
          <a:prstGeom prst="rect">
            <a:avLst/>
          </a:prstGeom>
          <a:noFill/>
          <a:ln/>
        </p:spPr>
        <p:txBody>
          <a:bodyPr wrap="none" lIns="0" tIns="0" rIns="0" bIns="0" rtlCol="0" anchor="t"/>
          <a:lstStyle/>
          <a:p>
            <a:pPr algn="ctr">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7_BD.192_1#33a17e864.choices?vaa=1&amp;vcp=1&amp;pid=5a6750429&amp;color=0,0,0&amp;vtp=1&amp;vaab=1&amp;bbb=1">
            <a:extLst>
              <a:ext uri="{FF2B5EF4-FFF2-40B4-BE49-F238E27FC236}">
                <a16:creationId xmlns:a16="http://schemas.microsoft.com/office/drawing/2014/main" id="{94159DBE-1E02-6291-27CA-64259525CE30}"/>
              </a:ext>
            </a:extLst>
          </p:cNvPr>
          <p:cNvSpPr/>
          <p:nvPr/>
        </p:nvSpPr>
        <p:spPr>
          <a:xfrm>
            <a:off x="539496" y="1084776"/>
            <a:ext cx="11109960" cy="525082"/>
          </a:xfrm>
          <a:prstGeom prst="rect">
            <a:avLst/>
          </a:prstGeom>
          <a:noFill/>
          <a:ln/>
        </p:spPr>
        <p:txBody>
          <a:bodyPr wrap="none" lIns="0" tIns="0" rIns="0" bIns="0" rtlCol="0" anchor="t"/>
          <a:lstStyle/>
          <a:p>
            <a:pPr>
              <a:lnSpc>
                <a:spcPts val="46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A.wrong</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B.lucky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C.interested</a:t>
            </a:r>
            <a:endParaRPr lang="en-US" altLang="zh-CN" sz="2800" dirty="0"/>
          </a:p>
        </p:txBody>
      </p:sp>
      <p:sp>
        <p:nvSpPr>
          <p:cNvPr id="6" name="QC_7_AN.2_1#33a17e864.bracket?vaa=1&amp;vcp=1&amp;pid=5a6750429&amp;color=0,0,0&amp;vpa=82&amp;vtp=1&amp;vaab=1">
            <a:extLst>
              <a:ext uri="{FF2B5EF4-FFF2-40B4-BE49-F238E27FC236}">
                <a16:creationId xmlns:a16="http://schemas.microsoft.com/office/drawing/2014/main" id="{6375E25B-7A83-A4CE-B617-D36E1E3449CE}"/>
              </a:ext>
            </a:extLst>
          </p:cNvPr>
          <p:cNvSpPr/>
          <p:nvPr/>
        </p:nvSpPr>
        <p:spPr>
          <a:xfrm>
            <a:off x="1083215" y="1074870"/>
            <a:ext cx="495300" cy="529717"/>
          </a:xfrm>
          <a:prstGeom prst="rect">
            <a:avLst/>
          </a:prstGeom>
          <a:noFill/>
          <a:ln/>
        </p:spPr>
        <p:txBody>
          <a:bodyPr wrap="none" lIns="0" tIns="0" rIns="0" bIns="0" rtlCol="0" anchor="t"/>
          <a:lstStyle/>
          <a:p>
            <a:pPr algn="ctr">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7" name="QC_7_BD.194_1#d3d6f73e4.choices?vaa=1&amp;vcp=1&amp;pid=5a6750429&amp;color=0,0,0&amp;vtp=1&amp;vaab=1&amp;bbb=1">
            <a:extLst>
              <a:ext uri="{FF2B5EF4-FFF2-40B4-BE49-F238E27FC236}">
                <a16:creationId xmlns:a16="http://schemas.microsoft.com/office/drawing/2014/main" id="{3982345E-FDE1-3DCA-6E7B-A54371D6949E}"/>
              </a:ext>
            </a:extLst>
          </p:cNvPr>
          <p:cNvSpPr/>
          <p:nvPr/>
        </p:nvSpPr>
        <p:spPr>
          <a:xfrm>
            <a:off x="539496" y="1550186"/>
            <a:ext cx="11109960" cy="525082"/>
          </a:xfrm>
          <a:prstGeom prst="rect">
            <a:avLst/>
          </a:prstGeom>
          <a:noFill/>
          <a:ln/>
        </p:spPr>
        <p:txBody>
          <a:bodyPr wrap="none" lIns="0" tIns="0" rIns="0" bIns="0" rtlCol="0" anchor="t"/>
          <a:lstStyle/>
          <a:p>
            <a:pPr>
              <a:lnSpc>
                <a:spcPts val="46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A.forget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B.start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C.hope</a:t>
            </a:r>
            <a:endParaRPr lang="en-US" altLang="zh-CN" sz="2800" dirty="0"/>
          </a:p>
        </p:txBody>
      </p:sp>
      <p:sp>
        <p:nvSpPr>
          <p:cNvPr id="8" name="QC_7_AN.3_1#d3d6f73e4.bracket?vaa=1&amp;vcp=1&amp;pid=5a6750429&amp;color=0,0,0&amp;vpa=83&amp;vtp=1&amp;vaab=1">
            <a:extLst>
              <a:ext uri="{FF2B5EF4-FFF2-40B4-BE49-F238E27FC236}">
                <a16:creationId xmlns:a16="http://schemas.microsoft.com/office/drawing/2014/main" id="{170E1D6A-10CE-5FE5-8FF8-249369D00B13}"/>
              </a:ext>
            </a:extLst>
          </p:cNvPr>
          <p:cNvSpPr/>
          <p:nvPr/>
        </p:nvSpPr>
        <p:spPr>
          <a:xfrm>
            <a:off x="1083215" y="1540280"/>
            <a:ext cx="515938" cy="529717"/>
          </a:xfrm>
          <a:prstGeom prst="rect">
            <a:avLst/>
          </a:prstGeom>
          <a:noFill/>
          <a:ln/>
        </p:spPr>
        <p:txBody>
          <a:bodyPr wrap="none" lIns="0" tIns="0" rIns="0" bIns="0" rtlCol="0" anchor="t"/>
          <a:lstStyle/>
          <a:p>
            <a:pPr algn="ctr">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9" name="QC_7_BD.196_1#cd92b8cf6.choices?vaa=1&amp;vcp=1&amp;pid=5a6750429&amp;color=0,0,0&amp;vtp=1&amp;vaab=1&amp;bbb=1">
            <a:extLst>
              <a:ext uri="{FF2B5EF4-FFF2-40B4-BE49-F238E27FC236}">
                <a16:creationId xmlns:a16="http://schemas.microsoft.com/office/drawing/2014/main" id="{11C323DA-DBBA-B5FE-1668-3B63D25A6BE1}"/>
              </a:ext>
            </a:extLst>
          </p:cNvPr>
          <p:cNvSpPr/>
          <p:nvPr/>
        </p:nvSpPr>
        <p:spPr>
          <a:xfrm>
            <a:off x="539496" y="2021996"/>
            <a:ext cx="11109960" cy="525082"/>
          </a:xfrm>
          <a:prstGeom prst="rect">
            <a:avLst/>
          </a:prstGeom>
          <a:noFill/>
          <a:ln/>
        </p:spPr>
        <p:txBody>
          <a:bodyPr wrap="none" lIns="0" tIns="0" rIns="0" bIns="0" rtlCol="0" anchor="t"/>
          <a:lstStyle/>
          <a:p>
            <a:pPr>
              <a:lnSpc>
                <a:spcPts val="46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last</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B.Once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again</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first</a:t>
            </a:r>
            <a:endParaRPr lang="en-US" altLang="zh-CN" sz="2800" dirty="0"/>
          </a:p>
        </p:txBody>
      </p:sp>
      <p:sp>
        <p:nvSpPr>
          <p:cNvPr id="10" name="QC_7_AN.4_1#cd92b8cf6.bracket?vaa=1&amp;vcp=1&amp;pid=5a6750429&amp;color=0,0,0&amp;vpa=84&amp;vtp=1&amp;vaab=1">
            <a:extLst>
              <a:ext uri="{FF2B5EF4-FFF2-40B4-BE49-F238E27FC236}">
                <a16:creationId xmlns:a16="http://schemas.microsoft.com/office/drawing/2014/main" id="{D92F71ED-8553-D917-9297-4E4C6BB92474}"/>
              </a:ext>
            </a:extLst>
          </p:cNvPr>
          <p:cNvSpPr/>
          <p:nvPr/>
        </p:nvSpPr>
        <p:spPr>
          <a:xfrm>
            <a:off x="1083215" y="2012090"/>
            <a:ext cx="495300" cy="529717"/>
          </a:xfrm>
          <a:prstGeom prst="rect">
            <a:avLst/>
          </a:prstGeom>
          <a:noFill/>
          <a:ln/>
        </p:spPr>
        <p:txBody>
          <a:bodyPr wrap="none" lIns="0" tIns="0" rIns="0" bIns="0" rtlCol="0" anchor="t"/>
          <a:lstStyle/>
          <a:p>
            <a:pPr algn="ctr">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1" name="QC_7_BD.198_1#f5db19aa4.choices?vaa=1&amp;vcp=1&amp;pid=5a6750429&amp;color=0,0,0&amp;vtp=1&amp;vaab=1&amp;bbb=1">
            <a:extLst>
              <a:ext uri="{FF2B5EF4-FFF2-40B4-BE49-F238E27FC236}">
                <a16:creationId xmlns:a16="http://schemas.microsoft.com/office/drawing/2014/main" id="{604806FA-7E39-B00F-317D-4075B31AA317}"/>
              </a:ext>
            </a:extLst>
          </p:cNvPr>
          <p:cNvSpPr/>
          <p:nvPr/>
        </p:nvSpPr>
        <p:spPr>
          <a:xfrm>
            <a:off x="539496" y="2519377"/>
            <a:ext cx="11109960" cy="525082"/>
          </a:xfrm>
          <a:prstGeom prst="rect">
            <a:avLst/>
          </a:prstGeom>
          <a:noFill/>
          <a:ln/>
        </p:spPr>
        <p:txBody>
          <a:bodyPr wrap="none" lIns="0" tIns="0" rIns="0" bIns="0" rtlCol="0" anchor="t"/>
          <a:lstStyle/>
          <a:p>
            <a:pPr>
              <a:lnSpc>
                <a:spcPts val="46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A.helped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B.added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C.missed</a:t>
            </a:r>
            <a:endParaRPr lang="en-US" altLang="zh-CN" sz="2800" dirty="0"/>
          </a:p>
        </p:txBody>
      </p:sp>
      <p:sp>
        <p:nvSpPr>
          <p:cNvPr id="12" name="QC_7_AN.200_1#f5db19aa4.bracket?vaa=1&amp;vcp=1&amp;pid=5a6750429&amp;color=0,0,0&amp;vpa=85&amp;vtp=1&amp;vaab=1">
            <a:extLst>
              <a:ext uri="{FF2B5EF4-FFF2-40B4-BE49-F238E27FC236}">
                <a16:creationId xmlns:a16="http://schemas.microsoft.com/office/drawing/2014/main" id="{B396D69D-D7E9-1977-029E-187C4D6EAD9E}"/>
              </a:ext>
            </a:extLst>
          </p:cNvPr>
          <p:cNvSpPr/>
          <p:nvPr/>
        </p:nvSpPr>
        <p:spPr>
          <a:xfrm>
            <a:off x="1083215" y="2509471"/>
            <a:ext cx="495300" cy="529717"/>
          </a:xfrm>
          <a:prstGeom prst="rect">
            <a:avLst/>
          </a:prstGeom>
          <a:noFill/>
          <a:ln/>
        </p:spPr>
        <p:txBody>
          <a:bodyPr wrap="none" lIns="0" tIns="0" rIns="0" bIns="0" rtlCol="0" anchor="t"/>
          <a:lstStyle/>
          <a:p>
            <a:pPr algn="ctr">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3" name="QC_7_BD.201_1#bc4489ecb.choices?vaa=1&amp;vcp=1&amp;pid=5a6750429&amp;color=0,0,0&amp;mp=1&amp;vtp=1&amp;vaab=1&amp;bt=1&amp;bbb=1">
            <a:extLst>
              <a:ext uri="{FF2B5EF4-FFF2-40B4-BE49-F238E27FC236}">
                <a16:creationId xmlns:a16="http://schemas.microsoft.com/office/drawing/2014/main" id="{B4215470-4822-ABF7-06B7-EAE85876522C}"/>
              </a:ext>
            </a:extLst>
          </p:cNvPr>
          <p:cNvSpPr/>
          <p:nvPr/>
        </p:nvSpPr>
        <p:spPr>
          <a:xfrm>
            <a:off x="539496" y="3003596"/>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6.</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.worked</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B.sang</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.danced</a:t>
            </a:r>
            <a:endParaRPr lang="en-US" altLang="zh-CN" sz="2800" dirty="0"/>
          </a:p>
        </p:txBody>
      </p:sp>
      <p:sp>
        <p:nvSpPr>
          <p:cNvPr id="14" name="QC_7_AN.1_1#bc4489ecb.bracket?vaa=1&amp;vcp=1&amp;pid=5a6750429&amp;color=0,0,0&amp;mp=1&amp;vpa=86&amp;vtp=1&amp;vaab=1">
            <a:extLst>
              <a:ext uri="{FF2B5EF4-FFF2-40B4-BE49-F238E27FC236}">
                <a16:creationId xmlns:a16="http://schemas.microsoft.com/office/drawing/2014/main" id="{22F39324-C473-C2D5-47FF-E7F4363B8133}"/>
              </a:ext>
            </a:extLst>
          </p:cNvPr>
          <p:cNvSpPr/>
          <p:nvPr/>
        </p:nvSpPr>
        <p:spPr>
          <a:xfrm>
            <a:off x="1083215" y="2990261"/>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5" name="QC_7_BD.202_1#04b05a4f1.choices?vaa=1&amp;vcp=1&amp;pid=5a6750429&amp;color=0,0,0&amp;vtp=1&amp;vaab=1&amp;bbb=1">
            <a:extLst>
              <a:ext uri="{FF2B5EF4-FFF2-40B4-BE49-F238E27FC236}">
                <a16:creationId xmlns:a16="http://schemas.microsoft.com/office/drawing/2014/main" id="{5F6E014C-BA73-2091-3F97-73ED8FFC178A}"/>
              </a:ext>
            </a:extLst>
          </p:cNvPr>
          <p:cNvSpPr/>
          <p:nvPr/>
        </p:nvSpPr>
        <p:spPr>
          <a:xfrm>
            <a:off x="539496" y="345540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A.facts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B.stories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C.ways</a:t>
            </a:r>
            <a:endParaRPr lang="en-US" altLang="zh-CN" sz="2800" dirty="0"/>
          </a:p>
        </p:txBody>
      </p:sp>
      <p:sp>
        <p:nvSpPr>
          <p:cNvPr id="16" name="QC_7_AN.2_1#04b05a4f1.bracket?vaa=1&amp;vcp=1&amp;pid=5a6750429&amp;color=0,0,0&amp;vpa=87&amp;vtp=1&amp;vaab=1">
            <a:extLst>
              <a:ext uri="{FF2B5EF4-FFF2-40B4-BE49-F238E27FC236}">
                <a16:creationId xmlns:a16="http://schemas.microsoft.com/office/drawing/2014/main" id="{E88016DE-532C-EC5E-D6FF-BCBD5147DC42}"/>
              </a:ext>
            </a:extLst>
          </p:cNvPr>
          <p:cNvSpPr/>
          <p:nvPr/>
        </p:nvSpPr>
        <p:spPr>
          <a:xfrm>
            <a:off x="1083215" y="344207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7" name="QC_7_BD.204_1#0ed4d771c.choices?vaa=1&amp;vcp=1&amp;pid=5a6750429&amp;color=0,0,0&amp;vtp=1&amp;vaab=1&amp;bbb=1">
            <a:extLst>
              <a:ext uri="{FF2B5EF4-FFF2-40B4-BE49-F238E27FC236}">
                <a16:creationId xmlns:a16="http://schemas.microsoft.com/office/drawing/2014/main" id="{0432CB0A-72BF-D782-0E33-795E0D2A8838}"/>
              </a:ext>
            </a:extLst>
          </p:cNvPr>
          <p:cNvSpPr/>
          <p:nvPr/>
        </p:nvSpPr>
        <p:spPr>
          <a:xfrm>
            <a:off x="539496" y="3930000"/>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A.never</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B.hardly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C.also</a:t>
            </a:r>
            <a:endParaRPr lang="en-US" altLang="zh-CN" sz="2800" dirty="0"/>
          </a:p>
        </p:txBody>
      </p:sp>
      <p:sp>
        <p:nvSpPr>
          <p:cNvPr id="18" name="QC_7_AN.3_1#0ed4d771c.bracket?vaa=1&amp;vcp=1&amp;pid=5a6750429&amp;color=0,0,0&amp;vpa=88&amp;vtp=1&amp;vaab=1">
            <a:extLst>
              <a:ext uri="{FF2B5EF4-FFF2-40B4-BE49-F238E27FC236}">
                <a16:creationId xmlns:a16="http://schemas.microsoft.com/office/drawing/2014/main" id="{655D6373-7844-F888-4EB9-2396DDDE7C4E}"/>
              </a:ext>
            </a:extLst>
          </p:cNvPr>
          <p:cNvSpPr/>
          <p:nvPr/>
        </p:nvSpPr>
        <p:spPr>
          <a:xfrm>
            <a:off x="1083215" y="3916665"/>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9" name="QC_7_BD.206_1#d4f974ad6.choices?vaa=1&amp;vcp=1&amp;pid=5a6750429&amp;color=0,0,0&amp;vtp=1&amp;vaab=1&amp;bbb=1">
            <a:extLst>
              <a:ext uri="{FF2B5EF4-FFF2-40B4-BE49-F238E27FC236}">
                <a16:creationId xmlns:a16="http://schemas.microsoft.com/office/drawing/2014/main" id="{976BA10C-9AC2-8CDE-FBAB-E139AC9156DC}"/>
              </a:ext>
            </a:extLst>
          </p:cNvPr>
          <p:cNvSpPr/>
          <p:nvPr/>
        </p:nvSpPr>
        <p:spPr>
          <a:xfrm>
            <a:off x="539496" y="4353442"/>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A.Before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B.Though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C.If</a:t>
            </a:r>
            <a:endParaRPr lang="en-US" altLang="zh-CN" sz="2800" dirty="0"/>
          </a:p>
        </p:txBody>
      </p:sp>
      <p:sp>
        <p:nvSpPr>
          <p:cNvPr id="20" name="QC_7_AN.4_1#d4f974ad6.bracket?vaa=1&amp;vcp=1&amp;pid=5a6750429&amp;color=0,0,0&amp;vpa=89&amp;vtp=1&amp;vaab=1">
            <a:extLst>
              <a:ext uri="{FF2B5EF4-FFF2-40B4-BE49-F238E27FC236}">
                <a16:creationId xmlns:a16="http://schemas.microsoft.com/office/drawing/2014/main" id="{5F6309C7-933D-65B6-8BD9-4106C667EC3C}"/>
              </a:ext>
            </a:extLst>
          </p:cNvPr>
          <p:cNvSpPr/>
          <p:nvPr/>
        </p:nvSpPr>
        <p:spPr>
          <a:xfrm>
            <a:off x="1083215" y="4340107"/>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21" name="QC_7_BD.208_1#c0b33f5bc.choices?vaa=1&amp;vcp=1&amp;pid=5a6750429&amp;color=0,0,0&amp;vtp=1&amp;vaab=1&amp;bbb=1">
            <a:extLst>
              <a:ext uri="{FF2B5EF4-FFF2-40B4-BE49-F238E27FC236}">
                <a16:creationId xmlns:a16="http://schemas.microsoft.com/office/drawing/2014/main" id="{FC80FD9A-F5F6-0A80-67FC-D30B800B4E44}"/>
              </a:ext>
            </a:extLst>
          </p:cNvPr>
          <p:cNvSpPr/>
          <p:nvPr/>
        </p:nvSpPr>
        <p:spPr>
          <a:xfrm>
            <a:off x="539496" y="4789668"/>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10.</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.humorous</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B.polite</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.famous</a:t>
            </a:r>
            <a:endParaRPr lang="en-US" altLang="zh-CN" sz="2800" dirty="0"/>
          </a:p>
        </p:txBody>
      </p:sp>
      <p:sp>
        <p:nvSpPr>
          <p:cNvPr id="22" name="QC_7_AN.210_1#c0b33f5bc.bracket?vaa=1&amp;vcp=1&amp;pid=5a6750429&amp;color=0,0,0&amp;vpa=90&amp;vtp=1&amp;vaab=1">
            <a:extLst>
              <a:ext uri="{FF2B5EF4-FFF2-40B4-BE49-F238E27FC236}">
                <a16:creationId xmlns:a16="http://schemas.microsoft.com/office/drawing/2014/main" id="{D1BD7C2B-24EE-B239-8BD1-99AB87F4969E}"/>
              </a:ext>
            </a:extLst>
          </p:cNvPr>
          <p:cNvSpPr/>
          <p:nvPr/>
        </p:nvSpPr>
        <p:spPr>
          <a:xfrm>
            <a:off x="1261015" y="4776333"/>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23" name="QM_6_BD.190_1#5a6750429?sp=1&amp;vaa=1&amp;vcp=1&amp;pid=cbbc8c901&amp;color=0,0,0&amp;vtp=1&amp;vaab=1&amp;bt=1&amp;bbb=1">
            <a:extLst>
              <a:ext uri="{FF2B5EF4-FFF2-40B4-BE49-F238E27FC236}">
                <a16:creationId xmlns:a16="http://schemas.microsoft.com/office/drawing/2014/main" id="{C8F8A03A-ED7A-B3BA-2A89-B34F57A6237A}"/>
              </a:ext>
            </a:extLst>
          </p:cNvPr>
          <p:cNvSpPr/>
          <p:nvPr/>
        </p:nvSpPr>
        <p:spPr>
          <a:xfrm>
            <a:off x="539496" y="5397316"/>
            <a:ext cx="11109960" cy="553657"/>
          </a:xfrm>
          <a:prstGeom prst="rect">
            <a:avLst/>
          </a:prstGeom>
          <a:noFill/>
          <a:ln/>
        </p:spPr>
        <p:txBody>
          <a:bodyPr wrap="none" lIns="0" tIns="0" rIns="0" bIns="0" rtlCol="0" anchor="t"/>
          <a:lstStyle/>
          <a:p>
            <a:pPr algn="r">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（2024·天津·中考题改编）</a:t>
            </a:r>
            <a:endParaRPr lang="en-US" altLang="zh-CN" sz="2800" dirty="0"/>
          </a:p>
        </p:txBody>
      </p:sp>
    </p:spTree>
    <p:extLst>
      <p:ext uri="{BB962C8B-B14F-4D97-AF65-F5344CB8AC3E}">
        <p14:creationId xmlns:p14="http://schemas.microsoft.com/office/powerpoint/2010/main" val="713296615"/>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0">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4">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4">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6">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6">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8">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8">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0">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20">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2">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10" grpId="0" build="p" animBg="1"/>
      <p:bldP spid="12" grpId="0" build="p" animBg="1"/>
      <p:bldP spid="14" grpId="0" build="p" animBg="1"/>
      <p:bldP spid="16" grpId="0" build="p" animBg="1"/>
      <p:bldP spid="18" grpId="0" build="p" animBg="1"/>
      <p:bldP spid="20" grpId="0" build="p" animBg="1"/>
      <p:bldP spid="22"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M_6_BD.211_1#bce2a1a3d?sp=1&amp;vaa=1&amp;vcp=1&amp;pid=cbbc8c901&amp;color=0,0,0&amp;vtp=1&amp;vaab=1&amp;bt=1&amp;bbb=1"/>
          <p:cNvSpPr/>
          <p:nvPr/>
        </p:nvSpPr>
        <p:spPr>
          <a:xfrm>
            <a:off x="539496" y="2515044"/>
            <a:ext cx="11109960" cy="553657"/>
          </a:xfrm>
          <a:prstGeom prst="rect">
            <a:avLst/>
          </a:prstGeom>
          <a:noFill/>
          <a:ln/>
        </p:spPr>
        <p:txBody>
          <a:bodyPr wrap="none" lIns="0" tIns="0" rIns="0" bIns="0" rtlCol="0" anchor="t"/>
          <a:lstStyle/>
          <a:p>
            <a:pPr algn="ctr">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（I）</a:t>
            </a:r>
            <a:endParaRPr lang="en-US" altLang="zh-CN" sz="2800" dirty="0"/>
          </a:p>
        </p:txBody>
      </p:sp>
      <p:graphicFrame>
        <p:nvGraphicFramePr>
          <p:cNvPr id="66" name="QM_6_BD.211_2#bce2a1a3d?colgroup=4,9,15&amp;vaa=1&amp;vcp=1&amp;pid=cbbc8c901&amp;color=0,0,0&amp;vtp=1&amp;vaab=1&amp;bbb=1"/>
          <p:cNvGraphicFramePr>
            <a:graphicFrameLocks noGrp="1"/>
          </p:cNvGraphicFramePr>
          <p:nvPr>
            <p:extLst>
              <p:ext uri="{D42A27DB-BD31-4B8C-83A1-F6EECF244321}">
                <p14:modId xmlns:p14="http://schemas.microsoft.com/office/powerpoint/2010/main" val="3464539747"/>
              </p:ext>
            </p:extLst>
          </p:nvPr>
        </p:nvGraphicFramePr>
        <p:xfrm>
          <a:off x="539496" y="3196653"/>
          <a:ext cx="11091672" cy="1132968"/>
        </p:xfrm>
        <a:graphic>
          <a:graphicData uri="http://schemas.openxmlformats.org/drawingml/2006/table">
            <a:tbl>
              <a:tblPr/>
              <a:tblGrid>
                <a:gridCol w="1728216">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5660136">
                  <a:extLst>
                    <a:ext uri="{9D8B030D-6E8A-4147-A177-3AD203B41FA5}">
                      <a16:colId xmlns:a16="http://schemas.microsoft.com/office/drawing/2014/main" val="20002"/>
                    </a:ext>
                  </a:extLst>
                </a:gridCol>
              </a:tblGrid>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主题群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子主题内容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人与社会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社会服务与人际沟通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跨文化沟通与交流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语言与文化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58.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M_6_BD.211_3#bce2a1a3d?vaa=1&amp;vcp=1&amp;pid=cbbc8c901&amp;color=0,0,0&amp;mp=1&amp;vtp=1&amp;vaab=1&amp;bt=1&amp;bbb=1&amp;hb=1"/>
          <p:cNvSpPr/>
          <p:nvPr/>
        </p:nvSpPr>
        <p:spPr>
          <a:xfrm>
            <a:off x="539496" y="1545304"/>
            <a:ext cx="11109960" cy="37921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Traditional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Chinese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medicine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（TCM）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magic</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My</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interest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from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my</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Years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ago,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often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headaches</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life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seriously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influenced.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I</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2</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many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different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methods</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However</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none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them</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3</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Luckily,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doctor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TCM</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during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trip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China.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advised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take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Chinese</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medicine</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did.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surprise,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my</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4</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gone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week.</a:t>
            </a:r>
            <a:endParaRPr lang="en-US" altLang="zh-CN" sz="2800" dirty="0"/>
          </a:p>
        </p:txBody>
      </p:sp>
    </p:spTree>
  </p:cSld>
  <p:clrMapOvr>
    <a:masterClrMapping/>
  </p:clrMapOvr>
  <p:transition>
    <p:split dir="in"/>
  </p:transition>
</p:sld>
</file>

<file path=ppt/slides/slide59.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M_6_BD.211_4#bce2a1a3d?vaa=1&amp;vcp=1&amp;pid=cbbc8c901&amp;color=0,0,0&amp;mp=1&amp;vtp=1&amp;vaab=1&amp;bt=1&amp;bbb=1&amp;hb=1"/>
          <p:cNvSpPr/>
          <p:nvPr/>
        </p:nvSpPr>
        <p:spPr>
          <a:xfrm>
            <a:off x="539496" y="578834"/>
            <a:ext cx="11109960" cy="57352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Later,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found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TCM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could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great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help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some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5</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lasting</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long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time,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sleeping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problems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physical</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pains</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The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6</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methods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TCM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also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took</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wife’s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interest.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her</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7</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I’m</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running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website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introduce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TCM.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want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help</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people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understand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some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8</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problems,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can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try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TCM.</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All</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experiences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with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TCM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to</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9</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ancient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Chinese</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philosophy</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（哲学）,</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for</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many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of</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TCM</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ideas,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such</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as</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1" dirty="0">
                <a:solidFill>
                  <a:srgbClr val="000000"/>
                </a:solidFill>
                <a:latin typeface="Times New Roman" pitchFamily="34" charset="0"/>
                <a:ea typeface="SimSun" pitchFamily="34" charset="-122"/>
                <a:cs typeface="Times New Roman" pitchFamily="34" charset="-120"/>
              </a:rPr>
              <a:t>yin</a:t>
            </a:r>
            <a:r>
              <a:rPr lang="en-US" altLang="zh-CN" sz="2800" b="0" i="1"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and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1" dirty="0">
                <a:solidFill>
                  <a:srgbClr val="000000"/>
                </a:solidFill>
                <a:latin typeface="Times New Roman" pitchFamily="34" charset="0"/>
                <a:ea typeface="SimSun" pitchFamily="34" charset="-122"/>
                <a:cs typeface="Times New Roman" pitchFamily="34" charset="-120"/>
              </a:rPr>
              <a:t>yang</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and</a:t>
            </a:r>
            <a:r>
              <a:rPr lang="en-US" altLang="zh-CN" sz="2800" b="0" i="0">
                <a:solidFill>
                  <a:srgbClr val="000000"/>
                </a:solidFill>
                <a:latin typeface="SimSun" pitchFamily="34" charset="0"/>
                <a:ea typeface="SimSun" pitchFamily="34" charset="-122"/>
                <a:cs typeface="SimSun" pitchFamily="34" charset="-120"/>
              </a:rPr>
              <a:t> </a:t>
            </a:r>
            <a:r>
              <a:rPr lang="en-US" altLang="zh-CN" sz="2800" b="0" i="1" dirty="0">
                <a:solidFill>
                  <a:srgbClr val="000000"/>
                </a:solidFill>
                <a:latin typeface="Times New Roman" pitchFamily="34" charset="0"/>
                <a:ea typeface="SimSun" pitchFamily="34" charset="-122"/>
                <a:cs typeface="Times New Roman" pitchFamily="34" charset="-120"/>
              </a:rPr>
              <a:t>qi</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were</a:t>
            </a:r>
            <a:r>
              <a:rPr lang="en-US" altLang="zh-CN" sz="2800" b="0" i="0">
                <a:solidFill>
                  <a:srgbClr val="000000"/>
                </a:solidFill>
                <a:latin typeface="SimSun" pitchFamily="34" charset="0"/>
                <a:ea typeface="SimSun" pitchFamily="34" charset="-122"/>
                <a:cs typeface="SimSun" pitchFamily="34" charset="-120"/>
              </a:rPr>
              <a:t> </a:t>
            </a:r>
            <a:r>
              <a:rPr lang="en-US" altLang="zh-CN" sz="2800" b="0" i="0" u="sng" spc="-10300">
                <a:solidFill>
                  <a:srgbClr val="FFFFFF"/>
                </a:solidFill>
                <a:latin typeface="SimSun" pitchFamily="34" charset="0"/>
                <a:ea typeface="SimSun" pitchFamily="34" charset="-122"/>
                <a:cs typeface="SimSu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u="sng">
                <a:solidFill>
                  <a:srgbClr val="000000"/>
                </a:solidFill>
                <a:latin typeface="Times New Roman" pitchFamily="34" charset="0"/>
                <a:ea typeface="SimSun" pitchFamily="34" charset="-122"/>
                <a:cs typeface="Times New Roman" pitchFamily="34" charset="-120"/>
              </a:rPr>
              <a:t>10</a:t>
            </a:r>
            <a:r>
              <a:rPr lang="en-US" altLang="zh-CN" sz="2800" b="0" i="0" u="sng" spc="-10300">
                <a:solidFill>
                  <a:srgbClr val="FFFFFF"/>
                </a:solidFill>
                <a:latin typeface="Times New Roman" pitchFamily="34" charset="0"/>
                <a:ea typeface="SimSun" pitchFamily="34" charset="-122"/>
                <a:cs typeface="Times New Roman" pitchFamily="34" charset="-120"/>
              </a:rPr>
              <a:t>.</a:t>
            </a:r>
            <a:r>
              <a:rPr lang="en-US" altLang="zh-CN" sz="2800" i="0" u="sng">
                <a:solidFill>
                  <a:srgbClr val="000000"/>
                </a:solidFill>
                <a:latin typeface="SimSun" pitchFamily="34" charset="0"/>
                <a:ea typeface="SimSun" pitchFamily="34" charset="-122"/>
                <a:cs typeface="SimSun" pitchFamily="34" charset="-120"/>
              </a:rPr>
              <a:t> </a:t>
            </a:r>
            <a:r>
              <a:rPr lang="en-US" altLang="zh-CN" sz="2800" i="0" u="sng" spc="-10300">
                <a:solidFill>
                  <a:srgbClr val="FFFFFF"/>
                </a:solidFill>
                <a:latin typeface="SimSun" pitchFamily="34" charset="0"/>
                <a:ea typeface="SimSun" pitchFamily="34" charset="-122"/>
                <a:cs typeface="SimSu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inspired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（启发）</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by</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Since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then,</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I</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have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stepped</a:t>
            </a:r>
            <a:r>
              <a:rPr lang="en-US" altLang="zh-CN" sz="2800" b="0" i="0">
                <a:solidFill>
                  <a:srgbClr val="000000"/>
                </a:solidFill>
                <a:latin typeface="SimSun" pitchFamily="34" charset="0"/>
                <a:ea typeface="SimSun" pitchFamily="34" charset="-122"/>
                <a:cs typeface="SimSun" pitchFamily="34" charset="-120"/>
              </a:rPr>
              <a:t> </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onto</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the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road</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to</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learning</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about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Chinese</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culture.</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P_5_BD#7e451a012?vcp=1&amp;pid=18006826c&amp;color=0,0,0&amp;mp=1&amp;vtp=1&amp;vaab=1&amp;bt=1&amp;bbb=1&amp;hb=1"/>
          <p:cNvSpPr/>
          <p:nvPr/>
        </p:nvSpPr>
        <p:spPr>
          <a:xfrm>
            <a:off x="539496" y="1538954"/>
            <a:ext cx="11109960" cy="3792157"/>
          </a:xfrm>
          <a:prstGeom prst="rect">
            <a:avLst/>
          </a:prstGeom>
          <a:noFill/>
          <a:ln/>
        </p:spPr>
        <p:txBody>
          <a:bodyPr wrap="none" lIns="0" tIns="0" rIns="0" bIns="0" rtlCol="0" anchor="t"/>
          <a:lstStyle/>
          <a:p>
            <a:pPr algn="l">
              <a:lnSpc>
                <a:spcPts val="5100"/>
              </a:lnSpc>
            </a:pPr>
            <a:r>
              <a:rPr lang="en-US" altLang="zh-CN" sz="2800" b="0" i="0" spc="-100" dirty="0">
                <a:solidFill>
                  <a:srgbClr val="000000"/>
                </a:solidFill>
                <a:latin typeface="SimSun" pitchFamily="34" charset="0"/>
                <a:ea typeface="SimSun" pitchFamily="34" charset="-122"/>
                <a:cs typeface="SimSu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其次，利用上下文寻找解题信息</a:t>
            </a:r>
            <a:r>
              <a:rPr lang="en-US" altLang="zh-CN" sz="2800" b="0" i="0" spc="-100">
                <a:solidFill>
                  <a:srgbClr val="000000"/>
                </a:solidFill>
                <a:latin typeface="Times New Roman" pitchFamily="34" charset="0"/>
                <a:ea typeface="SimSun" pitchFamily="34" charset="-122"/>
                <a:cs typeface="Times New Roman" pitchFamily="34" charset="-120"/>
              </a:rPr>
              <a:t>。由于完形填空的文章是意义相关联</a:t>
            </a:r>
          </a:p>
          <a:p>
            <a:pPr>
              <a:lnSpc>
                <a:spcPts val="5100"/>
              </a:lnSpc>
            </a:pPr>
            <a:r>
              <a:rPr lang="en-US" altLang="zh-CN" sz="2800" b="0" i="0" spc="-100">
                <a:solidFill>
                  <a:srgbClr val="000000"/>
                </a:solidFill>
                <a:latin typeface="Times New Roman" pitchFamily="34" charset="0"/>
                <a:ea typeface="SimSun" pitchFamily="34" charset="-122"/>
                <a:cs typeface="Times New Roman" pitchFamily="34" charset="-120"/>
              </a:rPr>
              <a:t>的语篇</a:t>
            </a:r>
            <a:r>
              <a:rPr lang="en-US" altLang="zh-CN" sz="2800" b="0" i="0" spc="-100" dirty="0">
                <a:solidFill>
                  <a:srgbClr val="000000"/>
                </a:solidFill>
                <a:latin typeface="Times New Roman" pitchFamily="34" charset="0"/>
                <a:ea typeface="SimSun" pitchFamily="34" charset="-122"/>
                <a:cs typeface="Times New Roman" pitchFamily="34" charset="-120"/>
              </a:rPr>
              <a:t>，它往往围绕一个话题论述</a:t>
            </a:r>
            <a:r>
              <a:rPr lang="en-US" altLang="zh-CN" sz="2800" b="0" i="0" spc="-100">
                <a:solidFill>
                  <a:srgbClr val="000000"/>
                </a:solidFill>
                <a:latin typeface="Times New Roman" pitchFamily="34" charset="0"/>
                <a:ea typeface="SimSun" pitchFamily="34" charset="-122"/>
                <a:cs typeface="Times New Roman" pitchFamily="34" charset="-120"/>
              </a:rPr>
              <a:t>，因此在行文中词语的同义词复现现象</a:t>
            </a:r>
          </a:p>
          <a:p>
            <a:pPr>
              <a:lnSpc>
                <a:spcPts val="5100"/>
              </a:lnSpc>
            </a:pPr>
            <a:r>
              <a:rPr lang="en-US" altLang="zh-CN" sz="2800" b="0" i="0" spc="-100">
                <a:solidFill>
                  <a:srgbClr val="000000"/>
                </a:solidFill>
                <a:latin typeface="Times New Roman" pitchFamily="34" charset="0"/>
                <a:ea typeface="SimSun" pitchFamily="34" charset="-122"/>
                <a:cs typeface="Times New Roman" pitchFamily="34" charset="-120"/>
              </a:rPr>
              <a:t>是不可避免的</a:t>
            </a:r>
            <a:r>
              <a:rPr lang="en-US" altLang="zh-CN" sz="2800" b="0" i="0" spc="-100" dirty="0">
                <a:solidFill>
                  <a:srgbClr val="000000"/>
                </a:solidFill>
                <a:latin typeface="Times New Roman" pitchFamily="34" charset="0"/>
                <a:ea typeface="SimSun" pitchFamily="34" charset="-122"/>
                <a:cs typeface="Times New Roman" pitchFamily="34" charset="-120"/>
              </a:rPr>
              <a:t>。根据这个原则</a:t>
            </a:r>
            <a:r>
              <a:rPr lang="en-US" altLang="zh-CN" sz="2800" b="0" i="0" spc="-100">
                <a:solidFill>
                  <a:srgbClr val="000000"/>
                </a:solidFill>
                <a:latin typeface="Times New Roman" pitchFamily="34" charset="0"/>
                <a:ea typeface="SimSun" pitchFamily="34" charset="-122"/>
                <a:cs typeface="Times New Roman" pitchFamily="34" charset="-120"/>
              </a:rPr>
              <a:t>，某一个空格所对应的答案很可能就是在上</a:t>
            </a:r>
          </a:p>
          <a:p>
            <a:pPr>
              <a:lnSpc>
                <a:spcPts val="5100"/>
              </a:lnSpc>
            </a:pPr>
            <a:r>
              <a:rPr lang="en-US" altLang="zh-CN" sz="2800" b="0" i="0" spc="-100">
                <a:solidFill>
                  <a:srgbClr val="000000"/>
                </a:solidFill>
                <a:latin typeface="Times New Roman" pitchFamily="34" charset="0"/>
                <a:ea typeface="SimSun" pitchFamily="34" charset="-122"/>
                <a:cs typeface="Times New Roman" pitchFamily="34" charset="-120"/>
              </a:rPr>
              <a:t>下文中复现的相关词</a:t>
            </a:r>
            <a:r>
              <a:rPr lang="en-US" altLang="zh-CN" sz="2800" b="0" i="0" spc="-100" dirty="0">
                <a:solidFill>
                  <a:srgbClr val="000000"/>
                </a:solidFill>
                <a:latin typeface="Times New Roman" pitchFamily="34" charset="0"/>
                <a:ea typeface="SimSun" pitchFamily="34" charset="-122"/>
                <a:cs typeface="Times New Roman" pitchFamily="34" charset="-120"/>
              </a:rPr>
              <a:t>，我们可以根据这些词之间的关系来确定答案。</a:t>
            </a:r>
            <a:endParaRPr lang="en-US" altLang="zh-CN" sz="2800" spc="-1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由于初中生掌握的词汇有限</a:t>
            </a:r>
            <a:r>
              <a:rPr lang="en-US" altLang="zh-CN" sz="2800" b="0" i="0" dirty="0">
                <a:solidFill>
                  <a:srgbClr val="000000"/>
                </a:solidFill>
                <a:latin typeface="Times New Roman" pitchFamily="34" charset="0"/>
                <a:ea typeface="SimSun" pitchFamily="34" charset="-122"/>
                <a:cs typeface="Times New Roman" pitchFamily="34" charset="-120"/>
              </a:rPr>
              <a:t>，因此</a:t>
            </a:r>
            <a:r>
              <a:rPr lang="en-US" altLang="zh-CN" sz="2800" b="0" i="0">
                <a:solidFill>
                  <a:srgbClr val="000000"/>
                </a:solidFill>
                <a:latin typeface="Times New Roman" pitchFamily="34" charset="0"/>
                <a:ea typeface="SimSun" pitchFamily="34" charset="-122"/>
                <a:cs typeface="Times New Roman" pitchFamily="34" charset="-120"/>
              </a:rPr>
              <a:t>，中考的完形填空的选文一般以</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记叙文为主</a:t>
            </a:r>
            <a:r>
              <a:rPr lang="en-US" altLang="zh-CN" sz="2800" b="0" i="0" dirty="0">
                <a:solidFill>
                  <a:srgbClr val="000000"/>
                </a:solidFill>
                <a:latin typeface="Times New Roman" pitchFamily="34" charset="0"/>
                <a:ea typeface="SimSun" pitchFamily="34" charset="-122"/>
                <a:cs typeface="Times New Roman" pitchFamily="34" charset="-120"/>
              </a:rPr>
              <a:t>。近年来记叙型完形填空的命题特点主要有以下几种情况：</a:t>
            </a:r>
            <a:endParaRPr lang="en-US" altLang="zh-CN" sz="2800" dirty="0"/>
          </a:p>
        </p:txBody>
      </p:sp>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7_BD.212_1#d29734412.choices?vaa=1&amp;vcp=1&amp;pid=bce2a1a3d&amp;color=0,0,0&amp;vtp=1&amp;vaab=1&amp;bt=1&amp;bbb=1"/>
          <p:cNvSpPr/>
          <p:nvPr/>
        </p:nvSpPr>
        <p:spPr>
          <a:xfrm>
            <a:off x="539496" y="708009"/>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.habit</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B.education</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.experience</a:t>
            </a:r>
            <a:endParaRPr lang="en-US" altLang="zh-CN" sz="2800" dirty="0"/>
          </a:p>
        </p:txBody>
      </p:sp>
      <p:sp>
        <p:nvSpPr>
          <p:cNvPr id="3" name="QC_7_AN.1_1#d29734412.bracket?vaa=1&amp;vcp=1&amp;pid=bce2a1a3d&amp;color=0,0,0&amp;vpa=91&amp;vtp=1&amp;vaab=1"/>
          <p:cNvSpPr/>
          <p:nvPr/>
        </p:nvSpPr>
        <p:spPr>
          <a:xfrm>
            <a:off x="1083215" y="694674"/>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7_BD.213_1#925c79a7f.choices?vaa=1&amp;vcp=1&amp;pid=bce2a1a3d&amp;color=0,0,0&amp;vtp=1&amp;vaab=1&amp;bbb=1"/>
          <p:cNvSpPr/>
          <p:nvPr/>
        </p:nvSpPr>
        <p:spPr>
          <a:xfrm>
            <a:off x="539496" y="1159820"/>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A.reported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B.tried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C.kept</a:t>
            </a:r>
            <a:endParaRPr lang="en-US" altLang="zh-CN" sz="2800" dirty="0"/>
          </a:p>
        </p:txBody>
      </p:sp>
      <p:sp>
        <p:nvSpPr>
          <p:cNvPr id="5" name="QC_7_AN.2_1#925c79a7f.bracket?vaa=1&amp;vcp=1&amp;pid=bce2a1a3d&amp;color=0,0,0&amp;vpa=92&amp;vtp=1&amp;vaab=1"/>
          <p:cNvSpPr/>
          <p:nvPr/>
        </p:nvSpPr>
        <p:spPr>
          <a:xfrm>
            <a:off x="1083215" y="1146485"/>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6" name="QC_7_BD.215_1#8053a027c.choices?vaa=1&amp;vcp=1&amp;pid=bce2a1a3d&amp;color=0,0,0&amp;vtp=1&amp;vaab=1&amp;bbb=1"/>
          <p:cNvSpPr/>
          <p:nvPr/>
        </p:nvSpPr>
        <p:spPr>
          <a:xfrm>
            <a:off x="539496" y="1602443"/>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A.worked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B.started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C.failed</a:t>
            </a:r>
            <a:endParaRPr lang="en-US" altLang="zh-CN" sz="2800" dirty="0"/>
          </a:p>
        </p:txBody>
      </p:sp>
      <p:sp>
        <p:nvSpPr>
          <p:cNvPr id="7" name="QC_7_AN.3_1#8053a027c.bracket?vaa=1&amp;vcp=1&amp;pid=bce2a1a3d&amp;color=0,0,0&amp;vpa=93&amp;vtp=1&amp;vaab=1"/>
          <p:cNvSpPr/>
          <p:nvPr/>
        </p:nvSpPr>
        <p:spPr>
          <a:xfrm>
            <a:off x="1083215" y="1589108"/>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8" name="QC_7_BD.217_1#f793ddb92.choices?vaa=1&amp;vcp=1&amp;pid=bce2a1a3d&amp;color=0,0,0&amp;vtp=1&amp;vaab=1&amp;bbb=1"/>
          <p:cNvSpPr/>
          <p:nvPr/>
        </p:nvSpPr>
        <p:spPr>
          <a:xfrm>
            <a:off x="539496" y="2032277"/>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A.wealth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B.courage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C.pain</a:t>
            </a:r>
            <a:endParaRPr lang="en-US" altLang="zh-CN" sz="2800" dirty="0"/>
          </a:p>
        </p:txBody>
      </p:sp>
      <p:sp>
        <p:nvSpPr>
          <p:cNvPr id="9" name="QC_7_AN.4_1#f793ddb92.bracket?vaa=1&amp;vcp=1&amp;pid=bce2a1a3d&amp;color=0,0,0&amp;vpa=94&amp;vtp=1&amp;vaab=1"/>
          <p:cNvSpPr/>
          <p:nvPr/>
        </p:nvSpPr>
        <p:spPr>
          <a:xfrm>
            <a:off x="1083215" y="2018942"/>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0" name="QC_7_BD.219_1#ddc4f4de8.choices?vaa=1&amp;vcp=1&amp;pid=bce2a1a3d&amp;color=0,0,0&amp;vtp=1&amp;vaab=1&amp;bbb=1"/>
          <p:cNvSpPr/>
          <p:nvPr/>
        </p:nvSpPr>
        <p:spPr>
          <a:xfrm>
            <a:off x="539496" y="244932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A.illnesses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B.hobbies</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C.projects</a:t>
            </a:r>
            <a:endParaRPr lang="en-US" altLang="zh-CN" sz="2800" dirty="0"/>
          </a:p>
        </p:txBody>
      </p:sp>
      <p:sp>
        <p:nvSpPr>
          <p:cNvPr id="11" name="QC_7_AN.221_1#ddc4f4de8.bracket?vaa=1&amp;vcp=1&amp;pid=bce2a1a3d&amp;color=0,0,0&amp;vpa=95&amp;vtp=1&amp;vaab=1"/>
          <p:cNvSpPr/>
          <p:nvPr/>
        </p:nvSpPr>
        <p:spPr>
          <a:xfrm>
            <a:off x="1083215" y="2435986"/>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2" name="QC_7_BD.222_1#6b90de83a.choices?vaa=1&amp;vcp=1&amp;pid=bce2a1a3d&amp;color=0,0,0&amp;mp=1&amp;vtp=1&amp;vaab=1&amp;bt=1&amp;bbb=1"/>
          <p:cNvSpPr/>
          <p:nvPr/>
        </p:nvSpPr>
        <p:spPr>
          <a:xfrm>
            <a:off x="539496" y="2939652"/>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a:solidFill>
                  <a:srgbClr val="000000"/>
                </a:solidFill>
                <a:latin typeface="Times New Roman" pitchFamily="34" charset="0"/>
                <a:ea typeface="SimSun" pitchFamily="34" charset="-122"/>
                <a:cs typeface="Times New Roman" pitchFamily="34" charset="-120"/>
              </a:rPr>
              <a:t>6.</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.expensive</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B.helpful</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.social</a:t>
            </a:r>
            <a:endParaRPr lang="en-US" altLang="zh-CN" sz="2800" dirty="0"/>
          </a:p>
        </p:txBody>
      </p:sp>
      <p:sp>
        <p:nvSpPr>
          <p:cNvPr id="13" name="QC_7_AN.1_1#6b90de83a.bracket?vaa=1&amp;vcp=1&amp;pid=bce2a1a3d&amp;color=0,0,0&amp;mp=1&amp;vpa=96&amp;vtp=1&amp;vaab=1"/>
          <p:cNvSpPr/>
          <p:nvPr/>
        </p:nvSpPr>
        <p:spPr>
          <a:xfrm>
            <a:off x="1083215" y="2926317"/>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14" name="QC_7_BD.223_1#00dd2d6ea.choices?vaa=1&amp;vcp=1&amp;pid=bce2a1a3d&amp;color=0,0,0&amp;vtp=1&amp;vaab=1&amp;bbb=1"/>
          <p:cNvSpPr/>
          <p:nvPr/>
        </p:nvSpPr>
        <p:spPr>
          <a:xfrm>
            <a:off x="539496" y="342344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A.check</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B.worry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C.support</a:t>
            </a:r>
            <a:endParaRPr lang="en-US" altLang="zh-CN" sz="2800" dirty="0"/>
          </a:p>
        </p:txBody>
      </p:sp>
      <p:sp>
        <p:nvSpPr>
          <p:cNvPr id="15" name="QC_7_AN.2_1#00dd2d6ea.bracket?vaa=1&amp;vcp=1&amp;pid=bce2a1a3d&amp;color=0,0,0&amp;vpa=97&amp;vtp=1&amp;vaab=1"/>
          <p:cNvSpPr/>
          <p:nvPr/>
        </p:nvSpPr>
        <p:spPr>
          <a:xfrm>
            <a:off x="1083215" y="3410106"/>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16" name="QC_7_BD.225_1#63347be05.choices?vaa=1&amp;vcp=1&amp;pid=bce2a1a3d&amp;color=0,0,0&amp;vtp=1&amp;vaab=1&amp;bbb=1"/>
          <p:cNvSpPr/>
          <p:nvPr/>
        </p:nvSpPr>
        <p:spPr>
          <a:xfrm>
            <a:off x="539496" y="3885241"/>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A.health</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B.food</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C.family</a:t>
            </a:r>
            <a:endParaRPr lang="en-US" altLang="zh-CN" sz="2800" dirty="0"/>
          </a:p>
        </p:txBody>
      </p:sp>
      <p:sp>
        <p:nvSpPr>
          <p:cNvPr id="17" name="QC_7_AN.3_1#63347be05.bracket?vaa=1&amp;vcp=1&amp;pid=bce2a1a3d&amp;color=0,0,0&amp;vpa=98&amp;vtp=1&amp;vaab=1"/>
          <p:cNvSpPr/>
          <p:nvPr/>
        </p:nvSpPr>
        <p:spPr>
          <a:xfrm>
            <a:off x="1083215" y="3871906"/>
            <a:ext cx="515938"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18" name="QC_7_BD.227_1#adf3f4622.choices?vaa=1&amp;vcp=1&amp;pid=bce2a1a3d&amp;color=0,0,0&amp;vtp=1&amp;vaab=1&amp;bbb=1"/>
          <p:cNvSpPr/>
          <p:nvPr/>
        </p:nvSpPr>
        <p:spPr>
          <a:xfrm>
            <a:off x="539496" y="4398204"/>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A.drop</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B.write</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C.study</a:t>
            </a:r>
            <a:endParaRPr lang="en-US" altLang="zh-CN" sz="2800" dirty="0"/>
          </a:p>
        </p:txBody>
      </p:sp>
      <p:sp>
        <p:nvSpPr>
          <p:cNvPr id="19" name="QC_7_AN.4_1#adf3f4622.bracket?vaa=1&amp;vcp=1&amp;pid=bce2a1a3d&amp;color=0,0,0&amp;vpa=99&amp;vtp=1&amp;vaab=1"/>
          <p:cNvSpPr/>
          <p:nvPr/>
        </p:nvSpPr>
        <p:spPr>
          <a:xfrm>
            <a:off x="1083215" y="4384869"/>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20" name="QC_7_BD.229_1#ec0708085.choices?vaa=1&amp;vcp=1&amp;pid=bce2a1a3d&amp;color=0,0,0&amp;vtp=1&amp;vaab=1&amp;bbb=1"/>
          <p:cNvSpPr/>
          <p:nvPr/>
        </p:nvSpPr>
        <p:spPr>
          <a:xfrm>
            <a:off x="539496" y="4981500"/>
            <a:ext cx="11109960" cy="553657"/>
          </a:xfrm>
          <a:prstGeom prst="rect">
            <a:avLst/>
          </a:prstGeom>
          <a:noFill/>
          <a:ln/>
        </p:spPr>
        <p:txBody>
          <a:bodyPr wrap="none" lIns="0" tIns="0" rIns="0" bIns="0" rtlCol="0" anchor="t"/>
          <a:lstStyle/>
          <a:p>
            <a:pPr>
              <a:lnSpc>
                <a:spcPts val="4900"/>
              </a:lnSpc>
              <a:tabLst>
                <a:tab pos="4945846" algn="l"/>
                <a:tab pos="8129502" algn="l"/>
              </a:tabLst>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A.recently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B.rapidly</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C.directly</a:t>
            </a:r>
            <a:endParaRPr lang="en-US" altLang="zh-CN" sz="2800" dirty="0"/>
          </a:p>
        </p:txBody>
      </p:sp>
      <p:sp>
        <p:nvSpPr>
          <p:cNvPr id="21" name="QC_7_AN.231_1#ec0708085.bracket?vaa=1&amp;vcp=1&amp;pid=bce2a1a3d&amp;color=0,0,0&amp;vpa=100&amp;vtp=1&amp;vaab=1"/>
          <p:cNvSpPr/>
          <p:nvPr/>
        </p:nvSpPr>
        <p:spPr>
          <a:xfrm>
            <a:off x="1261015" y="4968165"/>
            <a:ext cx="495300" cy="567817"/>
          </a:xfrm>
          <a:prstGeom prst="rect">
            <a:avLst/>
          </a:prstGeom>
          <a:noFill/>
          <a:ln/>
        </p:spPr>
        <p:txBody>
          <a:bodyPr wrap="none" lIns="0" tIns="0" rIns="0" bIns="0" rtlCol="0" anchor="t"/>
          <a:lstStyle/>
          <a:p>
            <a:pPr algn="ctr">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22" name="QM_6_BD.211_1#bce2a1a3d?sp=1&amp;vaa=1&amp;vcp=1&amp;pid=cbbc8c901&amp;color=0,0,0&amp;vtp=1&amp;vaab=1&amp;bt=1&amp;bbb=1">
            <a:extLst>
              <a:ext uri="{FF2B5EF4-FFF2-40B4-BE49-F238E27FC236}">
                <a16:creationId xmlns:a16="http://schemas.microsoft.com/office/drawing/2014/main" id="{DA050C0F-3AC0-B08D-B6AB-010F36A8F7CC}"/>
              </a:ext>
            </a:extLst>
          </p:cNvPr>
          <p:cNvSpPr/>
          <p:nvPr/>
        </p:nvSpPr>
        <p:spPr>
          <a:xfrm>
            <a:off x="539496" y="5629116"/>
            <a:ext cx="11109960" cy="553657"/>
          </a:xfrm>
          <a:prstGeom prst="rect">
            <a:avLst/>
          </a:prstGeom>
          <a:noFill/>
          <a:ln/>
        </p:spPr>
        <p:txBody>
          <a:bodyPr wrap="none" lIns="0" tIns="0" rIns="0" bIns="0" rtlCol="0" anchor="t"/>
          <a:lstStyle/>
          <a:p>
            <a:pPr algn="r">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（2024·安徽·中考题改编）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1">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3">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5">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5">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7">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7">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9">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19">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1">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9" grpId="0" build="p" animBg="1"/>
      <p:bldP spid="11" grpId="0" build="p" animBg="1"/>
      <p:bldP spid="13" grpId="0" build="p" animBg="1"/>
      <p:bldP spid="15" grpId="0" build="p" animBg="1"/>
      <p:bldP spid="17" grpId="0" build="p" animBg="1"/>
      <p:bldP spid="19" grpId="0" build="p" animBg="1"/>
      <p:bldP spid="21"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P_5_BD#7e451a012?sp=1&amp;vcp=1&amp;pid=18006826c&amp;color=0,0,0&amp;vtp=1&amp;vaab=1&amp;bt=1&amp;bbb=1&amp;hb=1"/>
          <p:cNvSpPr/>
          <p:nvPr/>
        </p:nvSpPr>
        <p:spPr>
          <a:xfrm>
            <a:off x="539496" y="572484"/>
            <a:ext cx="11109960" cy="57352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1.首句完整，线索清楚</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文章一般在第一句话就交代了人物的姓名</a:t>
            </a:r>
            <a:r>
              <a:rPr lang="en-US" altLang="zh-CN" sz="2800" b="0" i="0" dirty="0">
                <a:solidFill>
                  <a:srgbClr val="000000"/>
                </a:solidFill>
                <a:latin typeface="Times New Roman" pitchFamily="34" charset="0"/>
                <a:ea typeface="SimSun" pitchFamily="34" charset="-122"/>
                <a:cs typeface="Times New Roman" pitchFamily="34" charset="-120"/>
              </a:rPr>
              <a:t>、身份</a:t>
            </a:r>
            <a:r>
              <a:rPr lang="en-US" altLang="zh-CN" sz="2800" b="0" i="0">
                <a:solidFill>
                  <a:srgbClr val="000000"/>
                </a:solidFill>
                <a:latin typeface="Times New Roman" pitchFamily="34" charset="0"/>
                <a:ea typeface="SimSun" pitchFamily="34" charset="-122"/>
                <a:cs typeface="Times New Roman" pitchFamily="34" charset="-120"/>
              </a:rPr>
              <a:t>、业绩或事件发生</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的时间</a:t>
            </a:r>
            <a:r>
              <a:rPr lang="en-US" altLang="zh-CN" sz="2800" b="0" i="0" dirty="0">
                <a:solidFill>
                  <a:srgbClr val="000000"/>
                </a:solidFill>
                <a:latin typeface="Times New Roman" pitchFamily="34" charset="0"/>
                <a:ea typeface="SimSun" pitchFamily="34" charset="-122"/>
                <a:cs typeface="Times New Roman" pitchFamily="34" charset="-120"/>
              </a:rPr>
              <a:t>、地点，然后再介绍事件的发生、发展，</a:t>
            </a:r>
            <a:r>
              <a:rPr lang="en-US" altLang="zh-CN" sz="2800" b="0" i="0">
                <a:solidFill>
                  <a:srgbClr val="000000"/>
                </a:solidFill>
                <a:latin typeface="Times New Roman" pitchFamily="34" charset="0"/>
                <a:ea typeface="SimSun" pitchFamily="34" charset="-122"/>
                <a:cs typeface="Times New Roman" pitchFamily="34" charset="-120"/>
              </a:rPr>
              <a:t>最后得出结果。</a:t>
            </a:r>
          </a:p>
          <a:p>
            <a:pPr marL="0" marR="0" lvl="0" indent="0" defTabSz="914400" rtl="0" eaLnBrk="1" fontAlgn="auto" latinLnBrk="0"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2.叙述灵活，侧重语境</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0" hangingPunct="1">
              <a:lnSpc>
                <a:spcPts val="5100"/>
              </a:lnSpc>
              <a:spcBef>
                <a:spcPts val="0"/>
              </a:spcBef>
              <a:spcAft>
                <a:spcPts val="0"/>
              </a:spcAft>
              <a:buClrTx/>
              <a:buSzTx/>
              <a:buFontTx/>
              <a:buNone/>
              <a:tabLst/>
              <a:defRPr/>
            </a:pPr>
            <a:r>
              <a:rPr kumimoji="0" lang="en-US" altLang="zh-CN" sz="2800" b="0"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文章以叙述为主，人物间对话较少，绝大部分篇章是作者在描述事</a:t>
            </a:r>
          </a:p>
          <a:p>
            <a:pPr marL="0" marR="0" lvl="0" indent="0" defTabSz="914400" rtl="0" eaLnBrk="1" fontAlgn="auto" latinLnBrk="0"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件，较少加入作者的观点或评论。但在文章中常会出现态度与观点的跳</a:t>
            </a:r>
          </a:p>
          <a:p>
            <a:pPr marL="0" marR="0" lvl="0" indent="0" defTabSz="914400" rtl="0" eaLnBrk="1" fontAlgn="auto" latinLnBrk="0"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跃变换，或语气上的差异。这增加了情景的迷惑性和干扰性，从而突出</a:t>
            </a:r>
          </a:p>
          <a:p>
            <a:pPr marL="0" marR="0" lvl="0" indent="0" defTabSz="914400" rtl="0" eaLnBrk="1" fontAlgn="auto" latinLnBrk="0"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了考查点对语境的依赖。考生需要在理解上下文的基础上，通过语境辨</a:t>
            </a:r>
          </a:p>
          <a:p>
            <a:pPr marL="0" marR="0" lvl="0" indent="0" defTabSz="914400" rtl="0" eaLnBrk="1" fontAlgn="auto" latinLnBrk="0"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析词语，做出选择。</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5_BD#7e451a012?sp=1&amp;vcp=1&amp;pid=18006826c&amp;color=0,0,0&amp;vtp=1&amp;vaab=1&amp;bt=1&amp;bbb=1&amp;hb=1"/>
          <p:cNvSpPr/>
          <p:nvPr/>
        </p:nvSpPr>
        <p:spPr>
          <a:xfrm>
            <a:off x="539496" y="1858994"/>
            <a:ext cx="11109960" cy="3144457"/>
          </a:xfrm>
          <a:prstGeom prst="rect">
            <a:avLst/>
          </a:prstGeom>
          <a:noFill/>
          <a:ln/>
        </p:spPr>
        <p:txBody>
          <a:bodyPr wrap="none" lIns="0" tIns="0" rIns="0" bIns="0" rtlCol="0" anchor="t"/>
          <a:lstStyle/>
          <a:p>
            <a:pPr algn="l">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3.实词为主，虚词为辅</a:t>
            </a:r>
            <a:endParaRPr lang="en-US" altLang="zh-CN" sz="2800" dirty="0"/>
          </a:p>
          <a:p>
            <a:pPr>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记叙型完形填空的篇幅不长</a:t>
            </a:r>
            <a:r>
              <a:rPr lang="en-US" altLang="zh-CN" sz="2800" b="0" i="0" dirty="0">
                <a:solidFill>
                  <a:srgbClr val="000000"/>
                </a:solidFill>
                <a:latin typeface="Times New Roman" pitchFamily="34" charset="0"/>
                <a:ea typeface="SimSun" pitchFamily="34" charset="-122"/>
                <a:cs typeface="Times New Roman" pitchFamily="34" charset="-120"/>
              </a:rPr>
              <a:t>，一般在200～260词</a:t>
            </a:r>
            <a:r>
              <a:rPr lang="en-US" altLang="zh-CN" sz="2800" b="0" i="0">
                <a:solidFill>
                  <a:srgbClr val="000000"/>
                </a:solidFill>
                <a:latin typeface="Times New Roman" pitchFamily="34" charset="0"/>
                <a:ea typeface="SimSun" pitchFamily="34" charset="-122"/>
                <a:cs typeface="Times New Roman" pitchFamily="34" charset="-120"/>
              </a:rPr>
              <a:t>。三个选项一般为</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同一词类或同一范畴的词</a:t>
            </a:r>
            <a:r>
              <a:rPr lang="en-US" altLang="zh-CN" sz="2800" b="0" i="0" dirty="0">
                <a:solidFill>
                  <a:srgbClr val="000000"/>
                </a:solidFill>
                <a:latin typeface="Times New Roman" pitchFamily="34" charset="0"/>
                <a:ea typeface="SimSun" pitchFamily="34" charset="-122"/>
                <a:cs typeface="Times New Roman" pitchFamily="34" charset="-120"/>
              </a:rPr>
              <a:t>。选项的设置重点集中考查动词、名词</a:t>
            </a:r>
            <a:r>
              <a:rPr lang="en-US" altLang="zh-CN" sz="2800" b="0" i="0">
                <a:solidFill>
                  <a:srgbClr val="000000"/>
                </a:solidFill>
                <a:latin typeface="Times New Roman" pitchFamily="34" charset="0"/>
                <a:ea typeface="SimSun" pitchFamily="34" charset="-122"/>
                <a:cs typeface="Times New Roman" pitchFamily="34" charset="-120"/>
              </a:rPr>
              <a:t>、形容</a:t>
            </a:r>
          </a:p>
          <a:p>
            <a:pPr>
              <a:lnSpc>
                <a:spcPts val="5100"/>
              </a:lnSpc>
            </a:pPr>
            <a:r>
              <a:rPr lang="en-US" altLang="zh-CN" sz="2800" b="0" i="0">
                <a:solidFill>
                  <a:srgbClr val="000000"/>
                </a:solidFill>
                <a:latin typeface="Times New Roman" pitchFamily="34" charset="0"/>
                <a:ea typeface="SimSun" pitchFamily="34" charset="-122"/>
                <a:cs typeface="Times New Roman" pitchFamily="34" charset="-120"/>
              </a:rPr>
              <a:t>词或副词等实词</a:t>
            </a:r>
            <a:r>
              <a:rPr lang="en-US" altLang="zh-CN" sz="2800" b="0" i="0" dirty="0">
                <a:solidFill>
                  <a:srgbClr val="000000"/>
                </a:solidFill>
                <a:latin typeface="Times New Roman" pitchFamily="34" charset="0"/>
                <a:ea typeface="SimSun" pitchFamily="34" charset="-122"/>
                <a:cs typeface="Times New Roman" pitchFamily="34" charset="-120"/>
              </a:rPr>
              <a:t>，对介词、连词、冠词等虚词的考查相对较少</a:t>
            </a:r>
            <a:r>
              <a:rPr lang="en-US" altLang="zh-CN" sz="2800" b="0" i="0">
                <a:solidFill>
                  <a:srgbClr val="000000"/>
                </a:solidFill>
                <a:latin typeface="Times New Roman" pitchFamily="34" charset="0"/>
                <a:ea typeface="SimSun" pitchFamily="34" charset="-122"/>
                <a:cs typeface="Times New Roman" pitchFamily="34" charset="-120"/>
              </a:rPr>
              <a:t>。实词为</a:t>
            </a:r>
          </a:p>
          <a:p>
            <a:pPr>
              <a:lnSpc>
                <a:spcPts val="4900"/>
              </a:lnSpc>
            </a:pPr>
            <a:r>
              <a:rPr lang="en-US" altLang="zh-CN" sz="2800" b="0" i="0">
                <a:solidFill>
                  <a:srgbClr val="000000"/>
                </a:solidFill>
                <a:latin typeface="Times New Roman" pitchFamily="34" charset="0"/>
                <a:ea typeface="SimSun" pitchFamily="34" charset="-122"/>
                <a:cs typeface="Times New Roman" pitchFamily="34" charset="-120"/>
              </a:rPr>
              <a:t>主</a:t>
            </a:r>
            <a:r>
              <a:rPr lang="en-US" altLang="zh-CN" sz="2800" b="0" i="0" dirty="0">
                <a:solidFill>
                  <a:srgbClr val="000000"/>
                </a:solidFill>
                <a:latin typeface="Times New Roman" pitchFamily="34" charset="0"/>
                <a:ea typeface="SimSun" pitchFamily="34" charset="-122"/>
                <a:cs typeface="Times New Roman" pitchFamily="34" charset="-120"/>
              </a:rPr>
              <a:t>，虚词为辅，更能体现在语境中考查英语运用能力这一思路。</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C_4#3b94a07b9.fixed?vcp=1&amp;pid=019f8bbde&amp;color=0,0,0&amp;vtp=1&amp;vaab=1&amp;bbb=1"/>
          <p:cNvSpPr/>
          <p:nvPr/>
        </p:nvSpPr>
        <p:spPr>
          <a:xfrm>
            <a:off x="320040" y="2679192"/>
            <a:ext cx="11521440" cy="713232"/>
          </a:xfrm>
          <a:prstGeom prst="rect">
            <a:avLst/>
          </a:prstGeom>
          <a:noFill/>
          <a:ln/>
        </p:spPr>
        <p:txBody>
          <a:bodyPr wrap="none" lIns="0" tIns="0" rIns="0" bIns="0" rtlCol="0" anchor="ctr"/>
          <a:lstStyle/>
          <a:p>
            <a:pPr algn="ctr">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完形填空</a:t>
            </a:r>
            <a:endParaRPr lang="en-US" altLang="zh-CN" sz="4000" dirty="0"/>
          </a:p>
        </p:txBody>
      </p:sp>
      <p:sp>
        <p:nvSpPr>
          <p:cNvPr id="3" name="C_4_BD#3b94a07b9.fixed?vcp=1&amp;pid=019f8bbde&amp;color=86,186,157&amp;vtp=1&amp;vaab=1&amp;bbb=1"/>
          <p:cNvSpPr/>
          <p:nvPr/>
        </p:nvSpPr>
        <p:spPr>
          <a:xfrm>
            <a:off x="2267712" y="3419856"/>
            <a:ext cx="7644384" cy="713232"/>
          </a:xfrm>
          <a:prstGeom prst="rect">
            <a:avLst/>
          </a:prstGeom>
          <a:noFill/>
          <a:ln/>
        </p:spPr>
        <p:txBody>
          <a:bodyPr wrap="none" lIns="0" tIns="0" rIns="0" bIns="0" rtlCol="0" anchor="ctr"/>
          <a:lstStyle/>
          <a:p>
            <a:pPr algn="ctr">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TotalTime>
  <Words>5421</Words>
  <Application>Microsoft Office PowerPoint</Application>
  <PresentationFormat>宽屏</PresentationFormat>
  <Paragraphs>623</Paragraphs>
  <Slides>60</Slides>
  <Notes>60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60</vt:i4>
      </vt:variant>
    </vt:vector>
  </HeadingPairs>
  <TitlesOfParts>
    <vt:vector size="68" baseType="lpstr">
      <vt:lpstr>Arial (正文)</vt:lpstr>
      <vt:lpstr>华文隶书</vt:lpstr>
      <vt:lpstr>SimSun</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1018801308@qq.com</cp:lastModifiedBy>
  <cp:revision>24</cp:revision>
  <dcterms:created xsi:type="dcterms:W3CDTF">2024-11-29T07:46:57Z</dcterms:created>
  <dcterms:modified xsi:type="dcterms:W3CDTF">2025-07-25T08:12:45Z</dcterms:modified>
  <cp:category/>
  <cp:contentStatus/>
</cp:coreProperties>
</file>