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30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302" r:id="rId35"/>
    <p:sldId id="290" r:id="rId36"/>
    <p:sldId id="303" r:id="rId37"/>
    <p:sldId id="291" r:id="rId38"/>
    <p:sldId id="292" r:id="rId39"/>
    <p:sldId id="293" r:id="rId40"/>
    <p:sldId id="294" r:id="rId41"/>
    <p:sldId id="295" r:id="rId42"/>
    <p:sldId id="296" r:id="rId43"/>
    <p:sldId id="300" r:id="rId44"/>
    <p:sldId id="297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888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610bbc4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FF3D9D-7078-477F-BDE5-C77AF8DA65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第二次工业革命和近代科学文化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610bbc4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63F8903-1704-4429-A8E0-597619FDC2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第二次工业革命和近代科学文化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610bbc4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4857EC1-5427-4F32-BE0C-C317060925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第二次工业革命和近代科学文化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F1A37A-2BAB-3E2B-C304-5EB61DE2848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381CE95-5C5A-4C9D-B26F-41045807D8B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F463D9-5EFB-4C9D-A85C-6D9D26E22E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DE19C3C-FEF3-42F9-83AB-50B9398819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6A51C8-7506-44CE-B7B9-D619F35A33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0ce38c5ed?colgroup=2,2,2,1,1,19&amp;vcp=1&amp;pid=a01d000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30775"/>
              </p:ext>
            </p:extLst>
          </p:nvPr>
        </p:nvGraphicFramePr>
        <p:xfrm>
          <a:off x="539496" y="2105342"/>
          <a:ext cx="11113676" cy="3351912"/>
        </p:xfrm>
        <a:graphic>
          <a:graphicData uri="http://schemas.openxmlformats.org/drawingml/2006/table">
            <a:tbl>
              <a:tblPr/>
              <a:tblGrid>
                <a:gridCol w="950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39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（1）1876年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制造出煤气内燃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（2）1883年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德国工程师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戴姆勒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研制出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汽油内燃机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）德国工程师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狄塞尔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油内燃机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解决了交通运输工具的发动机问题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在交通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运输领域内引发了一场变革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ce38c5ed?colgroup=2,2,2,1,1,19&amp;vcp=1&amp;pid=a01d000ca&amp;color=0,0,0&amp;mp=1&amp;vtp=1&amp;vaab=1&amp;bt=1&amp;bbb=1">
            <a:extLst>
              <a:ext uri="{FF2B5EF4-FFF2-40B4-BE49-F238E27FC236}">
                <a16:creationId xmlns:a16="http://schemas.microsoft.com/office/drawing/2014/main" id="{1F007213-544E-E3D6-5408-87F124540E3A}"/>
              </a:ext>
            </a:extLst>
          </p:cNvPr>
          <p:cNvSpPr txBox="1"/>
          <p:nvPr/>
        </p:nvSpPr>
        <p:spPr>
          <a:xfrm>
            <a:off x="10935027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0ce38c5ed?colgroup=2,2,2,1,1,19&amp;vcp=1&amp;pid=a01d000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3093"/>
              </p:ext>
            </p:extLst>
          </p:nvPr>
        </p:nvGraphicFramePr>
        <p:xfrm>
          <a:off x="539496" y="2118804"/>
          <a:ext cx="11113676" cy="3335592"/>
        </p:xfrm>
        <a:graphic>
          <a:graphicData uri="http://schemas.openxmlformats.org/drawingml/2006/table">
            <a:tbl>
              <a:tblPr/>
              <a:tblGrid>
                <a:gridCol w="950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39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（1）19世纪80年代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制造出一辆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内燃机驱动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（2）1903年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特兄弟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制造的飞机试飞成功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汽车公司使用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流水线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为人们的生产和生活带来了极大的便利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ce38c5ed?colgroup=2,2,2,1,1,19&amp;vcp=1&amp;pid=a01d000ca&amp;color=0,0,0&amp;mp=1&amp;vtp=1&amp;vaab=1&amp;bt=1&amp;bbb=1">
            <a:extLst>
              <a:ext uri="{FF2B5EF4-FFF2-40B4-BE49-F238E27FC236}">
                <a16:creationId xmlns:a16="http://schemas.microsoft.com/office/drawing/2014/main" id="{146CE00E-7E8A-B255-A711-D7F273674642}"/>
              </a:ext>
            </a:extLst>
          </p:cNvPr>
          <p:cNvSpPr txBox="1"/>
          <p:nvPr/>
        </p:nvSpPr>
        <p:spPr>
          <a:xfrm>
            <a:off x="10935027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0ce38c5ed?colgroup=3,2,3,1,12,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94466"/>
              </p:ext>
            </p:extLst>
          </p:nvPr>
        </p:nvGraphicFramePr>
        <p:xfrm>
          <a:off x="539496" y="1536700"/>
          <a:ext cx="11113956" cy="4489196"/>
        </p:xfrm>
        <a:graphic>
          <a:graphicData uri="http://schemas.openxmlformats.org/drawingml/2006/table">
            <a:tbl>
              <a:tblPr/>
              <a:tblGrid>
                <a:gridCol w="1256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4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01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444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化学工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业和新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瑞典的诺贝尔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发明现代炸药和无烟炸药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（2）1869年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发明赛璐珞的制造技术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塑料工业由此诞生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（3）1884年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夏尔多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内发明人造纤维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开辟了新的纺织品生产领域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r>
                        <a:rPr lang="en-US" altLang="zh-CN" sz="15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0ce38c5ed.table_image?iti=2&amp;tii=3&amp;vcp=1&amp;pid=a01d00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9122" y="2230342"/>
            <a:ext cx="134416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ce38c5ed.table_image?iti=2&amp;tii=4&amp;vcp=1&amp;pid=a01d000ca&amp;color=0,0,0&amp;vtp=1&amp;vaab=1&amp;bbb=1&amp;hb=1"/>
          <p:cNvSpPr/>
          <p:nvPr/>
        </p:nvSpPr>
        <p:spPr>
          <a:xfrm>
            <a:off x="9876241" y="3719798"/>
            <a:ext cx="1709928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诺贝尔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（1833—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1896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0ce38c5ed?colgroup=3,2,3,1,12,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C0FC0AE6-AD7C-7CA7-3966-E0C78BFB4842}"/>
              </a:ext>
            </a:extLst>
          </p:cNvPr>
          <p:cNvSpPr txBox="1"/>
          <p:nvPr/>
        </p:nvSpPr>
        <p:spPr>
          <a:xfrm>
            <a:off x="1093530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0ce38c5ed?colgroup=2,2,2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913770"/>
              </p:ext>
            </p:extLst>
          </p:nvPr>
        </p:nvGraphicFramePr>
        <p:xfrm>
          <a:off x="539496" y="2111216"/>
          <a:ext cx="11116670" cy="3340164"/>
        </p:xfrm>
        <a:graphic>
          <a:graphicData uri="http://schemas.openxmlformats.org/drawingml/2006/table">
            <a:tbl>
              <a:tblPr/>
              <a:tblGrid>
                <a:gridCol w="897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（1）对人类社会：促进了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极大地改善了人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们的生活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（2）对资本主义国家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：使一些资本主义国家取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得了跨越式的发展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成为工业化强国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在经济发展的基础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主要资本主义国家出现了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资本主义由自由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资本主义向垄断资本主义即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帝国主义阶段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：资本主义对外扩张增强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对世界产生了深远影响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ce38c5ed?colgroup=2,2,2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CEA0D8D4-7DA0-6792-95EB-3EBA6DE4FB8E}"/>
              </a:ext>
            </a:extLst>
          </p:cNvPr>
          <p:cNvSpPr txBox="1"/>
          <p:nvPr/>
        </p:nvSpPr>
        <p:spPr>
          <a:xfrm>
            <a:off x="10938021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0ce38c5ed?colgroup=2,2,2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980405"/>
              </p:ext>
            </p:extLst>
          </p:nvPr>
        </p:nvGraphicFramePr>
        <p:xfrm>
          <a:off x="539496" y="1556480"/>
          <a:ext cx="11116670" cy="4449636"/>
        </p:xfrm>
        <a:graphic>
          <a:graphicData uri="http://schemas.openxmlformats.org/drawingml/2006/table">
            <a:tbl>
              <a:tblPr/>
              <a:tblGrid>
                <a:gridCol w="897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人口增长：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工业革命极大地推动了生产力的发展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进了人口的迅速增长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劳动力结构变化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工人阶级队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伍不断壮大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越来越多的人放弃农业生产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专门从事工业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妇女社会角色变化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越来越多的妇女走出家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成为工业劳动者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大众教育推广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欧美主要国家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开始推广大众教育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提高了欧美国家的大众文化水平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进了社会发展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城市化加快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农村人口不断流向城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城市规模越来越大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人们的生活方式发生变化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ce38c5ed?colgroup=2,2,2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EC09ACA7-4D5A-ADDD-BA07-77CA2EAD20E2}"/>
              </a:ext>
            </a:extLst>
          </p:cNvPr>
          <p:cNvSpPr txBox="1"/>
          <p:nvPr/>
        </p:nvSpPr>
        <p:spPr>
          <a:xfrm>
            <a:off x="10938021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0ce38c5ed?colgroup=2,2,2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76352"/>
              </p:ext>
            </p:extLst>
          </p:nvPr>
        </p:nvGraphicFramePr>
        <p:xfrm>
          <a:off x="539496" y="2402046"/>
          <a:ext cx="11116670" cy="2781300"/>
        </p:xfrm>
        <a:graphic>
          <a:graphicData uri="http://schemas.openxmlformats.org/drawingml/2006/table">
            <a:tbl>
              <a:tblPr/>
              <a:tblGrid>
                <a:gridCol w="897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环境污染严重：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工厂排放大量的废气和废水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染了大气和河流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危害着人们的身体健康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贫富分化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随着社会矛盾日趋尖锐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工人的反抗斗争日益激烈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ce38c5ed?colgroup=2,2,2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C8D38CFB-2BA6-8132-7CD7-88E28C34C0D6}"/>
              </a:ext>
            </a:extLst>
          </p:cNvPr>
          <p:cNvSpPr txBox="1"/>
          <p:nvPr/>
        </p:nvSpPr>
        <p:spPr>
          <a:xfrm>
            <a:off x="10938021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f3f1021?vcp=1&amp;pid=55c593741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c959a1558?iti=3&amp;vcp=1&amp;pid=81f3f10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40" y="1595800"/>
            <a:ext cx="5984206" cy="243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c959a1558?iti=3&amp;vcp=1&amp;pid=81f3f1021&amp;color=0,0,0&amp;vtp=1&amp;vaab=1&amp;bbb=1"/>
          <p:cNvSpPr/>
          <p:nvPr/>
        </p:nvSpPr>
        <p:spPr>
          <a:xfrm>
            <a:off x="397540" y="4033555"/>
            <a:ext cx="6126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英国城市人口与农村人口的比例的变化</a:t>
            </a:r>
            <a:endParaRPr lang="en-US" altLang="zh-CN" sz="2800" dirty="0"/>
          </a:p>
        </p:txBody>
      </p:sp>
      <p:pic>
        <p:nvPicPr>
          <p:cNvPr id="5" name="P_7_BD#c959a1558?iti=4&amp;vcp=1&amp;pid=81f3f1021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647"/>
          <a:stretch>
            <a:fillRect/>
          </a:stretch>
        </p:blipFill>
        <p:spPr>
          <a:xfrm>
            <a:off x="9779431" y="1866427"/>
            <a:ext cx="1870025" cy="201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c959a1558?iti=4&amp;vcp=1&amp;pid=81f3f1021&amp;color=0,0,0&amp;mp=1&amp;vtp=1&amp;vaab=1&amp;bbb=1"/>
          <p:cNvSpPr/>
          <p:nvPr/>
        </p:nvSpPr>
        <p:spPr>
          <a:xfrm>
            <a:off x="7541292" y="4033555"/>
            <a:ext cx="28844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机器时代的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pic>
        <p:nvPicPr>
          <p:cNvPr id="7" name="图片 6" descr="机器时代的“享受”1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50251" y="1866426"/>
            <a:ext cx="2880603" cy="201105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c029795?vcp=1&amp;pid=55c59374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453dd4c3?sp=1&amp;vcp=1&amp;pid=1ac02979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第一次工业革命发明的动力机是蒸汽机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第二次工业革命发明的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动力机是电动机和内燃机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第一次工业革命发明的交通工具是火车和汽船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第二次工业革命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发明的交通工具是汽车和飞机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77d14aa?vcp=1&amp;pid=8244a63b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近代科学与文化</a:t>
            </a:r>
            <a:endParaRPr lang="en-US" altLang="zh-CN" sz="3200" dirty="0"/>
          </a:p>
        </p:txBody>
      </p:sp>
      <p:sp>
        <p:nvSpPr>
          <p:cNvPr id="3" name="C_6_BD#2367f06c0?vcp=1&amp;pid=b777d14a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5c770ec9?vcp=1&amp;pid=2367f06c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通过了解牛顿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达尔文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巴尔扎克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贝多芬等人的成就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科学和文化在近代社会发展中的重要作用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2a5b2f2a?vcp=1&amp;pid=b777d14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1" name="P_7_BD#947f57e35?colgroup=1,2,1,15,6&amp;vcp=1&amp;pid=02a5b2f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15632"/>
              </p:ext>
            </p:extLst>
          </p:nvPr>
        </p:nvGraphicFramePr>
        <p:xfrm>
          <a:off x="539496" y="1295191"/>
          <a:ext cx="11064240" cy="3953828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英国科学家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近代自然科学的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奠基人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使人类对客观世界的探索向前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迈了一大步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万有引力定律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光学分析和微积分学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1687年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《自然哲学的数学原理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物理学成为一门独立的学科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947f57e35.table_image?iti=5&amp;tii=6&amp;vcp=1&amp;pid=02a5b2f2a&amp;color=0,0,0&amp;vtp=1&amp;vaab=1&amp;bbb=1&amp;hb=1"/>
          <p:cNvSpPr/>
          <p:nvPr/>
        </p:nvSpPr>
        <p:spPr>
          <a:xfrm>
            <a:off x="9249156" y="3633547"/>
            <a:ext cx="227685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牛顿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1643—1727）</a:t>
            </a:r>
            <a:endParaRPr lang="en-US" altLang="zh-CN" sz="2800" dirty="0"/>
          </a:p>
        </p:txBody>
      </p:sp>
      <p:pic>
        <p:nvPicPr>
          <p:cNvPr id="6" name="图片 5" descr="牛顿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31452" y="1595800"/>
            <a:ext cx="2194560" cy="19842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947f57e35?colgroup=1,2,1,15,6&amp;vcp=1&amp;pid=02a5b2f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423701"/>
              </p:ext>
            </p:extLst>
          </p:nvPr>
        </p:nvGraphicFramePr>
        <p:xfrm>
          <a:off x="539496" y="2162874"/>
          <a:ext cx="11064240" cy="3279140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181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英国生物学家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物种起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进化论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的观点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上帝创造万物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的神创论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在生物科学领域掀起了一场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200"/>
                        </a:lnSpc>
                      </a:pPr>
                      <a:r>
                        <a:rPr lang="en-US" altLang="zh-CN" sz="13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947f57e35.table_image?iti=6&amp;tii=8&amp;vcp=1&amp;pid=02a5b2f2a&amp;color=0,0,0&amp;vtp=1&amp;vaab=1&amp;bbb=1&amp;hb=1"/>
          <p:cNvSpPr/>
          <p:nvPr/>
        </p:nvSpPr>
        <p:spPr>
          <a:xfrm>
            <a:off x="9249156" y="4257770"/>
            <a:ext cx="227685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达尔文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1809—1882）</a:t>
            </a:r>
            <a:endParaRPr lang="en-US" altLang="zh-CN" sz="2800" dirty="0"/>
          </a:p>
        </p:txBody>
      </p:sp>
      <p:sp>
        <p:nvSpPr>
          <p:cNvPr id="2" name="P_7_BD#947f57e35?colgroup=1,2,1,15,6&amp;vcp=1&amp;pid=02a5b2f2a&amp;color=0,0,0&amp;vtp=1&amp;vaab=1&amp;bt=1&amp;bbb=1">
            <a:extLst>
              <a:ext uri="{FF2B5EF4-FFF2-40B4-BE49-F238E27FC236}">
                <a16:creationId xmlns:a16="http://schemas.microsoft.com/office/drawing/2014/main" id="{3461D8F2-DFDB-3460-14D2-AEE76C9D3A38}"/>
              </a:ext>
            </a:extLst>
          </p:cNvPr>
          <p:cNvSpPr txBox="1"/>
          <p:nvPr/>
        </p:nvSpPr>
        <p:spPr>
          <a:xfrm>
            <a:off x="10885591" y="14544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达尔文2.jpeg"/>
          <p:cNvPicPr/>
          <p:nvPr/>
        </p:nvPicPr>
        <p:blipFill>
          <a:blip r:embed="rId3"/>
          <a:srcRect t="4545" r="51479"/>
          <a:stretch>
            <a:fillRect/>
          </a:stretch>
        </p:blipFill>
        <p:spPr>
          <a:xfrm>
            <a:off x="9642394" y="2374106"/>
            <a:ext cx="1444675" cy="18836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947f57e35?colgroup=1,2,1,23&amp;vcp=1&amp;pid=02a5b2f2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331845"/>
              </p:ext>
            </p:extLst>
          </p:nvPr>
        </p:nvGraphicFramePr>
        <p:xfrm>
          <a:off x="539496" y="1841436"/>
          <a:ext cx="11112603" cy="3898456"/>
        </p:xfrm>
        <a:graphic>
          <a:graphicData uri="http://schemas.openxmlformats.org/drawingml/2006/table">
            <a:tbl>
              <a:tblPr/>
              <a:tblGrid>
                <a:gridCol w="76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58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代表作是小说集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“人间喜剧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《欧也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·葛朗台》《高老头》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再现了法国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19世纪早期纷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繁复杂的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社会图景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夫·托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伟大的作家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《战争与和平》《安娜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列尼娜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》《复活》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他被列宁称为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“俄国革命的镜子”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7f57e35?colgroup=1,2,1,23&amp;vcp=1&amp;pid=02a5b2f2a&amp;color=0,0,0&amp;mp=1&amp;vtp=1&amp;vaab=1&amp;bt=1&amp;bbb=1">
            <a:extLst>
              <a:ext uri="{FF2B5EF4-FFF2-40B4-BE49-F238E27FC236}">
                <a16:creationId xmlns:a16="http://schemas.microsoft.com/office/drawing/2014/main" id="{8BD54F81-45C4-1943-25D9-49CE0D3210FC}"/>
              </a:ext>
            </a:extLst>
          </p:cNvPr>
          <p:cNvSpPr txBox="1"/>
          <p:nvPr/>
        </p:nvSpPr>
        <p:spPr>
          <a:xfrm>
            <a:off x="10933954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947f57e35?colgroup=1,2,1,23&amp;vcp=1&amp;pid=02a5b2f2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347970"/>
              </p:ext>
            </p:extLst>
          </p:nvPr>
        </p:nvGraphicFramePr>
        <p:xfrm>
          <a:off x="539496" y="2382710"/>
          <a:ext cx="11112603" cy="2797176"/>
        </p:xfrm>
        <a:graphic>
          <a:graphicData uri="http://schemas.openxmlformats.org/drawingml/2006/table">
            <a:tbl>
              <a:tblPr/>
              <a:tblGrid>
                <a:gridCol w="76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58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贝多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天才作曲家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《英雄交响曲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是一部反映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重大社会题材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梵高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荷兰杰出画家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《夜间的咖啡馆》《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向日葵》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《向日葵》中明亮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艳丽的黄色花瓣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表达了画家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对生命的赞美和对美好生活的向往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7f57e35?colgroup=1,2,1,23&amp;vcp=1&amp;pid=02a5b2f2a&amp;color=0,0,0&amp;mp=1&amp;vtp=1&amp;vaab=1&amp;bt=1&amp;bbb=1">
            <a:extLst>
              <a:ext uri="{FF2B5EF4-FFF2-40B4-BE49-F238E27FC236}">
                <a16:creationId xmlns:a16="http://schemas.microsoft.com/office/drawing/2014/main" id="{3A2BB101-6B41-4851-D9D1-6F0B81467608}"/>
              </a:ext>
            </a:extLst>
          </p:cNvPr>
          <p:cNvSpPr txBox="1"/>
          <p:nvPr/>
        </p:nvSpPr>
        <p:spPr>
          <a:xfrm>
            <a:off x="1093395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1fdfe23?vcp=1&amp;pid=b777d14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fd28cb51d?sp=1&amp;vcp=1&amp;pid=b21fdfe23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近代自然科学获得重大发展的主要原因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资本主义的产生和发展是大前提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思想自由是重要因素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自然科学挣脱封建神学的束缚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人们积极思考和探索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科学家的个人因素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没有一代又一代科学家的艰辛探索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学技术的进步是难以实现的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55d84b04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855d84b04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c5a4088bd?vaa=1&amp;vcp=1&amp;vis=1&amp;pid=855d84b04&amp;color=0,0,0&amp;vtp=1&amp;vaab=1&amp;bt=1&amp;bbb=1&amp;hb=1"/>
          <p:cNvSpPr/>
          <p:nvPr/>
        </p:nvSpPr>
        <p:spPr>
          <a:xfrm>
            <a:off x="539496" y="60366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）城市作为文明的载体，在人类文明的演进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中不断地变化和发展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中世纪西欧城市是工商业中心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市民主要从事制造业或者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过着截然不同于农村居民的生活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在与封建领主的斗争中逐渐获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得城市的自治权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摘编自周靖等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中外历史一百讲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6_BD.2_1#c12849544?sp=1&amp;vaa=1&amp;vcp=1&amp;vis=1&amp;pid=c5a4088bd&amp;color=0,0,0&amp;vtp=1&amp;vaab=1&amp;bt=1&amp;bbb=1&amp;hb=1"/>
          <p:cNvSpPr/>
          <p:nvPr/>
        </p:nvSpPr>
        <p:spPr>
          <a:xfrm>
            <a:off x="539496" y="4643797"/>
            <a:ext cx="11109960" cy="15090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（1）根据材料一，概括中世纪西欧城市的特点。（2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AS.1_1#c12849544?vaa=1&amp;vcp=1&amp;vis=1&amp;pid=c5a4088bd&amp;color=0,0,0&amp;vtp=1&amp;vaab=1&amp;bbb=1"/>
          <p:cNvSpPr/>
          <p:nvPr/>
        </p:nvSpPr>
        <p:spPr>
          <a:xfrm>
            <a:off x="756472" y="2233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本题以城市为切口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考查中外城市化进程及其出现的问题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第一问，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根据材料一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工商业中心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自治权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c12849544?vaa=1&amp;vcp=1&amp;vis=1&amp;pid=c5a4088bd&amp;color=0,0,0&amp;vtp=1&amp;vaab=1&amp;bbb=1"/>
          <p:cNvSpPr/>
          <p:nvPr/>
        </p:nvSpPr>
        <p:spPr>
          <a:xfrm>
            <a:off x="756472" y="37660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工商业中心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拥有一定自治权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c12849544?sp=1&amp;vaa=1&amp;vcp=1&amp;vis=1&amp;pid=c5a4088bd&amp;color=0,0,0&amp;vtp=1&amp;vaab=1&amp;bt=1&amp;bbb=1&amp;hb=1"/>
          <p:cNvSpPr/>
          <p:nvPr/>
        </p:nvSpPr>
        <p:spPr>
          <a:xfrm>
            <a:off x="539496" y="9763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19世纪早期，泰晤士河是一个开放的下水道汇聚处，各种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生活与工业污水无序排入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为改变这种情况，伦敦当局着手建立一个现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代下水道系统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。之后，英国历史上第一部防治河流污染的《1876年河流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污染防治法》出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这也是世界上第一部水环境保护法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摘编自钱乘旦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BD.5_1#9c87dfb44?sp=1&amp;vaa=1&amp;vcp=1&amp;vis=1&amp;pid=c5a4088bd&amp;color=0,0,0&amp;vtp=1&amp;vaab=1&amp;bt=1&amp;bbb=1&amp;hb=1"/>
          <p:cNvSpPr/>
          <p:nvPr/>
        </p:nvSpPr>
        <p:spPr>
          <a:xfrm>
            <a:off x="539496" y="4370522"/>
            <a:ext cx="11109960" cy="1270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（2）根据材料二，指出英国城市化进程中存在的突出问题及解决措施。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S.1_1#9c87dfb44?vaa=1&amp;vcp=1&amp;vis=1&amp;pid=c5a4088bd&amp;color=0,0,0&amp;vtp=1&amp;vaab=1&amp;bbb=1&amp;hb=1"/>
          <p:cNvSpPr/>
          <p:nvPr/>
        </p:nvSpPr>
        <p:spPr>
          <a:xfrm>
            <a:off x="864961" y="178230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根据材料二的关键信息“污水无序排入”“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现代下水道系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统……《1876年河流污染防治法》”可回答突出问题及解决措施。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6_AN.2_1#9c87dfb44?vaa=1&amp;vcp=1&amp;vis=1&amp;pid=c5a4088bd&amp;color=0,0,0&amp;vtp=1&amp;vaab=1&amp;bbb=1&amp;hb=1"/>
          <p:cNvSpPr/>
          <p:nvPr/>
        </p:nvSpPr>
        <p:spPr>
          <a:xfrm>
            <a:off x="864961" y="330113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突出问题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解决措施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完善市政设施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立法保护环境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9f2492f26?vaa=1&amp;vcp=1&amp;vis=1&amp;pid=c5a4088bd&amp;color=0,0,0&amp;vtp=1&amp;vaab=1&amp;bt=1&amp;bbb=1"/>
          <p:cNvSpPr/>
          <p:nvPr/>
        </p:nvSpPr>
        <p:spPr>
          <a:xfrm>
            <a:off x="539496" y="31039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（3）根据材料三，列举中国城市发展的新趋向。（2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9f2492f26?vaa=1&amp;vcp=1&amp;vis=1&amp;pid=c5a4088bd&amp;color=0,0,0&amp;vtp=1&amp;vaab=1&amp;bbb=1&amp;hb=1"/>
          <p:cNvSpPr/>
          <p:nvPr/>
        </p:nvSpPr>
        <p:spPr>
          <a:xfrm>
            <a:off x="539496" y="36576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根据材料三中的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“生态城市”“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智能城市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可回答新趋向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根据几则材料并结合所学知识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科技等方面归纳推动城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市发展的因素即可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9f2492f26?vaa=1&amp;vcp=1&amp;vis=1&amp;pid=c5a4088bd&amp;color=0,0,0&amp;vtp=1&amp;vaab=1&amp;bbb=1"/>
          <p:cNvSpPr/>
          <p:nvPr/>
        </p:nvSpPr>
        <p:spPr>
          <a:xfrm>
            <a:off x="539496" y="55066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新趋向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建设生态城市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发展智能城市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BD.5_1#9c87dfb44?sp=1&amp;vaa=1&amp;vcp=1&amp;vis=1&amp;pid=c5a4088bd&amp;color=0,0,0&amp;vtp=1&amp;vaab=1&amp;bt=1&amp;bbb=1&amp;hb=1"/>
          <p:cNvSpPr/>
          <p:nvPr/>
        </p:nvSpPr>
        <p:spPr>
          <a:xfrm>
            <a:off x="539496" y="698317"/>
            <a:ext cx="11109960" cy="19518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应国家的宏观策略转移，城市的发展出现新趋向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中国自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1996年开始推行建设生态城市。2012年起，新一代信息技术创新也推动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了智能城市发展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摘编自薛凤旋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中国城市文明史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7676c11d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77676c11d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_1#0be3085f5?vaa=1&amp;vcp=1&amp;vis=1&amp;pid=c5a4088bd&amp;color=0,0,0&amp;vtp=1&amp;vaab=1&amp;bt=1&amp;bbb=1"/>
          <p:cNvSpPr/>
          <p:nvPr/>
        </p:nvSpPr>
        <p:spPr>
          <a:xfrm>
            <a:off x="642937" y="1611824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（4）综合上述材料并结合所学知识，归纳推动城市发展的因素。（3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0be3085f5?vaa=1&amp;vcp=1&amp;vis=1&amp;pid=c5a4088bd&amp;color=0,0,0&amp;vtp=1&amp;vaab=1&amp;bbb=1"/>
          <p:cNvSpPr/>
          <p:nvPr/>
        </p:nvSpPr>
        <p:spPr>
          <a:xfrm>
            <a:off x="642937" y="40829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政府引导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S.1_1#9f2492f26?vaa=1&amp;vcp=1&amp;vis=1&amp;pid=c5a4088bd&amp;color=0,0,0&amp;vtp=1&amp;vaab=1&amp;bbb=1&amp;hb=1"/>
          <p:cNvSpPr/>
          <p:nvPr/>
        </p:nvSpPr>
        <p:spPr>
          <a:xfrm>
            <a:off x="642937" y="25107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根据几则材料并结合所学知识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科技等方面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归纳推动城市发展的因素即可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cbbfdcc7?vcp=1&amp;pid=855d84b0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请完成第272—273页［备考练习］习题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ce809d9d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7ce809d9d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1e136dc?vcp=1&amp;pid=7ce809d9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4_1#2507b709d?vaa=1&amp;vcp=1&amp;vis=1&amp;pid=b51e136dc&amp;color=0,0,0&amp;vtp=1&amp;vaab=1&amp;bbb=1&amp;hb=1"/>
          <p:cNvSpPr/>
          <p:nvPr/>
        </p:nvSpPr>
        <p:spPr>
          <a:xfrm>
            <a:off x="539496" y="1867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1.（2024·广西南宁·模拟，有改动）1850—1950年，导致煤炭在世界能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源消费构成中比重下降、石油的比重上升的是下列哪一发明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2507b709d.bracket?vaa=1&amp;vcp=1&amp;vis=1&amp;pid=b51e136dc&amp;color=0,0,0&amp;vpa=1&amp;vtp=1&amp;vaab=1"/>
          <p:cNvSpPr/>
          <p:nvPr/>
        </p:nvSpPr>
        <p:spPr>
          <a:xfrm>
            <a:off x="10062114" y="25286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4_2#2507b709d.choices?vaa=1&amp;vcp=1&amp;vis=1&amp;pid=b51e136dc&amp;color=0,0,0&amp;vtp=1&amp;vaab=1&amp;bbb=1"/>
          <p:cNvSpPr/>
          <p:nvPr/>
        </p:nvSpPr>
        <p:spPr>
          <a:xfrm>
            <a:off x="539496" y="3096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A.内燃机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B.蒸汽机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C.电动机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D.计算机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6_1#9e61f188f?vaa=1&amp;vcp=1&amp;vis=1&amp;pid=b51e136dc&amp;color=0,0,0&amp;vtp=1&amp;vaab=1&amp;bbb=1&amp;hb=1"/>
          <p:cNvSpPr/>
          <p:nvPr/>
        </p:nvSpPr>
        <p:spPr>
          <a:xfrm>
            <a:off x="539496" y="21697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2.（2024·天津·中考）达尔文提出进化论观点，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生物科学领域掀起了一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场伟大革命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要想进一步了解进化论，可阅读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7_1#9e61f188f.bracket?vaa=1&amp;vcp=1&amp;vis=1&amp;pid=b51e136dc&amp;color=0,0,0&amp;vpa=2&amp;vtp=1&amp;vaab=1"/>
          <p:cNvSpPr/>
          <p:nvPr/>
        </p:nvSpPr>
        <p:spPr>
          <a:xfrm>
            <a:off x="7928514" y="280330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6_2#9e61f188f.choices?vaa=1&amp;vcp=1&amp;vis=1&amp;pid=b51e136dc&amp;color=0,0,0&amp;vtp=1&amp;vaab=1&amp;bbb=1"/>
          <p:cNvSpPr/>
          <p:nvPr/>
        </p:nvSpPr>
        <p:spPr>
          <a:xfrm>
            <a:off x="539496" y="33711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A.《人口原理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B.《复活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C.《物种起源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D.《自然哲学的数学原理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b74d33e1f?vaa=1&amp;vcp=1&amp;vis=1&amp;pid=b51e136dc&amp;color=0,0,0&amp;vtp=1&amp;vaab=1&amp;bt=1&amp;bbb=1&amp;hb=1"/>
          <p:cNvSpPr/>
          <p:nvPr/>
        </p:nvSpPr>
        <p:spPr>
          <a:xfrm>
            <a:off x="539496" y="20935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3.（2024·广西玉林·模拟）文学作品能够在一定程度上体现时代特征。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小名同学想要了解法国资本主义发展转型时期的状况，可以查阅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74d33e1f.bracket?vaa=1&amp;vcp=1&amp;vis=1&amp;pid=b51e136dc&amp;color=0,0,0&amp;vpa=3&amp;vtp=1&amp;vaab=1"/>
          <p:cNvSpPr/>
          <p:nvPr/>
        </p:nvSpPr>
        <p:spPr>
          <a:xfrm>
            <a:off x="10773314" y="27270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8_2#b74d33e1f.choices?vaa=1&amp;vcp=1&amp;vis=1&amp;pid=b51e136dc&amp;color=0,0,0&amp;vtp=1&amp;vaab=1&amp;bbb=1"/>
          <p:cNvSpPr/>
          <p:nvPr/>
        </p:nvSpPr>
        <p:spPr>
          <a:xfrm>
            <a:off x="539496" y="33765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A.《高老头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B.《战争与和平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C.《复活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D.《英雄交响曲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0_1#bc436c328?vaa=1&amp;vcp=1&amp;vis=1&amp;pid=b51e136dc&amp;color=0,0,0&amp;vtp=1&amp;vaab=1&amp;bbb=1&amp;hb=1"/>
          <p:cNvSpPr/>
          <p:nvPr/>
        </p:nvSpPr>
        <p:spPr>
          <a:xfrm>
            <a:off x="539496" y="20922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4.（2024·河南商丘·模拟）他的作品让人感受到生活的激情、热烈、美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好，那种动人的、不安定的美，那种鲜明、生动的色彩，展示出了他难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以克制的自我表达欲望，以及对于生活的执着、热爱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1_1#bc436c328.bracket?vaa=1&amp;vcp=1&amp;vis=1&amp;pid=b51e136dc&amp;color=0,0,0&amp;vpa=4&amp;vtp=1&amp;vaab=1"/>
          <p:cNvSpPr/>
          <p:nvPr/>
        </p:nvSpPr>
        <p:spPr>
          <a:xfrm>
            <a:off x="10062114" y="33735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0_2#bc436c328.choices?vaa=1&amp;vcp=1&amp;vis=1&amp;pid=b51e136dc&amp;color=0,0,0&amp;vtp=1&amp;vaab=1&amp;bbb=1"/>
          <p:cNvSpPr/>
          <p:nvPr/>
        </p:nvSpPr>
        <p:spPr>
          <a:xfrm>
            <a:off x="539496" y="39413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0965" algn="l"/>
                <a:tab pos="5599430" algn="l"/>
                <a:tab pos="868489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A.梵高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B.贝多芬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C.达·芬奇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D.牛顿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3c7bca17?vcp=1&amp;pid=7ce809d9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22_1#b80bd9bb8?vaa=1&amp;vcp=1&amp;vis=1&amp;pid=f3c7bca1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5.（2024·四川南充·中考）19世纪末，科学正在创造新的工业。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新兴工业完全是科学发现中首创的工业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这说明第二次工业革命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3_1#b80bd9bb8.bracket?vaa=1&amp;vcp=1&amp;vis=1&amp;pid=f3c7bca17&amp;color=0,0,0&amp;vpa=5&amp;vtp=1&amp;vaab=1"/>
          <p:cNvSpPr/>
          <p:nvPr/>
        </p:nvSpPr>
        <p:spPr>
          <a:xfrm>
            <a:off x="107733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2_2#b80bd9bb8.choices?vaa=1&amp;vcp=1&amp;vis=1&amp;pid=f3c7bca17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A.使科学研究同工业生产紧密结合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B.扩大了蒸汽动力的使用范围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C.标志着人类社会进入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信息时代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D.密切了生产和市场间的联系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0fbe53fd3?sp=1&amp;vaa=1&amp;vcp=1&amp;vis=1&amp;pid=f3c7bca17&amp;color=0,0,0&amp;vtp=1&amp;vaab=1&amp;bt=1&amp;bbb=1&amp;hb=1"/>
          <p:cNvSpPr/>
          <p:nvPr/>
        </p:nvSpPr>
        <p:spPr>
          <a:xfrm>
            <a:off x="539496" y="15127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6.（2024·广西贺州·模拟）下表反映了英国农业人口的变化情况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变化出现主要是由于(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8" name="QC_6_BD.24_2#0fbe53fd3?colgroup=16,2,2,2,2&amp;vaa=1&amp;vcp=1&amp;vis=1&amp;pid=f3c7bca1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287766"/>
              </p:ext>
            </p:extLst>
          </p:nvPr>
        </p:nvGraphicFramePr>
        <p:xfrm>
          <a:off x="539496" y="2849721"/>
          <a:ext cx="11045952" cy="1142238"/>
        </p:xfrm>
        <a:graphic>
          <a:graphicData uri="http://schemas.openxmlformats.org/drawingml/2006/table">
            <a:tbl>
              <a:tblPr/>
              <a:tblGrid>
                <a:gridCol w="6263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农业人口占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总人口的百分比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14.8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6_AN.25_1#0fbe53fd3.bracket?vaa=1&amp;vcp=1&amp;vis=1&amp;pid=f3c7bca17&amp;color=0,0,0&amp;vpa=6&amp;vtp=1&amp;vaab=1"/>
          <p:cNvSpPr/>
          <p:nvPr/>
        </p:nvSpPr>
        <p:spPr>
          <a:xfrm>
            <a:off x="4016915" y="21471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4_3#0fbe53fd3.choices?vaa=1&amp;vcp=1&amp;vis=1&amp;pid=f3c7bca17&amp;color=0,0,0&amp;vtp=1&amp;vaab=1&amp;bbb=1"/>
          <p:cNvSpPr/>
          <p:nvPr/>
        </p:nvSpPr>
        <p:spPr>
          <a:xfrm>
            <a:off x="539496" y="41197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.早期殖民掠夺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.工业化及城市化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C.资产阶级革命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.一战的爆发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_1#5b7e3b11d?vaa=1&amp;vcp=1&amp;vis=1&amp;pid=f3c7bca1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7.（2024·广西·中考，有改动）19世纪七八十年代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，美国在各州设立了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工业科学研究所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同时还以赠予土地的方式资助各州建立理工科大学。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此举旨在(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7_1#5b7e3b11d.bracket?vaa=1&amp;vcp=1&amp;vis=1&amp;pid=f3c7bca17&amp;color=0,0,0&amp;vpa=7&amp;vtp=1&amp;vaab=1"/>
          <p:cNvSpPr/>
          <p:nvPr/>
        </p:nvSpPr>
        <p:spPr>
          <a:xfrm>
            <a:off x="22389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6_2#5b7e3b11d.choices?vaa=1&amp;vcp=1&amp;vis=1&amp;pid=f3c7bca1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.适应工业化发展需要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.促进人口增长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C.改善城市的居住环境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.缩小贫富差距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d1e7064?vcp=1&amp;pid=77676c1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5c92c903a?vcp=1&amp;pid=42d1e706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416" y="1295191"/>
            <a:ext cx="10113264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fca75d4e0?sp=1&amp;vaa=1&amp;vcp=1&amp;vis=1&amp;pid=f3c7bca17&amp;color=0,0,0&amp;vtp=1&amp;vaab=1&amp;bt=1&amp;bbb=1&amp;hb=1"/>
          <p:cNvSpPr/>
          <p:nvPr/>
        </p:nvSpPr>
        <p:spPr>
          <a:xfrm>
            <a:off x="539496" y="12460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8.（2024·浙江·中考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）下表所示为英国某诗人于工业革命时期创作的诗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其内容反映了工业化进程所带来的(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0" name="QC_6_BD.28_2#fca75d4e0?colgroup=30&amp;vaa=1&amp;vcp=1&amp;vis=1&amp;pid=f3c7bca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221373"/>
              </p:ext>
            </p:extLst>
          </p:nvPr>
        </p:nvGraphicFramePr>
        <p:xfrm>
          <a:off x="539496" y="2583021"/>
          <a:ext cx="11100816" cy="167595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经牛顿水车的冲染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黑色的布料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如黑色的花冠笼罩在各国之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满目皆是无情工作的机器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车轮飞转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齿轮暴虐相迫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此非伊甸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29_1#fca75d4e0.bracket?vaa=1&amp;vcp=1&amp;vis=1&amp;pid=f3c7bca17&amp;color=0,0,0&amp;vpa=8&amp;vtp=1&amp;vaab=1"/>
          <p:cNvSpPr/>
          <p:nvPr/>
        </p:nvSpPr>
        <p:spPr>
          <a:xfrm>
            <a:off x="6861714" y="18804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8_3#fca75d4e0.choices?vaa=1&amp;vcp=1&amp;vis=1&amp;pid=f3c7bca17&amp;color=0,0,0&amp;vtp=1&amp;vaab=1&amp;bbb=1"/>
          <p:cNvSpPr/>
          <p:nvPr/>
        </p:nvSpPr>
        <p:spPr>
          <a:xfrm>
            <a:off x="539496" y="43864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.人口增长问题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.大众教育问题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C.环境污染与社会问题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.城市发展与卫生问题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6622e04e5?vaa=1&amp;vcp=1&amp;vis=1&amp;pid=f3c7bca17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9.（2024·广西钦州·模拟）1687年，牛顿的划时代巨著《自然哲学的数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学原理》问世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书中提出了一套完整的力学理论体系，解决了行星运动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落体运动、声音和波、潮汐运动等一系列问题，成为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大工业的真正科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学的基础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以上材料阐述的是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1_1#6622e04e5.bracket?vaa=1&amp;vcp=1&amp;vis=1&amp;pid=f3c7bca17&amp;color=0,0,0&amp;vpa=9&amp;vtp=1&amp;vaab=1"/>
          <p:cNvSpPr/>
          <p:nvPr/>
        </p:nvSpPr>
        <p:spPr>
          <a:xfrm>
            <a:off x="5596477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</a:t>
            </a:r>
            <a:endParaRPr lang="en-US" altLang="zh-CN" sz="2800" dirty="0"/>
          </a:p>
        </p:txBody>
      </p:sp>
      <p:sp>
        <p:nvSpPr>
          <p:cNvPr id="4" name="QC_6_BD.30_2#6622e04e5.choices?vaa=1&amp;vcp=1&amp;vis=1&amp;pid=f3c7bca17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A.工业革命的理论基础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B.工业化国家的社会变化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C.工业革命的生产特征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D.工业革命后的社会问题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017c701?vcp=1&amp;pid=7ce809d9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32_1#f97a9de55?sp=1&amp;vaa=1&amp;vcp=1&amp;vis=1&amp;pid=a7017c701&amp;color=0,0,0&amp;vtp=1&amp;vaab=1&amp;bbb=1&amp;hb=1"/>
          <p:cNvSpPr/>
          <p:nvPr/>
        </p:nvSpPr>
        <p:spPr>
          <a:xfrm>
            <a:off x="539496" y="126724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（2024·山东济宁·中考，有改动）阅读材料，回答问题。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1872年，英国有一份官方的调查报告说，采访者询问了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540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789人，其中2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010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637人说自己在“工厂”工作。……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人们突然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感到空间和时间都缩小了,过去时间以天为单位,现在以分钟、以秒计算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;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过去一两百英里是一个遥远的地方，现在则是近在咫尺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于是生活的节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奏也就加快，人们开始要随身带上一块表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。总之，到19世纪中期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往昔那种田园诗般的风情不见了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代之而起的是一个忙忙碌碌的世界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f97a9de55?sp=1&amp;vaa=1&amp;vcp=1&amp;vis=1&amp;pid=a7017c701&amp;color=0,0,0&amp;vtp=1&amp;vaab=1&amp;bbb=1&amp;hb=1">
            <a:extLst>
              <a:ext uri="{FF2B5EF4-FFF2-40B4-BE49-F238E27FC236}">
                <a16:creationId xmlns:a16="http://schemas.microsoft.com/office/drawing/2014/main" id="{42FB1A09-E78C-90BD-8993-702175F4119E}"/>
              </a:ext>
            </a:extLst>
          </p:cNvPr>
          <p:cNvSpPr/>
          <p:nvPr/>
        </p:nvSpPr>
        <p:spPr>
          <a:xfrm>
            <a:off x="539496" y="15224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乡村建起了灰暗的厂房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城镇竖起高耸的烟囱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工厂里回荡着机器的轰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高炉前喷发出铁水的光亮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社会孕育出两个新的阶级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一者以其日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益增多的财富昭著于世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一者以其日益增多的人数引人注目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摘编自钱乘旦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许洁明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结合所学知识，围绕材料所示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英国社会的变化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自拟题目，撰写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一篇150字左右的历史小短文。（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立论正确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表述成文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78632332"/>
      </p:ext>
    </p:extLst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f97a9de55?vaa=1&amp;vcp=1&amp;vis=1&amp;pid=a7017c701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题目：工业革命对英国社会产生了深远影响。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19世纪中期，英国经历了工业革命，社会发生了翻天覆地的变化。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工业革命使得工厂成为主要的工作场所，机器取代了手工劳动，生产效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率大幅度提高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人们的生活节奏加快，时间观念发生了变化，钟表成为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必需品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乡村和城镇的景观也随之改变，灰暗的厂房和高耸的烟囱取代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了田园风光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英国的社会结构也发生了变化，出现了以财富著称的资产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阶级和人数众多的工人阶级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可见，工业革命不仅推动了英国经济的发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展，也深刻影响了英国的社会结构和人们的生活方式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cce3277?vcp=1&amp;pid=77676c1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a7e1d6f7f?colgroup=5,24&amp;vcp=1&amp;pid=87cce32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080833"/>
              </p:ext>
            </p:extLst>
          </p:nvPr>
        </p:nvGraphicFramePr>
        <p:xfrm>
          <a:off x="539496" y="1295191"/>
          <a:ext cx="11082528" cy="2254188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主要资本主义国家向帝国主义阶段过渡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第二次工业革命兴起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人类社会进入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电气时代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生产力快速发展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资本主义世界市场最终形成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近代科学技术进一步发展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艺术走向繁荣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44a63b9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8244a63b9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c593741?vcp=1&amp;pid=8244a63b9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工业化国家的社会变化（2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30634591a?vcp=1&amp;pid=55c59374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fbd01f37?vcp=1&amp;pid=30634591a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通过了解第二次工业革命的主要领域和代表性成果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初步理解科学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技术发展带来的社会进步和社会问题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1d000ca?vcp=1&amp;pid=55c59374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0ce38c5ed?colgroup=2,2,3,8,11&amp;vcp=1&amp;pid=a01d000c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30657"/>
              </p:ext>
            </p:extLst>
          </p:nvPr>
        </p:nvGraphicFramePr>
        <p:xfrm>
          <a:off x="539496" y="1295191"/>
          <a:ext cx="11118539" cy="3901568"/>
        </p:xfrm>
        <a:graphic>
          <a:graphicData uri="http://schemas.openxmlformats.org/drawingml/2006/table">
            <a:tbl>
              <a:tblPr/>
              <a:tblGrid>
                <a:gridCol w="967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9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7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928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4903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七十年代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的广泛应用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科学研究同工业生产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紧密结合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英国科学家法拉第发现了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电磁感应现象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0ce38c5ed?colgroup=2,2,1,1,15,5&amp;vcp=1&amp;pid=a01d000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404471"/>
              </p:ext>
            </p:extLst>
          </p:nvPr>
        </p:nvGraphicFramePr>
        <p:xfrm>
          <a:off x="539496" y="949187"/>
          <a:ext cx="11116307" cy="5384800"/>
        </p:xfrm>
        <a:graphic>
          <a:graphicData uri="http://schemas.openxmlformats.org/drawingml/2006/table">
            <a:tbl>
              <a:tblPr/>
              <a:tblGrid>
                <a:gridCol w="925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3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509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495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064451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美国发明家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爱迪生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1900"/>
                        </a:lnSpc>
                      </a:pPr>
                      <a:r>
                        <a:rPr lang="en-US" altLang="zh-CN" sz="17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44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爱迪生发明耐用的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白炽灯泡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碱性蓄电池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电影摄影机和放映机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在纽约建立了美国第一座火力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发电站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（2）其他发明：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发电机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电动机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电焊机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电报等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44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电力成为新的能源进入生产生活领域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人类社会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“电气时代”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0ce38c5ed.table_image?iti=1&amp;tii=1&amp;vcp=1&amp;pid=a01d000c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3945" y="1287135"/>
            <a:ext cx="163677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ce38c5ed.table_image?iti=1&amp;tii=2&amp;vcp=1&amp;pid=a01d000ca&amp;color=0,0,0&amp;mp=1&amp;vtp=1&amp;vaab=1&amp;bbb=1&amp;hb=1"/>
          <p:cNvSpPr/>
          <p:nvPr/>
        </p:nvSpPr>
        <p:spPr>
          <a:xfrm>
            <a:off x="9717933" y="3288655"/>
            <a:ext cx="1828800" cy="15655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爱迪生</a:t>
            </a:r>
          </a:p>
          <a:p>
            <a:pPr algn="ctr"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（1847—</a:t>
            </a:r>
          </a:p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0ce38c5ed?colgroup=2,2,1,1,15,5&amp;vcp=1&amp;pid=a01d000ca&amp;color=0,0,0&amp;mp=1&amp;vtp=1&amp;vaab=1&amp;bt=1&amp;bbb=1">
            <a:extLst>
              <a:ext uri="{FF2B5EF4-FFF2-40B4-BE49-F238E27FC236}">
                <a16:creationId xmlns:a16="http://schemas.microsoft.com/office/drawing/2014/main" id="{3551FCC1-C623-2E5E-A04C-434AFD2BC4A1}"/>
              </a:ext>
            </a:extLst>
          </p:cNvPr>
          <p:cNvSpPr txBox="1"/>
          <p:nvPr/>
        </p:nvSpPr>
        <p:spPr>
          <a:xfrm>
            <a:off x="10937657" y="421877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1484</Words>
  <Application>Microsoft Office PowerPoint</Application>
  <PresentationFormat>宽屏</PresentationFormat>
  <Paragraphs>433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11</cp:revision>
  <dcterms:created xsi:type="dcterms:W3CDTF">2024-11-29T16:38:55Z</dcterms:created>
  <dcterms:modified xsi:type="dcterms:W3CDTF">2025-07-28T01:03:12Z</dcterms:modified>
  <cp:category/>
  <cp:contentStatus/>
</cp:coreProperties>
</file>