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308" r:id="rId12"/>
    <p:sldId id="300" r:id="rId13"/>
    <p:sldId id="271" r:id="rId14"/>
    <p:sldId id="272" r:id="rId15"/>
    <p:sldId id="273" r:id="rId16"/>
    <p:sldId id="274" r:id="rId17"/>
    <p:sldId id="275" r:id="rId18"/>
    <p:sldId id="302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3" r:id="rId33"/>
    <p:sldId id="304" r:id="rId34"/>
    <p:sldId id="305" r:id="rId35"/>
    <p:sldId id="289" r:id="rId36"/>
    <p:sldId id="290" r:id="rId37"/>
    <p:sldId id="292" r:id="rId38"/>
    <p:sldId id="306" r:id="rId39"/>
    <p:sldId id="293" r:id="rId40"/>
    <p:sldId id="294" r:id="rId41"/>
    <p:sldId id="307" r:id="rId42"/>
    <p:sldId id="295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836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036B5-1D24-5987-888C-FA99A140A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1E76B-C9A4-04A7-94E5-58A485A4B0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C650FF-8256-BF0B-EBB7-FC5DF9FD1A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99DD9-A4BE-0D21-81D1-311442AFA2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08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537518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D90D63-EAFE-4BEF-996E-03652426FB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认识大洲——亚洲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537518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E082838-8C77-481C-BBBE-712FBDD420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11c5f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9fac65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0a41a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77b12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e111c5f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9fac655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0a41a23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277b12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认识大洲——亚洲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9F40885-B521-5C4F-0F3E-0B5D029DA72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2B8DD92-9826-4076-8757-ECE88CED9A90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CFB402-821E-42BF-A785-CEC52C64D6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6C9212-4C74-4CE1-85D8-AE750DB530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11c5f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9fac65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0a41a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77b12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e111c5f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9fac655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0a41a23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277b12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755D5C4-7D5A-D06E-410D-E1C3F80130DE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24_1#90d904e41?colgroup=3,26&amp;vaa=1&amp;vcp=1&amp;vis=1&amp;pid=c68b9d51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02637"/>
              </p:ext>
            </p:extLst>
          </p:nvPr>
        </p:nvGraphicFramePr>
        <p:xfrm>
          <a:off x="539496" y="1262806"/>
          <a:ext cx="11112602" cy="3715958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气候复杂多样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世界上绝大多数气候类型都有分布（缺少热带草原气候和温带海洋性气候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季风气候显著（热带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亚热带和温带的季风气候都有分布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部季风气候分布面积最广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季风特点最为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大陆性特征显著（温带大陆性气候分布广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降水集中在夏季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5_1#90d904e41.blank?vaa=1&amp;vcp=1&amp;vis=1&amp;pid=c68b9d51a&amp;color=0,0,0&amp;mp=1&amp;vpa=14&amp;vtp=1&amp;vaab=1"/>
          <p:cNvSpPr/>
          <p:nvPr/>
        </p:nvSpPr>
        <p:spPr>
          <a:xfrm>
            <a:off x="2802771" y="284922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4" name="QB_6_AN.26_1#90d904e41.blank?vaa=1&amp;vcp=1&amp;vis=1&amp;pid=c68b9d51a&amp;color=0,0,0&amp;mp=1&amp;vpa=15&amp;vtp=1&amp;vaab=1"/>
          <p:cNvSpPr/>
          <p:nvPr/>
        </p:nvSpPr>
        <p:spPr>
          <a:xfrm>
            <a:off x="4225170" y="284922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2" name="QB_6_BD.24_1#90d904e41?colgroup=3,26&amp;vaa=1&amp;vcp=1&amp;vis=1&amp;pid=c68b9d51a&amp;color=0,0,0&amp;mp=1&amp;vtp=1&amp;vaab=1&amp;bt=1&amp;bbb=1">
            <a:extLst>
              <a:ext uri="{FF2B5EF4-FFF2-40B4-BE49-F238E27FC236}">
                <a16:creationId xmlns:a16="http://schemas.microsoft.com/office/drawing/2014/main" id="{0F91EF4E-B65B-17CA-2771-341F989AB7F8}"/>
              </a:ext>
            </a:extLst>
          </p:cNvPr>
          <p:cNvSpPr txBox="1"/>
          <p:nvPr/>
        </p:nvSpPr>
        <p:spPr>
          <a:xfrm>
            <a:off x="1093395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CE41F-65BC-9EC2-9A52-8DAF6EE2B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DE99DD79-7217-0C40-D8F6-54860239E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72909"/>
              </p:ext>
            </p:extLst>
          </p:nvPr>
        </p:nvGraphicFramePr>
        <p:xfrm>
          <a:off x="539496" y="1262806"/>
          <a:ext cx="11112602" cy="2670176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0458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世界上大河最多的大洲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誉为“巨河之洲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大河多发源于中部的山地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状向四周奔流入海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内流区面积广大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主要河流有长江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湄公河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勒拿河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叶尼塞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鄂毕河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恒河等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内流河主要有阿姆河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锡尔河等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7_1#90d904e41.blank?vaa=1&amp;vcp=1&amp;vis=1&amp;pid=c68b9d51a&amp;color=0,0,0&amp;mp=1&amp;vpa=16&amp;vtp=1&amp;vaab=1&amp;bbb=1">
            <a:extLst>
              <a:ext uri="{FF2B5EF4-FFF2-40B4-BE49-F238E27FC236}">
                <a16:creationId xmlns:a16="http://schemas.microsoft.com/office/drawing/2014/main" id="{38D14F48-7FE5-5DF5-8CF8-B3FEE3C1B2FC}"/>
              </a:ext>
            </a:extLst>
          </p:cNvPr>
          <p:cNvSpPr/>
          <p:nvPr/>
        </p:nvSpPr>
        <p:spPr>
          <a:xfrm>
            <a:off x="5639390" y="182927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放射</a:t>
            </a:r>
            <a:endParaRPr lang="en-US" altLang="zh-CN" sz="2800" dirty="0"/>
          </a:p>
        </p:txBody>
      </p:sp>
      <p:sp>
        <p:nvSpPr>
          <p:cNvPr id="2" name="QB_6_BD.24_1#90d904e41?colgroup=3,26&amp;vaa=1&amp;vcp=1&amp;vis=1&amp;pid=c68b9d51a&amp;color=0,0,0&amp;mp=1&amp;vtp=1&amp;vaab=1&amp;bt=1&amp;bbb=1">
            <a:extLst>
              <a:ext uri="{FF2B5EF4-FFF2-40B4-BE49-F238E27FC236}">
                <a16:creationId xmlns:a16="http://schemas.microsoft.com/office/drawing/2014/main" id="{839098A0-BBA3-C64B-ABED-6C99383E6A15}"/>
              </a:ext>
            </a:extLst>
          </p:cNvPr>
          <p:cNvSpPr txBox="1"/>
          <p:nvPr/>
        </p:nvSpPr>
        <p:spPr>
          <a:xfrm>
            <a:off x="1093395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3477663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96F8C03C-871C-526F-0E14-58E6F254B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575378"/>
              </p:ext>
            </p:extLst>
          </p:nvPr>
        </p:nvGraphicFramePr>
        <p:xfrm>
          <a:off x="539496" y="2649546"/>
          <a:ext cx="11112602" cy="2254188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贝加尔湖是世界上最深的湖泊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也是世界上淡水最多的湖泊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海是世界上最大的湖泊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（咸水湖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也是世界上最大的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死海是世界上海拔最低的湖泊（咸水湖）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CDAF201E-295C-2B7B-C2BF-68EA7542D530}"/>
              </a:ext>
            </a:extLst>
          </p:cNvPr>
          <p:cNvSpPr txBox="1"/>
          <p:nvPr/>
        </p:nvSpPr>
        <p:spPr>
          <a:xfrm>
            <a:off x="9112098" y="195045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B_6_AN.28_1#90d904e41.blank?vaa=1&amp;vcp=1&amp;vis=1&amp;pid=c68b9d51a&amp;color=0,0,0&amp;mp=1&amp;vpa=17&amp;vtp=1&amp;vaab=1">
            <a:extLst>
              <a:ext uri="{FF2B5EF4-FFF2-40B4-BE49-F238E27FC236}">
                <a16:creationId xmlns:a16="http://schemas.microsoft.com/office/drawing/2014/main" id="{A6BF7B3E-67F5-EFF3-8621-8179F91C9E43}"/>
              </a:ext>
            </a:extLst>
          </p:cNvPr>
          <p:cNvSpPr/>
          <p:nvPr/>
        </p:nvSpPr>
        <p:spPr>
          <a:xfrm>
            <a:off x="2091571" y="321971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85505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57fa67d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亚洲的人口与国家</a:t>
            </a:r>
            <a:endParaRPr lang="en-US" altLang="zh-CN" sz="3200" dirty="0"/>
          </a:p>
        </p:txBody>
      </p:sp>
      <p:graphicFrame>
        <p:nvGraphicFramePr>
          <p:cNvPr id="17" name="QB_6_BD.29_1#3e66734e7?colgroup=5,24&amp;vaa=1&amp;vcp=1&amp;vis=1&amp;pid=9c57fa6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5236"/>
              </p:ext>
            </p:extLst>
          </p:nvPr>
        </p:nvGraphicFramePr>
        <p:xfrm>
          <a:off x="539496" y="1324401"/>
          <a:ext cx="11091672" cy="448488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亚洲人口超过40亿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是世界上人口最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的大洲（约占世界人口总数的3/5）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东南亚和南亚人口稠密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人口超过1亿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印度尼西亚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孟加拉国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和菲律宾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（7个）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各国经济发展水平差异显著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大多数为发展中国家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国是世界上最大的发展中国家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韩国等国属于发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0_1#3e66734e7.blank?vaa=1&amp;vcp=1&amp;vis=1&amp;pid=9c57fa67d&amp;color=0,0,0&amp;vpa=18&amp;vtp=1&amp;vaab=1"/>
          <p:cNvSpPr/>
          <p:nvPr/>
        </p:nvSpPr>
        <p:spPr>
          <a:xfrm>
            <a:off x="8502417" y="132808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a41a230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e0a41a230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4b83292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亚洲的位置与范围</a:t>
            </a:r>
            <a:endParaRPr lang="en-US" altLang="zh-CN" sz="3200" dirty="0"/>
          </a:p>
        </p:txBody>
      </p:sp>
      <p:sp>
        <p:nvSpPr>
          <p:cNvPr id="3" name="QC_6_BD.31_1#351f476b4?vaa=1&amp;vcp=1&amp;vis=1&amp;pid=e14b8329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3_1#351f476b4.bracket?vaa=1&amp;vcp=1&amp;vis=1&amp;pid=e14b83292&amp;color=0,0,0&amp;vpa=19&amp;vtp=1&amp;vaab=1"/>
          <p:cNvSpPr/>
          <p:nvPr/>
        </p:nvSpPr>
        <p:spPr>
          <a:xfrm>
            <a:off x="6509289" y="12586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1_2#351f476b4.choices?vaa=1&amp;vcp=1&amp;vis=1&amp;pid=e14b83292&amp;color=0,0,0&amp;vtp=1&amp;vaab=1&amp;bb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.世界上面积最大的大洲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.世界上跨纬度最广的大洲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.全部位于北半球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.地跨热带、北温带和北寒带</a:t>
            </a:r>
            <a:endParaRPr lang="en-US" altLang="zh-CN" sz="2800" dirty="0"/>
          </a:p>
        </p:txBody>
      </p:sp>
      <p:sp>
        <p:nvSpPr>
          <p:cNvPr id="6" name="QC_6_AS.1_1#351f476b4?vaa=1&amp;vcp=1&amp;vis=1&amp;pid=e14b83292&amp;color=0,0,0&amp;vtp=1&amp;vaab=1&amp;bbb=1&amp;hb=1"/>
          <p:cNvSpPr/>
          <p:nvPr/>
        </p:nvSpPr>
        <p:spPr>
          <a:xfrm>
            <a:off x="539496" y="31818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亚洲是世界上面积最大的大洲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也是世界上跨纬度最广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距离最长的大洲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亚洲大部分位于北半球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亚洲约南至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11°S，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81°N，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地跨热带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北温带和北寒带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28a4240?vcp=1&amp;pid=e14b83292&amp;color=0,0,0&amp;vtp=1&amp;vaab=1&amp;bt=1&amp;bbb=1"/>
          <p:cNvSpPr/>
          <p:nvPr/>
        </p:nvSpPr>
        <p:spPr>
          <a:xfrm>
            <a:off x="539496" y="15524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35_1#d75f1afd2?sp=1&amp;vaa=1&amp;vcp=1&amp;vis=1&amp;pid=e14b83292&amp;color=0,0,0&amp;vtp=1&amp;vaab=1&amp;bbb=1"/>
          <p:cNvSpPr/>
          <p:nvPr/>
        </p:nvSpPr>
        <p:spPr>
          <a:xfrm>
            <a:off x="539496" y="21723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1.（2022·新疆·中考）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亚洲是世界第一大洲，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主要体现在(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7_1#d75f1afd2.bracket?vaa=1&amp;vcp=1&amp;vis=1&amp;pid=e14b83292&amp;color=0,0,0&amp;vpa=20&amp;vtp=1&amp;vaab=1"/>
          <p:cNvSpPr/>
          <p:nvPr/>
        </p:nvSpPr>
        <p:spPr>
          <a:xfrm>
            <a:off x="9509664" y="2159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5_2#d75f1afd2?vaa=1&amp;vcp=1&amp;vis=1&amp;pid=e14b83292&amp;color=0,0,0&amp;vtp=1&amp;vaab=1&amp;bbb=1"/>
          <p:cNvSpPr/>
          <p:nvPr/>
        </p:nvSpPr>
        <p:spPr>
          <a:xfrm>
            <a:off x="539496" y="2794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①跨纬度最广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②跨经度最广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③面积最大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④东西距离最长</a:t>
            </a:r>
            <a:endParaRPr lang="en-US" altLang="zh-CN" sz="2800" dirty="0"/>
          </a:p>
        </p:txBody>
      </p:sp>
      <p:sp>
        <p:nvSpPr>
          <p:cNvPr id="6" name="QC_6_BD.35_3#d75f1afd2.choices?vaa=1&amp;vcp=1&amp;vis=1&amp;pid=e14b83292&amp;color=0,0,0&amp;vtp=1&amp;vaab=1&amp;bbb=1"/>
          <p:cNvSpPr/>
          <p:nvPr/>
        </p:nvSpPr>
        <p:spPr>
          <a:xfrm>
            <a:off x="539496" y="3415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  <p:sp>
        <p:nvSpPr>
          <p:cNvPr id="7" name="QC_6_AS.1_1#d75f1afd2?vaa=1&amp;vcp=1&amp;vis=1&amp;pid=e14b83292&amp;color=0,0,0&amp;vtp=1&amp;vaab=1&amp;bbb=1&amp;hb=1"/>
          <p:cNvSpPr/>
          <p:nvPr/>
        </p:nvSpPr>
        <p:spPr>
          <a:xfrm>
            <a:off x="539496" y="40451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（提示：亚洲是世界第一大洲，主要体现在其跨纬度最广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、面积最大和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东西距离最长三个方面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。世界上跨经度最广的大洲是南极洲）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c2014ce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亚洲的自然环境</a:t>
            </a:r>
            <a:endParaRPr lang="en-US" altLang="zh-CN" sz="3200" dirty="0"/>
          </a:p>
        </p:txBody>
      </p:sp>
      <p:sp>
        <p:nvSpPr>
          <p:cNvPr id="3" name="QO_6_BD.39_1#10a7fec8a?sp=1&amp;vaa=1&amp;vcp=1&amp;vis=1&amp;pid=4cc2014c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博鳌亚洲论坛2024年年会于3月26日至29日在海南博鳌举行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年会的主题为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“亚洲与世界：共同的挑战，共同的责任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”。读亚洲地理位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置及河流分布示意图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11" name="QO_6_BD.39_2#10a7fec8a?vaa=1&amp;vcp=1&amp;vis=1&amp;pid=4cc2014ce&amp;color=0,0,0&amp;tib=255,255,255&amp;vtp=1&amp;vaab=1" descr="preencoded.png">
            <a:extLst>
              <a:ext uri="{FF2B5EF4-FFF2-40B4-BE49-F238E27FC236}">
                <a16:creationId xmlns:a16="http://schemas.microsoft.com/office/drawing/2014/main" id="{B1FCBC86-9C31-4AA4-A24B-7887B039C2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3930" y="3242101"/>
            <a:ext cx="3341093" cy="295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02eeb35fa?sp=1&amp;vaa=1&amp;vcp=1&amp;vis=1&amp;pid=10a7fec8a&amp;color=0,0,0&amp;vtp=1&amp;vaab=1&amp;bbb=1">
            <a:extLst>
              <a:ext uri="{FF2B5EF4-FFF2-40B4-BE49-F238E27FC236}">
                <a16:creationId xmlns:a16="http://schemas.microsoft.com/office/drawing/2014/main" id="{D052DED6-080F-0A2F-33D5-F382B4D0A551}"/>
              </a:ext>
            </a:extLst>
          </p:cNvPr>
          <p:cNvSpPr/>
          <p:nvPr/>
        </p:nvSpPr>
        <p:spPr>
          <a:xfrm>
            <a:off x="539496" y="503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（1）有关亚洲的叙述，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0_2#02eeb35fa?vaa=1&amp;vcp=1&amp;vis=1&amp;pid=10a7fec8a&amp;color=0,0,0&amp;vtp=1&amp;vaab=1&amp;bbb=1&amp;hb=1">
            <a:extLst>
              <a:ext uri="{FF2B5EF4-FFF2-40B4-BE49-F238E27FC236}">
                <a16:creationId xmlns:a16="http://schemas.microsoft.com/office/drawing/2014/main" id="{5D49BABC-1839-6607-E968-DB0E0C9D595E}"/>
              </a:ext>
            </a:extLst>
          </p:cNvPr>
          <p:cNvSpPr/>
          <p:nvPr/>
        </p:nvSpPr>
        <p:spPr>
          <a:xfrm>
            <a:off x="539496" y="11395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地跨寒、温、热三带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地势中部高，四周低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四面环海，气候湿润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④地形多样，河流众多</a:t>
            </a:r>
            <a:endParaRPr lang="en-US" altLang="zh-CN" sz="2800" dirty="0"/>
          </a:p>
        </p:txBody>
      </p:sp>
      <p:sp>
        <p:nvSpPr>
          <p:cNvPr id="4" name="QC_7_BD.40_3#02eeb35fa.choices?vaa=1&amp;vcp=1&amp;vis=1&amp;pid=10a7fec8a&amp;color=0,0,0&amp;vtp=1&amp;vaab=1&amp;bbb=1">
            <a:extLst>
              <a:ext uri="{FF2B5EF4-FFF2-40B4-BE49-F238E27FC236}">
                <a16:creationId xmlns:a16="http://schemas.microsoft.com/office/drawing/2014/main" id="{204B0477-C757-F209-6329-CF5C1538D692}"/>
              </a:ext>
            </a:extLst>
          </p:cNvPr>
          <p:cNvSpPr/>
          <p:nvPr/>
        </p:nvSpPr>
        <p:spPr>
          <a:xfrm>
            <a:off x="539496" y="3705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D.①③④</a:t>
            </a:r>
            <a:endParaRPr lang="en-US" altLang="zh-CN" sz="2800" dirty="0"/>
          </a:p>
        </p:txBody>
      </p:sp>
      <p:sp>
        <p:nvSpPr>
          <p:cNvPr id="5" name="QC_7_AS.1_1#02eeb35fa?vaa=1&amp;vcp=1&amp;vis=1&amp;pid=10a7fec8a&amp;color=0,0,0&amp;vtp=1&amp;vaab=1&amp;bbb=1&amp;hb=1">
            <a:extLst>
              <a:ext uri="{FF2B5EF4-FFF2-40B4-BE49-F238E27FC236}">
                <a16:creationId xmlns:a16="http://schemas.microsoft.com/office/drawing/2014/main" id="{827E1823-B2B8-8AA3-F966-B24D6AA2A1E5}"/>
              </a:ext>
            </a:extLst>
          </p:cNvPr>
          <p:cNvSpPr/>
          <p:nvPr/>
        </p:nvSpPr>
        <p:spPr>
          <a:xfrm>
            <a:off x="539496" y="5023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读图并结合所学知识可知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亚洲地跨寒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热三带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四周低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三面环海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气候复杂多样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地形多种多样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42_1#02eeb35fa.bracket?vaa=1&amp;vcp=1&amp;vis=1&amp;pid=10a7fec8a&amp;color=0,0,0&amp;vpa=21&amp;vtp=1&amp;vaab=1">
            <a:extLst>
              <a:ext uri="{FF2B5EF4-FFF2-40B4-BE49-F238E27FC236}">
                <a16:creationId xmlns:a16="http://schemas.microsoft.com/office/drawing/2014/main" id="{4D8CE609-6202-280D-ABBC-1C8880A026F2}"/>
              </a:ext>
            </a:extLst>
          </p:cNvPr>
          <p:cNvSpPr/>
          <p:nvPr/>
        </p:nvSpPr>
        <p:spPr>
          <a:xfrm>
            <a:off x="5972715" y="4905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356611B-D40B-9D14-99C2-45759E39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851" y="632914"/>
            <a:ext cx="4781550" cy="417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9707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e7dd18d55?htil=1&amp;vaa=1&amp;vcp=1&amp;vis=1&amp;pid=10a7fec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5538" y="493567"/>
            <a:ext cx="3447288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e7dd18d55?htil=1&amp;vaa=1&amp;vcp=1&amp;vis=1&amp;pid=10a7fec8a&amp;color=0,0,0&amp;vtp=1&amp;vaab=1&amp;bt=1&amp;bbb=1&amp;hb=1"/>
          <p:cNvSpPr/>
          <p:nvPr/>
        </p:nvSpPr>
        <p:spPr>
          <a:xfrm>
            <a:off x="539496" y="365715"/>
            <a:ext cx="752551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①②③地对应的气候类型依次是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44_3#e7dd18d55.choices?htil=1&amp;vaa=1&amp;vcp=1&amp;vis=1&amp;pid=10a7fec8a&amp;color=0,0,0&amp;vtp=1&amp;vaab=1&amp;bbb=1&amp;hb=1"/>
          <p:cNvSpPr/>
          <p:nvPr/>
        </p:nvSpPr>
        <p:spPr>
          <a:xfrm>
            <a:off x="539496" y="1572151"/>
            <a:ext cx="7525512" cy="4792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A.①——热带沙漠气候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③——亚热带季风气候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B.①——热带草原气候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③——亚热带季风气候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C.①——热带沙漠气候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D.①——热带草原气候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③——热带季风气候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e7dd18d55?htil=2&amp;vaa=1&amp;vcp=1&amp;vis=1&amp;pid=10a7fec8a&amp;color=0,0,0&amp;mp=1&amp;vtp=1&amp;vaab=1&amp;bt=1&amp;bbb=1&amp;hb=1&amp;hs=1"/>
          <p:cNvSpPr/>
          <p:nvPr/>
        </p:nvSpPr>
        <p:spPr>
          <a:xfrm>
            <a:off x="441777" y="551624"/>
            <a:ext cx="1128349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地均位于北回归线附近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根据其所处位置判断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地对应的气候类型依次为热带沙漠气候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e7dd18d55?vaa=1&amp;vcp=1&amp;vis=1&amp;pid=10a7fec8a&amp;color=0,0,0&amp;vtp=1&amp;vaab=1&amp;bbb=1&amp;hs=1"/>
          <p:cNvSpPr/>
          <p:nvPr/>
        </p:nvSpPr>
        <p:spPr>
          <a:xfrm>
            <a:off x="541020" y="28753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EA15CB1-F007-62EF-8959-FFAA8DC13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034" y="2073767"/>
            <a:ext cx="4674093" cy="408123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2b26eb5a?vcp=1&amp;pid=4cc2014ce&amp;color=0,0,0&amp;vtp=1&amp;vaab=1&amp;bt=1&amp;bbb=1"/>
          <p:cNvSpPr/>
          <p:nvPr/>
        </p:nvSpPr>
        <p:spPr>
          <a:xfrm>
            <a:off x="539496" y="12044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8_1#6447dec1a?vaa=1&amp;vcp=1&amp;vis=1&amp;pid=4cc2014ce&amp;color=0,0,0&amp;vtp=1&amp;vaab=1&amp;bbb=1&amp;hb=1"/>
          <p:cNvSpPr/>
          <p:nvPr/>
        </p:nvSpPr>
        <p:spPr>
          <a:xfrm>
            <a:off x="539496" y="18321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2.（2023·内蒙古呼伦贝尔·中考，有改动）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亚洲是我们生活的大洲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列关于亚洲的说法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9_1#6447dec1a.bracket?vaa=1&amp;vcp=1&amp;vis=1&amp;pid=4cc2014ce&amp;color=0,0,0&amp;vpa=23&amp;vtp=1&amp;vaab=1"/>
          <p:cNvSpPr/>
          <p:nvPr/>
        </p:nvSpPr>
        <p:spPr>
          <a:xfrm>
            <a:off x="5439315" y="24665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8_2#6447dec1a.choices?vaa=1&amp;vcp=1&amp;vis=1&amp;pid=4cc2014ce&amp;color=0,0,0&amp;vtp=1&amp;vaab=1&amp;bbb=1"/>
          <p:cNvSpPr/>
          <p:nvPr/>
        </p:nvSpPr>
        <p:spPr>
          <a:xfrm>
            <a:off x="539496" y="31091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A.北、东、南三面分别濒临北冰洋、大西洋、印度洋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.地势中部高，四周低，地形以高原、山地为主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.热带分布面积最广，是世界上面积最大的大洲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.气候寒冷，是世界上跨经度最广的大洲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fdf5aed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亚洲的人口与国家</a:t>
            </a:r>
            <a:endParaRPr lang="en-US" altLang="zh-CN" sz="3200" dirty="0"/>
          </a:p>
        </p:txBody>
      </p:sp>
      <p:sp>
        <p:nvSpPr>
          <p:cNvPr id="3" name="QC_6_BD.50_1#64ef183ce?vaa=1&amp;vcp=1&amp;vis=1&amp;pid=0efdf5ae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下列亚洲国家中，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属于发达国家的是(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2_1#64ef183ce.bracket?vaa=1&amp;vcp=1&amp;vis=1&amp;pid=0efdf5aed&amp;color=0,0,0&amp;vpa=24&amp;vtp=1&amp;vaab=1"/>
          <p:cNvSpPr/>
          <p:nvPr/>
        </p:nvSpPr>
        <p:spPr>
          <a:xfrm>
            <a:off x="7220489" y="12586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0_2#64ef183ce.choices?vaa=1&amp;vcp=1&amp;vis=1&amp;pid=0efdf5aed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C.印度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.泰国</a:t>
            </a:r>
            <a:endParaRPr lang="en-US" altLang="zh-CN" sz="2800" dirty="0"/>
          </a:p>
        </p:txBody>
      </p:sp>
      <p:sp>
        <p:nvSpPr>
          <p:cNvPr id="6" name="QC_6_AS.1_1#64ef183ce?vaa=1&amp;vcp=1&amp;vis=1&amp;pid=0efdf5aed&amp;color=0,0,0&amp;vtp=1&amp;vaab=1&amp;bbb=1&amp;hb=1"/>
          <p:cNvSpPr/>
          <p:nvPr/>
        </p:nvSpPr>
        <p:spPr>
          <a:xfrm>
            <a:off x="539496" y="25265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亚洲人口众多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绝大多数属于发展中国家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韩国等国属于发达国家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52698587?vcp=1&amp;pid=0efdf5aed&amp;color=0,0,0&amp;vtp=1&amp;vaab=1&amp;bt=1&amp;bbb=1"/>
          <p:cNvSpPr/>
          <p:nvPr/>
        </p:nvSpPr>
        <p:spPr>
          <a:xfrm>
            <a:off x="539496" y="2193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4_1#02ee9e2e8?sp=1&amp;vaa=1&amp;vcp=1&amp;vis=1&amp;pid=0efdf5aed&amp;color=0,0,0&amp;vtp=1&amp;vaab=1&amp;bbb=1"/>
          <p:cNvSpPr/>
          <p:nvPr/>
        </p:nvSpPr>
        <p:spPr>
          <a:xfrm>
            <a:off x="539496" y="2813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下列亚洲国家中，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属于世界人口大国的是(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5_1#02ee9e2e8.bracket?vaa=1&amp;vcp=1&amp;vis=1&amp;pid=0efdf5aed&amp;color=0,0,0&amp;vpa=25&amp;vtp=1&amp;vaab=1"/>
          <p:cNvSpPr/>
          <p:nvPr/>
        </p:nvSpPr>
        <p:spPr>
          <a:xfrm>
            <a:off x="7484014" y="28004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4_2#02ee9e2e8?vaa=1&amp;vcp=1&amp;vis=1&amp;pid=0efdf5aed&amp;color=0,0,0&amp;vtp=1&amp;vaab=1&amp;bbb=1"/>
          <p:cNvSpPr/>
          <p:nvPr/>
        </p:nvSpPr>
        <p:spPr>
          <a:xfrm>
            <a:off x="539496" y="34354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①韩国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②马来西亚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③印度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</a:t>
            </a:r>
            <a:endParaRPr lang="en-US" altLang="zh-CN" sz="2800" dirty="0"/>
          </a:p>
        </p:txBody>
      </p:sp>
      <p:sp>
        <p:nvSpPr>
          <p:cNvPr id="6" name="QC_6_BD.54_3#02ee9e2e8.choices?vaa=1&amp;vcp=1&amp;vis=1&amp;pid=0efdf5aed&amp;color=0,0,0&amp;vtp=1&amp;vaab=1&amp;bbb=1"/>
          <p:cNvSpPr/>
          <p:nvPr/>
        </p:nvSpPr>
        <p:spPr>
          <a:xfrm>
            <a:off x="539496" y="40571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277b12d0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c277b12d0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4ee8537?vcp=1&amp;pid=c277b12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0ed0fc662?sp=1&amp;vcp=1&amp;pid=a44ee853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56_1#97dfdc72c?vaa=1&amp;vcp=1&amp;vis=1&amp;pid=0ed0fc662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下列关于亚洲地理位置和范围的说法，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7_1#97dfdc72c.bracket?vaa=1&amp;vcp=1&amp;vis=1&amp;pid=0ed0fc662&amp;color=0,0,0&amp;vpa=26&amp;vtp=1&amp;vaab=1"/>
          <p:cNvSpPr/>
          <p:nvPr/>
        </p:nvSpPr>
        <p:spPr>
          <a:xfrm>
            <a:off x="8550814" y="1934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56_2#97dfdc72c.choices?vaa=1&amp;vcp=1&amp;vis=1&amp;pid=0ed0fc662&amp;color=0,0,0&amp;vtp=1&amp;vaab=1&amp;bbb=1"/>
          <p:cNvSpPr/>
          <p:nvPr/>
        </p:nvSpPr>
        <p:spPr>
          <a:xfrm>
            <a:off x="539496" y="2584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A.亚洲北临大西洋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.白令海峡是亚洲与非洲的分界线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.亚洲是世界上面积最大的大洲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.亚洲是世界上跨经纬度最广的大洲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8_1#2d677e8a1?vaa=1&amp;vcp=1&amp;vis=1&amp;pid=0ed0fc662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“我们亚洲，山是高昂的头；我们亚洲，河像热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听到这首《亚洲雄风》的歌曲，我们的脑海中不禁浮现出一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幅亚洲壮丽山河的画卷。据此完成2～3题。</a:t>
            </a:r>
            <a:endParaRPr lang="en-US" altLang="zh-CN" sz="2800" dirty="0"/>
          </a:p>
        </p:txBody>
      </p:sp>
      <p:sp>
        <p:nvSpPr>
          <p:cNvPr id="3" name="QC_8_BD.59_1#edcab577e?vaa=1&amp;vcp=1&amp;vis=1&amp;pid=2d677e8a1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“我们亚洲，山是高昂的头”，这里的“山”如果是世界的“头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”，那么这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0_1#edcab577e.bracket?vaa=1&amp;vcp=1&amp;vis=1&amp;pid=2d677e8a1&amp;color=0,0,0&amp;vpa=27&amp;vtp=1&amp;vaab=1"/>
          <p:cNvSpPr/>
          <p:nvPr/>
        </p:nvSpPr>
        <p:spPr>
          <a:xfrm>
            <a:off x="2197639" y="41042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59_2#edcab577e.choices?vaa=1&amp;vcp=1&amp;vis=1&amp;pid=2d677e8a1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.博格达峰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B.各拉丹冬峰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C.乔戈里峰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.珠穆朗玛峰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62a469032?vaa=1&amp;vcp=1&amp;vis=1&amp;pid=2d677e8a1&amp;color=0,0,0&amp;vtp=1&amp;vaab=1&amp;bt=1&amp;bbb=1"/>
          <p:cNvSpPr/>
          <p:nvPr/>
        </p:nvSpPr>
        <p:spPr>
          <a:xfrm>
            <a:off x="539496" y="17200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下列示意图能正确反映亚洲河流流向的是(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3_1#62a469032.bracket?vaa=1&amp;vcp=1&amp;vis=1&amp;pid=2d677e8a1&amp;color=0,0,0&amp;vpa=28&amp;vtp=1&amp;vaab=1"/>
          <p:cNvSpPr/>
          <p:nvPr/>
        </p:nvSpPr>
        <p:spPr>
          <a:xfrm>
            <a:off x="7484014" y="170672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61_2#62a469032.choices?vaa=1&amp;vcp=1&amp;vis=1&amp;pid=2d677e8a1&amp;color=0,0,0&amp;vtp=1&amp;vaab=1&amp;bbb=1"/>
          <p:cNvSpPr/>
          <p:nvPr/>
        </p:nvSpPr>
        <p:spPr>
          <a:xfrm>
            <a:off x="539496" y="2359374"/>
            <a:ext cx="11109960" cy="1556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900"/>
              </a:lnSpc>
              <a:tabLst>
                <a:tab pos="2415540" algn="l"/>
                <a:tab pos="5542280" algn="l"/>
                <a:tab pos="83896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8_BD.61_2#62a469032.choice_image?vaa=1&amp;vcp=1&amp;vis=1&amp;pid=2d677e8a1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2342737"/>
            <a:ext cx="117957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61_2#62a469032.choice_image?vaa=1&amp;vcp=1&amp;vis=1&amp;pid=2d677e8a1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1080" y="2342737"/>
            <a:ext cx="1901952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61_2#62a469032.choice_image?vaa=1&amp;vcp=1&amp;vis=1&amp;pid=2d677e8a1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2960" y="2342737"/>
            <a:ext cx="164592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61_2#62a469032.choice_image?vaa=1&amp;vcp=1&amp;vis=1&amp;pid=2d677e8a1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1225" y="2342737"/>
            <a:ext cx="16824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AS.1_1#62a469032?vaa=1&amp;vcp=1&amp;vis=1&amp;pid=2d677e8a1&amp;color=0,0,0&amp;vtp=1&amp;vaab=1&amp;bbb=1&amp;hb=1"/>
          <p:cNvSpPr/>
          <p:nvPr/>
        </p:nvSpPr>
        <p:spPr>
          <a:xfrm>
            <a:off x="539496" y="39175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（提示：亚洲的河流多发源于中部的高原、山地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，呈放射状流向周边的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76ad36d3a?vaa=1&amp;vcp=1&amp;vis=1&amp;pid=0ed0fc662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下列关于亚洲自然地理特征的叙述，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7_1#76ad36d3a.bracket?vaa=1&amp;vcp=1&amp;vis=1&amp;pid=0ed0fc662&amp;color=0,0,0&amp;vpa=29&amp;vtp=1&amp;vaab=1"/>
          <p:cNvSpPr/>
          <p:nvPr/>
        </p:nvSpPr>
        <p:spPr>
          <a:xfrm>
            <a:off x="8195214" y="15115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65_2#76ad36d3a.choices?vaa=1&amp;vcp=1&amp;vis=1&amp;pid=0ed0fc662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A.地形复杂多样，以山地、高原为主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.季风区面积广大，分布有世界上所有的气候类型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.河流多发源于中部，呈放射状流入周边的海洋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.跨纬度广，地跨寒、温、热三带</a:t>
            </a:r>
            <a:endParaRPr lang="en-US" altLang="zh-CN" sz="2800" dirty="0"/>
          </a:p>
        </p:txBody>
      </p:sp>
      <p:sp>
        <p:nvSpPr>
          <p:cNvPr id="5" name="QC_7_AS.1_1#76ad36d3a?vaa=1&amp;vcp=1&amp;vis=1&amp;pid=0ed0fc662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（提示：亚洲缺少热带草原气候和温带海洋性气候）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9_1#b82afe2e3?sp=1&amp;vaa=1&amp;vcp=1&amp;vis=1&amp;pid=0ed0fc662&amp;color=0,0,0&amp;vtp=1&amp;vaab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亚洲河流众多，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下列河流均注入太平洋的一组是(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1_1#b82afe2e3.bracket?vaa=1&amp;vcp=1&amp;vis=1&amp;pid=0ed0fc662&amp;color=0,0,0&amp;vpa=30&amp;vtp=1&amp;vaab=1"/>
          <p:cNvSpPr/>
          <p:nvPr/>
        </p:nvSpPr>
        <p:spPr>
          <a:xfrm>
            <a:off x="8550814" y="2178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69_2#b82afe2e3?vaa=1&amp;vcp=1&amp;vis=1&amp;pid=0ed0fc662&amp;color=0,0,0&amp;vtp=1&amp;vaab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湄公河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叶尼塞河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④黄河</a:t>
            </a:r>
            <a:endParaRPr lang="en-US" altLang="zh-CN" sz="2800" dirty="0"/>
          </a:p>
        </p:txBody>
      </p:sp>
      <p:sp>
        <p:nvSpPr>
          <p:cNvPr id="5" name="QC_7_BD.69_3#b82afe2e3.choices?vaa=1&amp;vcp=1&amp;vis=1&amp;pid=0ed0fc662&amp;color=0,0,0&amp;vtp=1&amp;vaab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7_AS.1_1#b82afe2e3?vaa=1&amp;vcp=1&amp;vis=1&amp;pid=0ed0fc662&amp;color=0,0,0&amp;vtp=1&amp;vaab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（提示：叶尼塞河注入北冰洋，恒河注入印度洋）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e111c5f8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ee111c5f8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3_1#db35d81e1?vaa=1&amp;vcp=1&amp;vis=1&amp;pid=0ed0fc662&amp;color=0,0,0&amp;vtp=1&amp;vaab=1&amp;bt=1&amp;bbb=1"/>
          <p:cNvSpPr/>
          <p:nvPr/>
        </p:nvSpPr>
        <p:spPr>
          <a:xfrm>
            <a:off x="539496" y="12200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下列关于亚洲气候特点的叙述，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b35d81e1.bracket?vaa=1&amp;vcp=1&amp;vis=1&amp;pid=0ed0fc662&amp;color=0,0,0&amp;vpa=31&amp;vtp=1&amp;vaab=1"/>
          <p:cNvSpPr/>
          <p:nvPr/>
        </p:nvSpPr>
        <p:spPr>
          <a:xfrm>
            <a:off x="7484014" y="12067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3_2#db35d81e1.choices?vaa=1&amp;vcp=1&amp;vis=1&amp;pid=0ed0fc662&amp;color=0,0,0&amp;vtp=1&amp;vaab=1&amp;bbb=1"/>
          <p:cNvSpPr/>
          <p:nvPr/>
        </p:nvSpPr>
        <p:spPr>
          <a:xfrm>
            <a:off x="539496" y="18523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.季风气候显著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.海洋性特征显著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C.大陆性气候分布广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.气候复杂多样</a:t>
            </a:r>
            <a:endParaRPr lang="en-US" altLang="zh-CN" sz="2800" dirty="0"/>
          </a:p>
        </p:txBody>
      </p:sp>
      <p:sp>
        <p:nvSpPr>
          <p:cNvPr id="5" name="QC_7_BD.75_1#1d86f630d?vaa=1&amp;vcp=1&amp;vis=1&amp;pid=0ed0fc662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2023年9月9日至10日，二十国集团（G20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）领导人第十八次峰会在印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。小明想了解印度的位置，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可以查阅(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7_1#1d86f630d.bracket?vaa=1&amp;vcp=1&amp;vis=1&amp;pid=0ed0fc662&amp;color=0,0,0&amp;vpa=32&amp;vtp=1&amp;vaab=1"/>
          <p:cNvSpPr/>
          <p:nvPr/>
        </p:nvSpPr>
        <p:spPr>
          <a:xfrm>
            <a:off x="7572914" y="3763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75_2#1d86f630d.choices?vaa=1&amp;vcp=1&amp;vis=1&amp;pid=0ed0fc662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.西亚政区图</a:t>
            </a:r>
            <a:endParaRPr lang="en-US" altLang="zh-CN" sz="2800" dirty="0"/>
          </a:p>
        </p:txBody>
      </p:sp>
      <p:sp>
        <p:nvSpPr>
          <p:cNvPr id="8" name="QC_7_AS.2_1#1d86f630d?vaa=1&amp;vcp=1&amp;vis=1&amp;pid=0ed0fc662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（提示：印度是南亚面积最大的国家）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9_1#940a7cc20?vaa=1&amp;vcp=1&amp;vis=1&amp;pid=0ed0fc662&amp;color=0,0,0&amp;vtp=1&amp;vaab=1&amp;bt=1&amp;bbb=1"/>
          <p:cNvSpPr/>
          <p:nvPr/>
        </p:nvSpPr>
        <p:spPr>
          <a:xfrm>
            <a:off x="541020" y="4933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读亚洲气候类型分布图，完成8~10题。</a:t>
            </a:r>
            <a:endParaRPr lang="en-US" altLang="zh-CN" sz="2800" dirty="0"/>
          </a:p>
        </p:txBody>
      </p:sp>
      <p:pic>
        <p:nvPicPr>
          <p:cNvPr id="3" name="QM_7_BD.79_2#940a7cc20?vaa=1&amp;vcp=1&amp;vis=1&amp;pid=0ed0fc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9054" y="1947545"/>
            <a:ext cx="45902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0_1#13ebed821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683E0EE5-A28F-8076-8973-9648495FED2C}"/>
              </a:ext>
            </a:extLst>
          </p:cNvPr>
          <p:cNvSpPr/>
          <p:nvPr/>
        </p:nvSpPr>
        <p:spPr>
          <a:xfrm>
            <a:off x="541020" y="12204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亚洲分布范围最广的气候类型是(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0_2#13ebed821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58FC7386-B625-D7E6-D451-AD75B2EDE1F4}"/>
              </a:ext>
            </a:extLst>
          </p:cNvPr>
          <p:cNvSpPr/>
          <p:nvPr/>
        </p:nvSpPr>
        <p:spPr>
          <a:xfrm>
            <a:off x="541020" y="18561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A.温带季风气候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B.温带大陆性气候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C.热带季风气候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D.热带雨林气候</a:t>
            </a:r>
            <a:endParaRPr lang="en-US" altLang="zh-CN" sz="2800" dirty="0"/>
          </a:p>
        </p:txBody>
      </p:sp>
      <p:sp>
        <p:nvSpPr>
          <p:cNvPr id="10" name="QC_8_AN.1_1#13ebed821.bracket?vaa=1&amp;vcp=1&amp;vis=1&amp;pid=940a7cc20&amp;color=0,0,0&amp;vpa=33&amp;vtp=1&amp;vaab=1">
            <a:extLst>
              <a:ext uri="{FF2B5EF4-FFF2-40B4-BE49-F238E27FC236}">
                <a16:creationId xmlns:a16="http://schemas.microsoft.com/office/drawing/2014/main" id="{E58E3BE7-B37A-4836-DAB3-18C8A78DC0D8}"/>
              </a:ext>
            </a:extLst>
          </p:cNvPr>
          <p:cNvSpPr/>
          <p:nvPr/>
        </p:nvSpPr>
        <p:spPr>
          <a:xfrm>
            <a:off x="7841138" y="12071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82_1#9850cea67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5C363A3E-91B1-1D89-4590-96F5689DB41A}"/>
              </a:ext>
            </a:extLst>
          </p:cNvPr>
          <p:cNvSpPr/>
          <p:nvPr/>
        </p:nvSpPr>
        <p:spPr>
          <a:xfrm>
            <a:off x="798195" y="6737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下列气候类型中，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亚洲没有分布的是(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2_2#9850cea67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1B3214F5-6D2A-E7AC-BAA0-61F1A364D60E}"/>
              </a:ext>
            </a:extLst>
          </p:cNvPr>
          <p:cNvSpPr/>
          <p:nvPr/>
        </p:nvSpPr>
        <p:spPr>
          <a:xfrm>
            <a:off x="798195" y="1307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A.地中海气候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B.温带海洋性气候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C.亚热带季风气候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D.热带雨林气候</a:t>
            </a:r>
            <a:endParaRPr lang="en-US" altLang="zh-CN" sz="2800" dirty="0"/>
          </a:p>
        </p:txBody>
      </p:sp>
      <p:sp>
        <p:nvSpPr>
          <p:cNvPr id="11" name="QC_8_AN.83_1#9850cea67.bracket?vaa=1&amp;vcp=1&amp;vis=1&amp;pid=940a7cc20&amp;color=0,0,0&amp;vpa=34&amp;vtp=1&amp;vaab=1">
            <a:extLst>
              <a:ext uri="{FF2B5EF4-FFF2-40B4-BE49-F238E27FC236}">
                <a16:creationId xmlns:a16="http://schemas.microsoft.com/office/drawing/2014/main" id="{FF31E70A-ED91-CD9D-5CDA-EEB44171754C}"/>
              </a:ext>
            </a:extLst>
          </p:cNvPr>
          <p:cNvSpPr/>
          <p:nvPr/>
        </p:nvSpPr>
        <p:spPr>
          <a:xfrm>
            <a:off x="7031513" y="6603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M_7_BD.79_2#940a7cc20?vaa=1&amp;vcp=1&amp;vis=1&amp;pid=0ed0fc662&amp;color=0,0,0&amp;tib=255,255,255&amp;vtp=1&amp;vaab=1" descr="preencoded.png">
            <a:extLst>
              <a:ext uri="{FF2B5EF4-FFF2-40B4-BE49-F238E27FC236}">
                <a16:creationId xmlns:a16="http://schemas.microsoft.com/office/drawing/2014/main" id="{45D0F242-53D2-2203-936C-1ABDAFA15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7867" y="1507617"/>
            <a:ext cx="45902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7590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4_1#faf2d6f3c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7BE866E2-A5BA-DFED-AACC-5F72964046AC}"/>
              </a:ext>
            </a:extLst>
          </p:cNvPr>
          <p:cNvSpPr/>
          <p:nvPr/>
        </p:nvSpPr>
        <p:spPr>
          <a:xfrm>
            <a:off x="644271" y="5896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下列亚洲的气候特点与其成因对应正确的是(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4_2#faf2d6f3c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CFA43C3D-7C40-172E-32D6-9DF3D1979200}"/>
              </a:ext>
            </a:extLst>
          </p:cNvPr>
          <p:cNvSpPr/>
          <p:nvPr/>
        </p:nvSpPr>
        <p:spPr>
          <a:xfrm>
            <a:off x="644271" y="1225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A.大陆性气候分布广——山区面积广大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B.分布有寒、温、热三带的气候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——南北跨纬度广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C.以高原山地气候为主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——大江大河多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D.季风气候显著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——西部距海遥远</a:t>
            </a:r>
            <a:endParaRPr lang="en-US" altLang="zh-CN" sz="2800" dirty="0"/>
          </a:p>
        </p:txBody>
      </p:sp>
      <p:sp>
        <p:nvSpPr>
          <p:cNvPr id="6" name="QC_8_AN.85_1#faf2d6f3c.bracket?vaa=1&amp;vcp=1&amp;vis=1&amp;pid=940a7cc20&amp;color=0,0,0&amp;vpa=35&amp;vtp=1&amp;vaab=1">
            <a:extLst>
              <a:ext uri="{FF2B5EF4-FFF2-40B4-BE49-F238E27FC236}">
                <a16:creationId xmlns:a16="http://schemas.microsoft.com/office/drawing/2014/main" id="{CD704E76-6A8D-2C9A-DCE1-02C02035A7B6}"/>
              </a:ext>
            </a:extLst>
          </p:cNvPr>
          <p:cNvSpPr/>
          <p:nvPr/>
        </p:nvSpPr>
        <p:spPr>
          <a:xfrm>
            <a:off x="8122189" y="5763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7_BD.79_2#940a7cc20?vaa=1&amp;vcp=1&amp;vis=1&amp;pid=0ed0fc662&amp;color=0,0,0&amp;tib=255,255,255&amp;vtp=1&amp;vaab=1" descr="preencoded.png">
            <a:extLst>
              <a:ext uri="{FF2B5EF4-FFF2-40B4-BE49-F238E27FC236}">
                <a16:creationId xmlns:a16="http://schemas.microsoft.com/office/drawing/2014/main" id="{6AFD9F93-0CF5-CC62-4042-AACDF7E7E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3719" y="2596398"/>
            <a:ext cx="3987098" cy="368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532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1bd9ddedb?vaa=1&amp;vcp=1&amp;vis=1&amp;pid=0ed0fc662&amp;color=0,0,0&amp;vtp=1&amp;vaab=1&amp;bbb=1">
            <a:extLst>
              <a:ext uri="{FF2B5EF4-FFF2-40B4-BE49-F238E27FC236}">
                <a16:creationId xmlns:a16="http://schemas.microsoft.com/office/drawing/2014/main" id="{5393617E-5746-F7AF-CE60-E6468FA68EC7}"/>
              </a:ext>
            </a:extLst>
          </p:cNvPr>
          <p:cNvSpPr/>
          <p:nvPr/>
        </p:nvSpPr>
        <p:spPr>
          <a:xfrm>
            <a:off x="539496" y="1838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下列关于亚洲及其国家的叙述，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6_2#1bd9ddedb.choices?vaa=1&amp;vcp=1&amp;vis=1&amp;pid=0ed0fc662&amp;color=0,0,0&amp;vtp=1&amp;vaab=1&amp;bbb=1">
            <a:extLst>
              <a:ext uri="{FF2B5EF4-FFF2-40B4-BE49-F238E27FC236}">
                <a16:creationId xmlns:a16="http://schemas.microsoft.com/office/drawing/2014/main" id="{A8E0E32A-F4BF-CCD0-D498-CB56D0D665E3}"/>
              </a:ext>
            </a:extLst>
          </p:cNvPr>
          <p:cNvSpPr/>
          <p:nvPr/>
        </p:nvSpPr>
        <p:spPr>
          <a:xfrm>
            <a:off x="539496" y="24736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A.亚洲主要位于北半球、东半球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.亚洲西南以直布罗陀海峡为界与非洲为邻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.亚洲人口超过1亿的国家有14个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.南亚的沙特阿拉伯是依靠石油出口获得高收入的国家</a:t>
            </a:r>
            <a:endParaRPr lang="en-US" altLang="zh-CN" sz="2800" dirty="0"/>
          </a:p>
        </p:txBody>
      </p:sp>
      <p:sp>
        <p:nvSpPr>
          <p:cNvPr id="4" name="QC_7_AN.87_1#1bd9ddedb.bracket?vaa=1&amp;vcp=1&amp;vis=1&amp;pid=0ed0fc662&amp;color=0,0,0&amp;vpa=36&amp;vtp=1&amp;vaab=1">
            <a:extLst>
              <a:ext uri="{FF2B5EF4-FFF2-40B4-BE49-F238E27FC236}">
                <a16:creationId xmlns:a16="http://schemas.microsoft.com/office/drawing/2014/main" id="{9BE71AF8-CCCC-CC3D-AB11-98C8657FE840}"/>
              </a:ext>
            </a:extLst>
          </p:cNvPr>
          <p:cNvSpPr/>
          <p:nvPr/>
        </p:nvSpPr>
        <p:spPr>
          <a:xfrm>
            <a:off x="7642194" y="18246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1728164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88_1#190deeded?htil=3&amp;vaa=1&amp;vcp=1&amp;vis=1&amp;pid=0ed0fc66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3568" y="816613"/>
            <a:ext cx="4713862" cy="400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8_2#190deeded?htil=3&amp;sp=1&amp;vaa=1&amp;vcp=1&amp;vis=1&amp;pid=0ed0fc662&amp;color=0,0,0&amp;vtp=1&amp;vaab=1&amp;bt=1&amp;bbb=1&amp;hb=1&amp;hs=1"/>
          <p:cNvSpPr/>
          <p:nvPr/>
        </p:nvSpPr>
        <p:spPr>
          <a:xfrm>
            <a:off x="539496" y="756920"/>
            <a:ext cx="609904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12.（2022·云南·中考，有改动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世界上面积最大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、人口最多的大洲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，图中甲、乙、丙、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丁四地，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人口分布稀疏的是(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0_1#190deeded.bracket?vaa=1&amp;vcp=1&amp;vis=1&amp;pid=0ed0fc662&amp;color=0,0,0&amp;vpa=37&amp;vtp=1&amp;vaab=1"/>
          <p:cNvSpPr/>
          <p:nvPr/>
        </p:nvSpPr>
        <p:spPr>
          <a:xfrm>
            <a:off x="3661315" y="257581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8_3#190deeded.choices?htil=3&amp;vaa=1&amp;vcp=1&amp;vis=1&amp;pid=0ed0fc662&amp;color=0,0,0&amp;vtp=1&amp;vaab=1&amp;bbb=1&amp;hs=1"/>
          <p:cNvSpPr/>
          <p:nvPr/>
        </p:nvSpPr>
        <p:spPr>
          <a:xfrm>
            <a:off x="539496" y="3155443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6" name="QC_7_AS.1_1#190deeded?htil=3&amp;vaa=1&amp;vcp=1&amp;vis=1&amp;pid=0ed0fc662&amp;color=0,0,0&amp;vtp=1&amp;vaab=1&amp;bbb=1&amp;hb=1&amp;hs=1"/>
          <p:cNvSpPr/>
          <p:nvPr/>
        </p:nvSpPr>
        <p:spPr>
          <a:xfrm>
            <a:off x="539496" y="3752278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（提示：图中甲地位于南亚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，乙地位于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，丙地位于东亚，甲、乙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、丙三</a:t>
            </a:r>
            <a:endParaRPr lang="en-US" altLang="zh-CN" sz="2800" dirty="0"/>
          </a:p>
        </p:txBody>
      </p:sp>
      <p:sp>
        <p:nvSpPr>
          <p:cNvPr id="8" name="QC_7_AS.1_1#190deeded?htil=3&amp;vaa=1&amp;vcp=1&amp;vis=1&amp;pid=0ed0fc662&amp;color=0,0,0&amp;vtp=1&amp;vaab=1&amp;bbb=1&amp;hb=1&amp;hs=1">
            <a:extLst>
              <a:ext uri="{FF2B5EF4-FFF2-40B4-BE49-F238E27FC236}">
                <a16:creationId xmlns:a16="http://schemas.microsoft.com/office/drawing/2014/main" id="{4E298B52-7C4C-9065-1CD8-1547AD0C77E8}"/>
              </a:ext>
            </a:extLst>
          </p:cNvPr>
          <p:cNvSpPr/>
          <p:nvPr/>
        </p:nvSpPr>
        <p:spPr>
          <a:xfrm>
            <a:off x="539496" y="4958778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地都位于亚洲人口稠密地区；丁地位于北亚，这里气候寒冷，人口分布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42c0bc2?sp=1&amp;vcp=1&amp;pid=a44ee85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92_1#31c5da764?sp=1&amp;vaa=1&amp;vcp=1&amp;vis=1&amp;pid=6c42c0bc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读图，完成下列各题。</a:t>
            </a:r>
            <a:endParaRPr lang="en-US" altLang="zh-CN" sz="2800" dirty="0"/>
          </a:p>
        </p:txBody>
      </p:sp>
      <p:pic>
        <p:nvPicPr>
          <p:cNvPr id="4" name="QO_7_BD.92_2#31c5da764?htil=4&amp;vaa=1&amp;vcp=1&amp;vis=1&amp;pid=6c42c0b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6348" y="582620"/>
            <a:ext cx="5006255" cy="446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93_1#220328b8f?htil=4&amp;vaa=1&amp;vcp=1&amp;vis=1&amp;pid=31c5da764&amp;color=0,0,0&amp;vtp=1&amp;vaab=1&amp;bbb=1&amp;hb=1"/>
          <p:cNvSpPr/>
          <p:nvPr/>
        </p:nvSpPr>
        <p:spPr>
          <a:xfrm>
            <a:off x="539496" y="1875644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）图中甲高原所在大洲是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该大洲的水系呈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220328b8f.blank?vaa=1&amp;vcp=1&amp;vis=1&amp;pid=31c5da764&amp;color=0,0,0&amp;vpa=38&amp;vtp=1&amp;vaab=1"/>
          <p:cNvSpPr/>
          <p:nvPr/>
        </p:nvSpPr>
        <p:spPr>
          <a:xfrm>
            <a:off x="4994815" y="18451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7" name="QB_8_AN.2_1#220328b8f.blank?vaa=1&amp;vcp=1&amp;vis=1&amp;pid=31c5da764&amp;color=0,0,0&amp;vpa=39&amp;vtp=1&amp;vaab=1&amp;bbb=1"/>
          <p:cNvSpPr/>
          <p:nvPr/>
        </p:nvSpPr>
        <p:spPr>
          <a:xfrm>
            <a:off x="3039014" y="247190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放射</a:t>
            </a:r>
            <a:endParaRPr lang="en-US" altLang="zh-CN" sz="2800" dirty="0"/>
          </a:p>
        </p:txBody>
      </p:sp>
      <p:sp>
        <p:nvSpPr>
          <p:cNvPr id="8" name="QB_8_BD.96_1#f4ce82bd8?htil=4&amp;vaa=1&amp;vcp=1&amp;vis=1&amp;pid=31c5da764&amp;color=0,0,0&amp;vtp=1&amp;vaab=1&amp;bbb=1&amp;hb=1"/>
          <p:cNvSpPr/>
          <p:nvPr/>
        </p:nvSpPr>
        <p:spPr>
          <a:xfrm>
            <a:off x="539496" y="3152629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（2）图示①②③④四条河流中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，流经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国家最多的是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填数字序号）。</a:t>
            </a:r>
            <a:endParaRPr lang="en-US" altLang="zh-CN" sz="2800" dirty="0"/>
          </a:p>
        </p:txBody>
      </p:sp>
      <p:sp>
        <p:nvSpPr>
          <p:cNvPr id="9" name="QB_8_AN.97_1#f4ce82bd8.blank?vaa=1&amp;vcp=1&amp;vis=1&amp;pid=31c5da764&amp;color=0,0,0&amp;vpa=40&amp;vtp=1&amp;vaab=1"/>
          <p:cNvSpPr/>
          <p:nvPr/>
        </p:nvSpPr>
        <p:spPr>
          <a:xfrm>
            <a:off x="2683414" y="37488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O_8_BD.98_1#454487925?vaa=1&amp;vcp=1&amp;vis=1&amp;pid=31c5da764&amp;color=0,0,0&amp;vtp=1&amp;vaab=1&amp;bt=1&amp;bbb=1">
            <a:extLst>
              <a:ext uri="{FF2B5EF4-FFF2-40B4-BE49-F238E27FC236}">
                <a16:creationId xmlns:a16="http://schemas.microsoft.com/office/drawing/2014/main" id="{171C6505-72FC-925F-C791-08E908E85AB0}"/>
              </a:ext>
            </a:extLst>
          </p:cNvPr>
          <p:cNvSpPr/>
          <p:nvPr/>
        </p:nvSpPr>
        <p:spPr>
          <a:xfrm>
            <a:off x="469396" y="5101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（3）图中A山脉以东的平原地区人口密度较小，简述其主要原因。</a:t>
            </a:r>
            <a:endParaRPr lang="en-US" altLang="zh-CN" sz="2800" dirty="0"/>
          </a:p>
        </p:txBody>
      </p:sp>
      <p:sp>
        <p:nvSpPr>
          <p:cNvPr id="11" name="QO_8_AN.1_1#454487925?vaa=1&amp;vcp=1&amp;vis=1&amp;pid=31c5da764&amp;color=0,0,0&amp;vtp=1&amp;vaab=1&amp;bbb=1"/>
          <p:cNvSpPr/>
          <p:nvPr/>
        </p:nvSpPr>
        <p:spPr>
          <a:xfrm>
            <a:off x="539496" y="57064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纬度高，气候寒冷。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M_7_BD.100_2#978fe5039?htil=5&amp;vaa=1&amp;vcp=1&amp;vis=1&amp;pid=08ab96c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3661" y="1168762"/>
            <a:ext cx="3647746" cy="499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5_BD#060edf6bc?vcp=1&amp;pid=c277b12d0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08ab96c78?sp=1&amp;vcp=1&amp;pid=060edf6bc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00_1#978fe5039?vaa=1&amp;vcp=1&amp;vis=1&amp;pid=08ab96c78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读亚、欧两大洲的分界线示意图，结合所学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知识，完成14～16题。</a:t>
            </a:r>
            <a:endParaRPr lang="en-US" altLang="zh-CN" sz="2800" dirty="0"/>
          </a:p>
        </p:txBody>
      </p:sp>
      <p:sp>
        <p:nvSpPr>
          <p:cNvPr id="6" name="QC_8_BD.101_1#178aa69fa?htil=5&amp;vaa=1&amp;vcp=1&amp;vis=1&amp;pid=978fe5039&amp;color=0,0,0&amp;vtp=1&amp;vaab=1&amp;bbb=1&amp;hb=1"/>
          <p:cNvSpPr/>
          <p:nvPr/>
        </p:nvSpPr>
        <p:spPr>
          <a:xfrm>
            <a:off x="634746" y="3187156"/>
            <a:ext cx="89154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湖泊可以分为内流湖和外流湖，图中水域属于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内流湖的是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01_2#178aa69fa.choices?htil=5&amp;vaa=1&amp;vcp=1&amp;vis=1&amp;pid=978fe5039&amp;color=0,0,0&amp;vtp=1&amp;vaab=1&amp;bbb=1"/>
          <p:cNvSpPr/>
          <p:nvPr/>
        </p:nvSpPr>
        <p:spPr>
          <a:xfrm>
            <a:off x="634746" y="4456332"/>
            <a:ext cx="8915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01875" algn="l"/>
                <a:tab pos="4565650" algn="l"/>
                <a:tab pos="68294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301875" algn="l"/>
                <a:tab pos="4565650" algn="l"/>
                <a:tab pos="68294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  <p:sp>
        <p:nvSpPr>
          <p:cNvPr id="8" name="QC_8_AN.102_1#178aa69fa.bracket?vaa=1&amp;vcp=1&amp;vis=1&amp;pid=978fe5039&amp;color=0,0,0&amp;vpa=41&amp;vtp=1&amp;vaab=1"/>
          <p:cNvSpPr/>
          <p:nvPr/>
        </p:nvSpPr>
        <p:spPr>
          <a:xfrm>
            <a:off x="2737389" y="3854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3_1#8ef416114?htil=5&amp;vaa=1&amp;vcp=1&amp;vis=1&amp;pid=978fe5039&amp;color=0,0,0&amp;vtp=1&amp;vaab=1&amp;bbb=1&amp;hb=1&amp;htil=1">
            <a:extLst>
              <a:ext uri="{FF2B5EF4-FFF2-40B4-BE49-F238E27FC236}">
                <a16:creationId xmlns:a16="http://schemas.microsoft.com/office/drawing/2014/main" id="{18EE2246-68AC-86C6-5FC1-13B33F9C11EC}"/>
              </a:ext>
            </a:extLst>
          </p:cNvPr>
          <p:cNvSpPr/>
          <p:nvPr/>
        </p:nvSpPr>
        <p:spPr>
          <a:xfrm>
            <a:off x="539995" y="697824"/>
            <a:ext cx="11112011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亚、欧两大洲以山脉、河流等地理事物为界，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图中两大洲的分界山脉A是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3_2#8ef416114.choices?htil=5&amp;vaa=1&amp;vcp=1&amp;vis=1&amp;pid=978fe5039&amp;color=0,0,0&amp;vtp=1&amp;vaab=1&amp;bbb=1&amp;htil=1">
            <a:extLst>
              <a:ext uri="{FF2B5EF4-FFF2-40B4-BE49-F238E27FC236}">
                <a16:creationId xmlns:a16="http://schemas.microsoft.com/office/drawing/2014/main" id="{C7DFCA37-F5A3-3450-E1C3-03EF4212C534}"/>
              </a:ext>
            </a:extLst>
          </p:cNvPr>
          <p:cNvSpPr/>
          <p:nvPr/>
        </p:nvSpPr>
        <p:spPr>
          <a:xfrm>
            <a:off x="539995" y="1976097"/>
            <a:ext cx="11112011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A.落基山脉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B.大高加索山脉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C.安第斯山脉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D.乌拉尔山脉</a:t>
            </a:r>
            <a:endParaRPr lang="en-US" altLang="zh-CN" sz="2800" dirty="0"/>
          </a:p>
        </p:txBody>
      </p:sp>
      <p:sp>
        <p:nvSpPr>
          <p:cNvPr id="4" name="QC_8_AN.1_1#8ef416114.bracket?vaa=1&amp;vcp=1&amp;vis=1&amp;pid=978fe5039&amp;color=0,0,0&amp;vpa=42&amp;vtp=1&amp;vaab=1">
            <a:extLst>
              <a:ext uri="{FF2B5EF4-FFF2-40B4-BE49-F238E27FC236}">
                <a16:creationId xmlns:a16="http://schemas.microsoft.com/office/drawing/2014/main" id="{0EDD7B6E-1954-FA83-C6DF-FD89F0FC3240}"/>
              </a:ext>
            </a:extLst>
          </p:cNvPr>
          <p:cNvSpPr/>
          <p:nvPr/>
        </p:nvSpPr>
        <p:spPr>
          <a:xfrm>
            <a:off x="5042938" y="1345421"/>
            <a:ext cx="49530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00_2#978fe5039?htil=5&amp;vaa=1&amp;vcp=1&amp;vis=1&amp;pid=08ab96c78&amp;color=0,0,0&amp;tib=255,255,255&amp;vtp=1&amp;vaab=1" descr="preencoded.png">
            <a:extLst>
              <a:ext uri="{FF2B5EF4-FFF2-40B4-BE49-F238E27FC236}">
                <a16:creationId xmlns:a16="http://schemas.microsoft.com/office/drawing/2014/main" id="{C9AE50F3-BA47-3D54-D041-B4C75EA63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189" y="940395"/>
            <a:ext cx="3508817" cy="480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73530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5_1#0c5b529c6?htil=6&amp;vaa=1&amp;vcp=1&amp;vis=1&amp;pid=978fe503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8784" y="582423"/>
            <a:ext cx="3196352" cy="435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5_2#0c5b529c6?htil=6&amp;vaa=1&amp;vcp=1&amp;vis=1&amp;pid=978fe5039&amp;color=0,0,0&amp;vtp=1&amp;vaab=1&amp;bt=1&amp;bbb=1&amp;hb=1&amp;hs=1"/>
          <p:cNvSpPr/>
          <p:nvPr/>
        </p:nvSpPr>
        <p:spPr>
          <a:xfrm>
            <a:off x="539496" y="724979"/>
            <a:ext cx="801928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下列关于图中甲、乙大洲的叙述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7_1#0c5b529c6.bracket?vaa=1&amp;vcp=1&amp;vis=1&amp;pid=978fe5039&amp;color=0,0,0&amp;vpa=43&amp;vtp=1&amp;vaab=1"/>
          <p:cNvSpPr/>
          <p:nvPr/>
        </p:nvSpPr>
        <p:spPr>
          <a:xfrm>
            <a:off x="816515" y="132143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05_3#0c5b529c6.choices?htil=6&amp;vaa=1&amp;vcp=1&amp;vis=1&amp;pid=978fe5039&amp;color=0,0,0&amp;vtp=1&amp;vaab=1&amp;bbb=1&amp;hs=1"/>
          <p:cNvSpPr/>
          <p:nvPr/>
        </p:nvSpPr>
        <p:spPr>
          <a:xfrm>
            <a:off x="539496" y="1927225"/>
            <a:ext cx="801928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A.甲大洲气候的大陆性特征显著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.乙大洲气候的海洋性特征显著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.甲大洲地形复杂多样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.乙大洲东部和南部人口分布稠密</a:t>
            </a:r>
            <a:endParaRPr lang="en-US" altLang="zh-CN" sz="2800" dirty="0"/>
          </a:p>
        </p:txBody>
      </p:sp>
      <p:sp>
        <p:nvSpPr>
          <p:cNvPr id="6" name="QC_8_AS.1_1#0c5b529c6?htil=6&amp;vaa=1&amp;vcp=1&amp;vis=1&amp;pid=978fe5039&amp;color=0,0,0&amp;vtp=1&amp;vaab=1&amp;bbb=1&amp;hb=1&amp;hs=1"/>
          <p:cNvSpPr/>
          <p:nvPr/>
        </p:nvSpPr>
        <p:spPr>
          <a:xfrm>
            <a:off x="539496" y="4342066"/>
            <a:ext cx="801928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（提示：甲大洲是欧洲，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气候的海洋性特征显著，</a:t>
            </a:r>
            <a:endParaRPr lang="en-US" altLang="zh-CN" sz="2800" dirty="0"/>
          </a:p>
        </p:txBody>
      </p:sp>
      <p:sp>
        <p:nvSpPr>
          <p:cNvPr id="8" name="QC_8_AS.1_1#0c5b529c6?htil=6&amp;vaa=1&amp;vcp=1&amp;vis=1&amp;pid=978fe5039&amp;color=0,0,0&amp;vtp=1&amp;vaab=1&amp;bbb=1&amp;hb=1&amp;hs=1">
            <a:extLst>
              <a:ext uri="{FF2B5EF4-FFF2-40B4-BE49-F238E27FC236}">
                <a16:creationId xmlns:a16="http://schemas.microsoft.com/office/drawing/2014/main" id="{FD4C070E-65A6-071A-5ADD-0F975C55EC3F}"/>
              </a:ext>
            </a:extLst>
          </p:cNvPr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地形以平原为主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；乙大洲是亚洲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，气候的大陆性特征显著，地形复杂多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样，东部和南部属于人口稠密地区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44cee7729?colgroup=20,9&amp;vcp=1&amp;pid=ee111c5f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562379"/>
              </p:ext>
            </p:extLst>
          </p:nvPr>
        </p:nvGraphicFramePr>
        <p:xfrm>
          <a:off x="539496" y="1179449"/>
          <a:ext cx="11082528" cy="4499102"/>
        </p:xfrm>
        <a:graphic>
          <a:graphicData uri="http://schemas.openxmlformats.org/drawingml/2006/table">
            <a:tbl>
              <a:tblPr/>
              <a:tblGrid>
                <a:gridCol w="763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7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描述亚洲的地理位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置和范围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归纳亚洲的地形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河流等自然地理特征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并简要分析其相互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简要归纳亚洲的人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经济等人文地理特征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4cee7729.table_image?tii=1&amp;vcp=1&amp;pid=ee111c5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3900" y="2318385"/>
            <a:ext cx="3108960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b484495?sp=1&amp;vcp=1&amp;pid=060edf6bc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09_1#34f53ca5c?htil=7&amp;vaa=1&amp;vcp=1&amp;vis=1&amp;pid=2ab48449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090" y="1251757"/>
            <a:ext cx="4790022" cy="30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9_2#34f53ca5c?htil=7&amp;sp=1&amp;vaa=1&amp;vcp=1&amp;vis=1&amp;pid=2ab484495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读北美洲地形分布图和气候类型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10_1#93e6aa0af?htil=7&amp;vaa=1&amp;vcp=1&amp;vis=1&amp;pid=34f53ca5c&amp;color=0,0,0&amp;vtp=1&amp;vaab=1&amp;bbb=1&amp;hb=1&amp;hs=1"/>
          <p:cNvSpPr/>
          <p:nvPr/>
        </p:nvSpPr>
        <p:spPr>
          <a:xfrm>
            <a:off x="539496" y="2518264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，北美洲大部分地区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位于地球五带中的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带，分布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面积最广的气候类型A是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93e6aa0af.blank?vaa=1&amp;vcp=1&amp;vis=1&amp;pid=34f53ca5c&amp;color=0,0,0&amp;vpa=44&amp;vtp=1&amp;vaab=1&amp;bbb=1"/>
          <p:cNvSpPr/>
          <p:nvPr/>
        </p:nvSpPr>
        <p:spPr>
          <a:xfrm>
            <a:off x="3394615" y="31354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8_AN.2_1#93e6aa0af.blank?vaa=1&amp;vcp=1&amp;vis=1&amp;pid=34f53ca5c&amp;color=0,0,0&amp;vpa=45&amp;vtp=1&amp;vaab=1&amp;bbb=1&amp;hb=1"/>
          <p:cNvSpPr/>
          <p:nvPr/>
        </p:nvSpPr>
        <p:spPr>
          <a:xfrm>
            <a:off x="539496" y="3783184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温带大陆性气候</a:t>
            </a:r>
            <a:endParaRPr lang="en-US" altLang="zh-CN" sz="2800" dirty="0"/>
          </a:p>
        </p:txBody>
      </p:sp>
      <p:sp>
        <p:nvSpPr>
          <p:cNvPr id="8" name="QB_8_BD.113_1#86cc610a2?vaa=1&amp;vcp=1&amp;vis=1&amp;pid=34f53ca5c&amp;color=0,0,0&amp;vtp=1&amp;vaab=1&amp;bbb=1&amp;hs=1"/>
          <p:cNvSpPr/>
          <p:nvPr/>
        </p:nvSpPr>
        <p:spPr>
          <a:xfrm>
            <a:off x="539496" y="50758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（2）沿40°N纬线，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归纳北美洲的地势特征：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14_1#86cc610a2.blank?vaa=1&amp;vcp=1&amp;vis=1&amp;pid=34f53ca5c&amp;color=0,0,0&amp;vpa=46&amp;vtp=1&amp;vaab=1&amp;bbb=1"/>
          <p:cNvSpPr/>
          <p:nvPr/>
        </p:nvSpPr>
        <p:spPr>
          <a:xfrm>
            <a:off x="7741189" y="502441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东西高，中间低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5_1#e9d4759f2?vaa=1&amp;vcp=1&amp;vis=1&amp;pid=34f53ca5c&amp;color=0,0,0&amp;vtp=1&amp;vaab=1&amp;bbb=1&amp;hb=1&amp;htil=1">
            <a:extLst>
              <a:ext uri="{FF2B5EF4-FFF2-40B4-BE49-F238E27FC236}">
                <a16:creationId xmlns:a16="http://schemas.microsoft.com/office/drawing/2014/main" id="{D64E910D-D61F-E5B6-B0CD-948946E456CB}"/>
              </a:ext>
            </a:extLst>
          </p:cNvPr>
          <p:cNvSpPr/>
          <p:nvPr/>
        </p:nvSpPr>
        <p:spPr>
          <a:xfrm>
            <a:off x="539496" y="1567393"/>
            <a:ext cx="585846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）北美洲的气候在太平洋沿岸呈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南北狭长分布的主要原因是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e9d4759f2.blank?vaa=1&amp;vcp=1&amp;vis=1&amp;pid=34f53ca5c&amp;color=0,0,0&amp;vpa=47&amp;vtp=1&amp;vaab=1&amp;bbb=1&amp;hb=1">
            <a:extLst>
              <a:ext uri="{FF2B5EF4-FFF2-40B4-BE49-F238E27FC236}">
                <a16:creationId xmlns:a16="http://schemas.microsoft.com/office/drawing/2014/main" id="{CBC44727-B7C6-12C2-C4AD-2043AD6BAAF9}"/>
              </a:ext>
            </a:extLst>
          </p:cNvPr>
          <p:cNvSpPr/>
          <p:nvPr/>
        </p:nvSpPr>
        <p:spPr>
          <a:xfrm>
            <a:off x="539496" y="2184613"/>
            <a:ext cx="5858464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受北美洲西部高大山脉的影响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，来自太平洋的湿润水汽难以深入内陆地区</a:t>
            </a:r>
            <a:endParaRPr lang="en-US" altLang="zh-CN" sz="2800" dirty="0"/>
          </a:p>
        </p:txBody>
      </p:sp>
      <p:pic>
        <p:nvPicPr>
          <p:cNvPr id="4" name="QO_7_BD.109_1#34f53ca5c?htil=7&amp;vaa=1&amp;vcp=1&amp;vis=1&amp;pid=2ab484495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EF5B13D-5542-71B7-6FB1-B3F371857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961" y="1601715"/>
            <a:ext cx="4790022" cy="30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8429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7_1#195df52b5?vaa=1&amp;vcp=1&amp;vis=1&amp;pid=34f53ca5c&amp;color=0,0,0&amp;vtp=1&amp;vaab=1&amp;bt=1&amp;bbb=1"/>
          <p:cNvSpPr/>
          <p:nvPr/>
        </p:nvSpPr>
        <p:spPr>
          <a:xfrm>
            <a:off x="539496" y="396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（4）受地形影响，北美洲的水系形状应为(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18_1#195df52b5.bracket?vaa=1&amp;vcp=1&amp;vis=1&amp;pid=34f53ca5c&amp;color=0,0,0&amp;vpa=48&amp;vtp=1&amp;vaab=1"/>
          <p:cNvSpPr/>
          <p:nvPr/>
        </p:nvSpPr>
        <p:spPr>
          <a:xfrm>
            <a:off x="7395114" y="3832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F7FFB21-83C9-7A08-B753-E7AAED8D5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963581"/>
            <a:ext cx="6086336" cy="53969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9fac6556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19fac6556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7865abc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亚洲的位置与范围</a:t>
            </a:r>
            <a:endParaRPr lang="en-US" altLang="zh-CN" sz="3200" dirty="0"/>
          </a:p>
        </p:txBody>
      </p:sp>
      <p:graphicFrame>
        <p:nvGraphicFramePr>
          <p:cNvPr id="12" name="QB_6_BD.10_1#00f9c5665?colgroup=2,3,23&amp;vaa=1&amp;vcp=1&amp;vis=1&amp;pid=237865ab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303614"/>
              </p:ext>
            </p:extLst>
          </p:nvPr>
        </p:nvGraphicFramePr>
        <p:xfrm>
          <a:off x="539496" y="1324401"/>
          <a:ext cx="11073384" cy="445795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绝大部分地区位于北半球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经纬度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约北达81°N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南至11°S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热三带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分地区位于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赤道和北回归线穿过亚洲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北极圈穿过亚洲北部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约西达26°E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东至170°W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跨经度范围广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南三面分别濒临北冰洋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太平洋和印度洋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洲接壤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1_1#00f9c5665.blank?vaa=1&amp;vcp=1&amp;vis=1&amp;pid=237865abc&amp;color=0,0,0&amp;vpa=3&amp;vtp=1&amp;vaab=1&amp;bbb=1"/>
          <p:cNvSpPr/>
          <p:nvPr/>
        </p:nvSpPr>
        <p:spPr>
          <a:xfrm>
            <a:off x="4694958" y="29791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5" name="QB_6_AN.12_1#00f9c5665.blank?vaa=1&amp;vcp=1&amp;vis=1&amp;pid=237865abc&amp;color=0,0,0&amp;vpa=4&amp;vtp=1&amp;vaab=1"/>
          <p:cNvSpPr/>
          <p:nvPr/>
        </p:nvSpPr>
        <p:spPr>
          <a:xfrm>
            <a:off x="10679039" y="298770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6_AN.13_1#00f9c5665.blank?vaa=1&amp;vcp=1&amp;vis=1&amp;pid=237865abc&amp;color=0,0,0&amp;vpa=5&amp;vtp=1&amp;vaab=1"/>
          <p:cNvSpPr/>
          <p:nvPr/>
        </p:nvSpPr>
        <p:spPr>
          <a:xfrm>
            <a:off x="3628158" y="520355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4_1#00f9c5665?colgroup=2,3,23&amp;vaa=1&amp;vcp=1&amp;vis=1&amp;pid=237865ab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5054"/>
              </p:ext>
            </p:extLst>
          </p:nvPr>
        </p:nvGraphicFramePr>
        <p:xfrm>
          <a:off x="539496" y="1822100"/>
          <a:ext cx="11073384" cy="391839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西以乌拉尔山脉—乌拉尔河—里海—大高加索山脉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—土耳其海峡为界与欧洲相接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界与北美洲隔海相望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运河为界与非洲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东南隔海与大洋洲相望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世界第一大洲（面积约为4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400万平方千米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上面积最大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跨纬度最广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东西距离最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地理分区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中亚和北亚6个地区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5_1#00f9c5665.blank?vaa=1&amp;vcp=1&amp;vis=1&amp;pid=237865abc&amp;color=0,0,0&amp;mp=1&amp;vpa=6&amp;vtp=1&amp;vaab=1&amp;bbb=1"/>
          <p:cNvSpPr/>
          <p:nvPr/>
        </p:nvSpPr>
        <p:spPr>
          <a:xfrm>
            <a:off x="9305058" y="23805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白令</a:t>
            </a:r>
            <a:endParaRPr lang="en-US" altLang="zh-CN" sz="2800" dirty="0"/>
          </a:p>
        </p:txBody>
      </p:sp>
      <p:sp>
        <p:nvSpPr>
          <p:cNvPr id="4" name="QB_6_AN.16_1#00f9c5665.blank?vaa=1&amp;vcp=1&amp;vis=1&amp;pid=237865abc&amp;color=0,0,0&amp;mp=1&amp;vpa=7&amp;vtp=1&amp;vaab=1&amp;bbb=1"/>
          <p:cNvSpPr/>
          <p:nvPr/>
        </p:nvSpPr>
        <p:spPr>
          <a:xfrm>
            <a:off x="7527058" y="29393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苏伊士</a:t>
            </a:r>
            <a:endParaRPr lang="en-US" altLang="zh-CN" sz="2800" dirty="0"/>
          </a:p>
        </p:txBody>
      </p:sp>
      <p:sp>
        <p:nvSpPr>
          <p:cNvPr id="5" name="QB_6_AN.17_1#00f9c5665.blank?vaa=1&amp;vcp=1&amp;vis=1&amp;pid=237865abc&amp;color=0,0,0&amp;mp=1&amp;vpa=8&amp;vtp=1&amp;vaab=1"/>
          <p:cNvSpPr/>
          <p:nvPr/>
        </p:nvSpPr>
        <p:spPr>
          <a:xfrm>
            <a:off x="8936758" y="45952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6" name="QB_6_AN.18_1#00f9c5665.blank?vaa=1&amp;vcp=1&amp;vis=1&amp;pid=237865abc&amp;color=0,0,0&amp;mp=1&amp;vpa=9&amp;vtp=1&amp;vaab=1&amp;bbb=1"/>
          <p:cNvSpPr/>
          <p:nvPr/>
        </p:nvSpPr>
        <p:spPr>
          <a:xfrm>
            <a:off x="3971058" y="515966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东南亚</a:t>
            </a:r>
            <a:endParaRPr lang="en-US" altLang="zh-CN" sz="2800" dirty="0"/>
          </a:p>
        </p:txBody>
      </p:sp>
      <p:sp>
        <p:nvSpPr>
          <p:cNvPr id="2" name="QB_6_BD.14_1#00f9c5665?colgroup=2,3,23&amp;vaa=1&amp;vcp=1&amp;vis=1&amp;pid=237865abc&amp;color=0,0,0&amp;mp=1&amp;vtp=1&amp;vaab=1&amp;bt=1&amp;bbb=1">
            <a:extLst>
              <a:ext uri="{FF2B5EF4-FFF2-40B4-BE49-F238E27FC236}">
                <a16:creationId xmlns:a16="http://schemas.microsoft.com/office/drawing/2014/main" id="{D05727CF-98DB-675E-1B73-F4320615BA04}"/>
              </a:ext>
            </a:extLst>
          </p:cNvPr>
          <p:cNvSpPr txBox="1"/>
          <p:nvPr/>
        </p:nvSpPr>
        <p:spPr>
          <a:xfrm>
            <a:off x="1089473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9533e23f?vcp=1&amp;pid=237865ab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996696"/>
            <a:ext cx="5468112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8b9d51a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亚洲的自然环境</a:t>
            </a:r>
            <a:endParaRPr lang="en-US" altLang="zh-CN" sz="3200" dirty="0"/>
          </a:p>
        </p:txBody>
      </p:sp>
      <p:graphicFrame>
        <p:nvGraphicFramePr>
          <p:cNvPr id="15" name="QB_6_BD.19_1#90d904e41?colgroup=3,26&amp;vaa=1&amp;vcp=1&amp;vis=1&amp;pid=c68b9d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912096"/>
              </p:ext>
            </p:extLst>
          </p:nvPr>
        </p:nvGraphicFramePr>
        <p:xfrm>
          <a:off x="539496" y="1324401"/>
          <a:ext cx="11082528" cy="3903220"/>
        </p:xfrm>
        <a:graphic>
          <a:graphicData uri="http://schemas.openxmlformats.org/drawingml/2006/table">
            <a:tbl>
              <a:tblPr/>
              <a:tblGrid>
                <a:gridCol w="1270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地形复杂多样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地面起伏大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高低悬殊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帕米尔高原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伊朗高原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德干高原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西西伯利亚平原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中西伯利亚高原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东西伯利亚山地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恒河平原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印度河平原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0_1#90d904e41.blank?vaa=1&amp;vcp=1&amp;vis=1&amp;pid=c68b9d51a&amp;color=0,0,0&amp;vpa=10&amp;vtp=1&amp;vaab=1&amp;bbb=1"/>
          <p:cNvSpPr/>
          <p:nvPr/>
        </p:nvSpPr>
        <p:spPr>
          <a:xfrm>
            <a:off x="5804621" y="13244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B_6_AN.21_1#90d904e41.blank?vaa=1&amp;vcp=1&amp;vis=1&amp;pid=c68b9d51a&amp;color=0,0,0&amp;vpa=11&amp;vtp=1&amp;vaab=1&amp;bbb=1"/>
          <p:cNvSpPr/>
          <p:nvPr/>
        </p:nvSpPr>
        <p:spPr>
          <a:xfrm>
            <a:off x="3683722" y="190718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</a:t>
            </a:r>
            <a:endParaRPr lang="en-US" altLang="zh-CN" sz="2800" dirty="0"/>
          </a:p>
        </p:txBody>
      </p:sp>
      <p:sp>
        <p:nvSpPr>
          <p:cNvPr id="6" name="QB_6_AN.22_1#90d904e41.blank?vaa=1&amp;vcp=1&amp;vis=1&amp;pid=c68b9d51a&amp;color=0,0,0&amp;vpa=12&amp;vtp=1&amp;vaab=1&amp;bbb=1"/>
          <p:cNvSpPr/>
          <p:nvPr/>
        </p:nvSpPr>
        <p:spPr>
          <a:xfrm>
            <a:off x="5517283" y="192767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</a:t>
            </a:r>
            <a:endParaRPr lang="en-US" altLang="zh-CN" sz="2800" dirty="0"/>
          </a:p>
        </p:txBody>
      </p:sp>
      <p:sp>
        <p:nvSpPr>
          <p:cNvPr id="7" name="QB_6_AN.23_1#90d904e41.blank?vaa=1&amp;vcp=1&amp;vis=1&amp;pid=c68b9d51a&amp;color=0,0,0&amp;vpa=13&amp;vtp=1&amp;vaab=1&amp;bbb=1"/>
          <p:cNvSpPr/>
          <p:nvPr/>
        </p:nvSpPr>
        <p:spPr>
          <a:xfrm>
            <a:off x="2952606" y="27099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1508</Words>
  <Application>Microsoft Office PowerPoint</Application>
  <PresentationFormat>宽屏</PresentationFormat>
  <Paragraphs>336</Paragraphs>
  <Slides>42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2024-11-11T09:01:43Z</dcterms:created>
  <dcterms:modified xsi:type="dcterms:W3CDTF">2025-07-28T00:58:56Z</dcterms:modified>
  <cp:category/>
  <cp:contentStatus/>
</cp:coreProperties>
</file>