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7" r:id="rId3"/>
    <p:sldId id="289" r:id="rId4"/>
    <p:sldId id="290" r:id="rId5"/>
    <p:sldId id="288" r:id="rId6"/>
    <p:sldId id="292" r:id="rId7"/>
    <p:sldId id="293" r:id="rId8"/>
    <p:sldId id="294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 userDrawn="1">
          <p15:clr>
            <a:srgbClr val="A4A3A4"/>
          </p15:clr>
        </p15:guide>
        <p15:guide id="2" pos="37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5"/>
        <p:guide pos="37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0.png"/><Relationship Id="rId1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3.png"/><Relationship Id="rId1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5.png"/><Relationship Id="rId1" Type="http://schemas.openxmlformats.org/officeDocument/2006/relationships/image" Target="../media/image1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710" y="1010285"/>
            <a:ext cx="9119870" cy="504634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7416800" y="5546090"/>
                <a:ext cx="1319530" cy="65786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lvl="0" algn="l">
                  <a:buClrTx/>
                  <a:buSzTx/>
                  <a:buFontTx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0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38</m:t>
                        </m:r>
                        <m:r>
                          <a:rPr lang="en-US" altLang="zh-CN" sz="20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.</m:t>
                        </m:r>
                        <m:r>
                          <a:rPr lang="en-US" altLang="zh-CN" sz="20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5</m:t>
                        </m:r>
                      </m:num>
                      <m:den>
                        <m:r>
                          <a:rPr lang="en-US" altLang="zh-CN" sz="20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0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x</m:t>
                        </m:r>
                      </m:num>
                      <m:den>
                        <m:r>
                          <a:rPr lang="en-US" altLang="zh-CN" sz="20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13</m:t>
                        </m:r>
                      </m:den>
                    </m:f>
                  </m:oMath>
                </a14:m>
                <a:endParaRPr lang="en-US" altLang="zh-CN" sz="20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  <a:sym typeface="+mn-ea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6800" y="5546090"/>
                <a:ext cx="1319530" cy="65786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4067175" y="4119880"/>
            <a:ext cx="13138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58390" y="4119880"/>
            <a:ext cx="5829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42055" y="3352800"/>
            <a:ext cx="1325245" cy="3727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61730" y="523716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正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17620" y="5258435"/>
            <a:ext cx="216154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每吨水的水费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34170" y="487457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水费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85660" y="4874895"/>
            <a:ext cx="1299845" cy="3625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用水吨数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99080" y="564229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应付水费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12" grpId="0"/>
      <p:bldP spid="12" grpId="1"/>
      <p:bldP spid="11" grpId="0"/>
      <p:bldP spid="11" grpId="1"/>
      <p:bldP spid="10" grpId="0"/>
      <p:bldP spid="10" grpId="1"/>
      <p:bldP spid="9" grpId="0"/>
      <p:bldP spid="9" grpId="1"/>
      <p:bldP spid="14" grpId="0"/>
      <p:bldP spid="1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620" y="1490345"/>
            <a:ext cx="10163810" cy="289814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/>
              <p:cNvSpPr txBox="1"/>
              <p:nvPr/>
            </p:nvSpPr>
            <p:spPr>
              <a:xfrm>
                <a:off x="1987550" y="2492375"/>
                <a:ext cx="3275330" cy="153924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2</a:t>
                </a:r>
                <a:r>
                  <a:rPr lang="zh-CN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200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=400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(cm)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400cm=4m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3.14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4=12.56(m)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3" name="文本框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7550" y="2492375"/>
                <a:ext cx="3275330" cy="153924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0285" y="1490345"/>
            <a:ext cx="10403840" cy="36544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/>
              <p:cNvSpPr txBox="1"/>
              <p:nvPr/>
            </p:nvSpPr>
            <p:spPr>
              <a:xfrm>
                <a:off x="1868170" y="3237230"/>
                <a:ext cx="2883535" cy="9455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55km=5500000cm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5500000</a:t>
                </a:r>
                <a:r>
                  <a:rPr lang="zh-CN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500000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=11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(cm)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3" name="文本框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8170" y="3237230"/>
                <a:ext cx="2883535" cy="945515"/>
              </a:xfrm>
              <a:prstGeom prst="rect">
                <a:avLst/>
              </a:prstGeom>
              <a:blipFill rotWithShape="1">
                <a:blip r:embed="rId2"/>
                <a:stretch>
                  <a:fillRect b="-33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9630" y="1490345"/>
            <a:ext cx="10506075" cy="308038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/>
              <p:cNvSpPr txBox="1"/>
              <p:nvPr/>
            </p:nvSpPr>
            <p:spPr>
              <a:xfrm>
                <a:off x="1369060" y="3044825"/>
                <a:ext cx="4048760" cy="152590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解：设需要的土地面积为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x km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²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。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8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90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x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6</m:t>
                        </m:r>
                      </m:den>
                    </m:f>
                  </m:oMath>
                </a14:m>
                <a:endParaRPr lang="en-US" altLang="zh-CN" sz="20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  <a:sym typeface="+mn-ea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             x=180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3" name="文本框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9060" y="3044825"/>
                <a:ext cx="4048760" cy="152590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675" y="901065"/>
            <a:ext cx="10527030" cy="4704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30400" y="3295650"/>
            <a:ext cx="6515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6815" y="1054735"/>
            <a:ext cx="9628505" cy="47021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931670" y="2141220"/>
                <a:ext cx="5173345" cy="135890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解：设电脑原价为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x 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元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。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2880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3600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 </a:t>
                </a: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altLang="zh-CN" sz="20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  <a:sym typeface="+mn-ea"/>
                            </a:rPr>
                            <m:t>4800</m:t>
                          </m:r>
                        </m:num>
                        <m:den>
                          <m:r>
                            <a:rPr lang="en-US" altLang="zh-CN" sz="20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  <a:sym typeface="+mn-ea"/>
                            </a:rPr>
                            <m:t>x</m:t>
                          </m:r>
                        </m:den>
                      </m:f>
                    </m:oMath>
                  </m:oMathPara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                    x=6000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1670" y="2141220"/>
                <a:ext cx="5173345" cy="1358900"/>
              </a:xfrm>
              <a:prstGeom prst="rect">
                <a:avLst/>
              </a:prstGeom>
              <a:blipFill rotWithShape="1">
                <a:blip r:embed="rId2"/>
                <a:stretch>
                  <a:fillRect b="-15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1931670" y="4230370"/>
            <a:ext cx="5116195" cy="15265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解：设能买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台落地扇。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150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10=375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(4800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6000)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x=5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5530" y="909320"/>
            <a:ext cx="10154285" cy="487743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468755" y="2934970"/>
                <a:ext cx="6674485" cy="187833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解：设原来乙木桩露出水面部分的长度是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x cm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，则原来甲木桩露出水面部分的长度是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10x cm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。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   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10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x</m:t>
                        </m:r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+20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x</m:t>
                        </m:r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+20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5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8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                   x=4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甲：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10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4=40(cm)      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乙：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10cm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8755" y="2934970"/>
                <a:ext cx="6674485" cy="1878330"/>
              </a:xfrm>
              <a:prstGeom prst="rect">
                <a:avLst/>
              </a:prstGeom>
              <a:blipFill rotWithShape="1">
                <a:blip r:embed="rId2"/>
                <a:stretch>
                  <a:fillRect b="-15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500</Words>
  <Application>WPS 演示</Application>
  <PresentationFormat>宽屏</PresentationFormat>
  <Paragraphs>47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3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Cambria Math</vt:lpstr>
      <vt:lpstr>华文细黑</vt:lpstr>
      <vt:lpstr>华文楷体</vt:lpstr>
      <vt:lpstr>ＤＦ明朝体W5</vt:lpstr>
      <vt:lpstr>Malgun Gothic Semilight</vt:lpstr>
      <vt:lpstr>MingLiU-ExtB</vt:lpstr>
      <vt:lpstr>PMingLiU-ExtB</vt:lpstr>
      <vt:lpstr>Yu Gothic Medium</vt:lpstr>
      <vt:lpstr>Yu Gothic UI Semibold</vt:lpstr>
      <vt:lpstr>Bahnschrift SemiBold</vt:lpstr>
      <vt:lpstr>Bookman Old Style</vt:lpstr>
      <vt:lpstr>Clarendon Blk BT</vt:lpstr>
      <vt:lpstr>Clarendon BT</vt:lpstr>
      <vt:lpstr>Dubai Medium</vt:lpstr>
      <vt:lpstr>Gabriola</vt:lpstr>
      <vt:lpstr>GeoSlab703 MdCn BT</vt:lpstr>
      <vt:lpstr>Georgia</vt:lpstr>
      <vt:lpstr>GeoSlab703 Md BT</vt:lpstr>
      <vt:lpstr>Garamond</vt:lpstr>
      <vt:lpstr>Gadugi</vt:lpstr>
      <vt:lpstr>Futura Md BT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179</cp:revision>
  <dcterms:created xsi:type="dcterms:W3CDTF">2019-06-19T02:08:00Z</dcterms:created>
  <dcterms:modified xsi:type="dcterms:W3CDTF">2025-02-10T07:25:57Z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