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9" r:id="rId32"/>
    <p:sldId id="286" r:id="rId33"/>
    <p:sldId id="300" r:id="rId34"/>
    <p:sldId id="287" r:id="rId35"/>
    <p:sldId id="301" r:id="rId36"/>
    <p:sldId id="288" r:id="rId37"/>
    <p:sldId id="289" r:id="rId38"/>
    <p:sldId id="298" r:id="rId39"/>
    <p:sldId id="290" r:id="rId40"/>
    <p:sldId id="291" r:id="rId41"/>
    <p:sldId id="292" r:id="rId42"/>
    <p:sldId id="293" r:id="rId43"/>
    <p:sldId id="294" r:id="rId44"/>
    <p:sldId id="295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36C485-382E-4F26-BB86-F76F156427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1356C5-71F9-47DC-B597-76F1500BC9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6501F7-6C47-4F1F-98EF-7F2C33CFF9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601CEA-D187-E154-A791-0F282B7F1FC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85BFFAF-C05C-4047-A39A-9DC3EF67ACD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B2EB62-EBE4-4E8B-8A46-D24AD4F67D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29F8DA-998E-4FF3-9746-C6E8366758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318B1E-C093-49C7-B6C8-2F87F6443B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4391b90a?colgroup=2,2,19,4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13484"/>
              </p:ext>
            </p:extLst>
          </p:nvPr>
        </p:nvGraphicFramePr>
        <p:xfrm>
          <a:off x="539496" y="924465"/>
          <a:ext cx="11112445" cy="5511800"/>
        </p:xfrm>
        <a:graphic>
          <a:graphicData uri="http://schemas.openxmlformats.org/drawingml/2006/table">
            <a:tbl>
              <a:tblPr/>
              <a:tblGrid>
                <a:gridCol w="10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9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4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21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公元前5世纪中后期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伯里克利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隶制民主政治发展到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0900"/>
                        </a:lnSpc>
                      </a:pPr>
                      <a:r>
                        <a:rPr lang="en-US" altLang="zh-CN" sz="17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（1）扩大公民的权利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：公职人员几乎都是从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全体公民中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抽签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最高权力机构：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公民大会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具有立法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司法等多种职能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轮番而治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：代表各地的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10个主席团轮流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主持城邦日常事务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召集公民大会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立津贴制度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：保证贫穷公民参政议政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占雅典人口绝大多数的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外邦人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没有任何政治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94391b90a.table_image?iti=1&amp;tii=1&amp;vcp=1&amp;pid=f8883cf4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9373" y="1101090"/>
            <a:ext cx="1380744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94391b90a.table_image?iti=1&amp;tii=2&amp;vcp=1&amp;pid=f8883cf48&amp;color=0,0,0&amp;mp=1&amp;vtp=1&amp;vaab=1&amp;bbb=1&amp;hb=1"/>
          <p:cNvSpPr/>
          <p:nvPr/>
        </p:nvSpPr>
        <p:spPr>
          <a:xfrm>
            <a:off x="9836493" y="2883154"/>
            <a:ext cx="1746504" cy="2135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伯里克利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（约公元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—前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94391b90a?colgroup=2,2,19,4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419B2B11-74A3-31F5-D816-E43818000EE2}"/>
              </a:ext>
            </a:extLst>
          </p:cNvPr>
          <p:cNvSpPr txBox="1"/>
          <p:nvPr/>
        </p:nvSpPr>
        <p:spPr>
          <a:xfrm>
            <a:off x="10933796" y="40412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94391b90a?colgroup=2,2,13,10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117671"/>
              </p:ext>
            </p:extLst>
          </p:nvPr>
        </p:nvGraphicFramePr>
        <p:xfrm>
          <a:off x="539496" y="1143538"/>
          <a:ext cx="11112524" cy="5073968"/>
        </p:xfrm>
        <a:graphic>
          <a:graphicData uri="http://schemas.openxmlformats.org/drawingml/2006/table">
            <a:tbl>
              <a:tblPr/>
              <a:tblGrid>
                <a:gridCol w="1218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5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马其顿成为军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900"/>
                        </a:lnSpc>
                      </a:pPr>
                      <a:r>
                        <a:rPr lang="en-US" altLang="zh-CN" sz="13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公元前334年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马其顿国王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历山大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率领大军击败波斯帝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亚历山大攻占地中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海东岸地区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进入埃及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击败波斯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历经10年征战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历山大帝国建立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亚历山大大帝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94391b90a.table_image?iti=2&amp;tii=4&amp;vcp=1&amp;pid=f8883cf48&amp;color=0,0,0&amp;mp=1&amp;vtp=1&amp;vaab=1&amp;bbb=1&amp;hb=1"/>
          <p:cNvSpPr/>
          <p:nvPr/>
        </p:nvSpPr>
        <p:spPr>
          <a:xfrm>
            <a:off x="7905387" y="3964970"/>
            <a:ext cx="36301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骑在战马上的亚历山大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公元前356—前323）</a:t>
            </a:r>
            <a:endParaRPr lang="en-US" altLang="zh-CN" sz="2800" dirty="0"/>
          </a:p>
        </p:txBody>
      </p:sp>
      <p:sp>
        <p:nvSpPr>
          <p:cNvPr id="2" name="P_7_BD#94391b90a?colgroup=2,2,13,10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2149069C-46AB-1640-B4E9-1C06D4063B74}"/>
              </a:ext>
            </a:extLst>
          </p:cNvPr>
          <p:cNvSpPr txBox="1"/>
          <p:nvPr/>
        </p:nvSpPr>
        <p:spPr>
          <a:xfrm>
            <a:off x="10933875" y="4351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亚历山大大帝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91144" y="2085987"/>
            <a:ext cx="2342731" cy="17519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94391b90a?colgroup=2,2,25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15371"/>
              </p:ext>
            </p:extLst>
          </p:nvPr>
        </p:nvGraphicFramePr>
        <p:xfrm>
          <a:off x="539496" y="2105342"/>
          <a:ext cx="11113033" cy="3351912"/>
        </p:xfrm>
        <a:graphic>
          <a:graphicData uri="http://schemas.openxmlformats.org/drawingml/2006/table">
            <a:tbl>
              <a:tblPr/>
              <a:tblGrid>
                <a:gridCol w="970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31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西起希腊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东到印度河流域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北抵中亚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南达埃及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（1）消极：亚历山大东征具有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侵略性质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给东方人民带来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巨大灾难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掠夺了东方世界的无数财富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（2）积极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观上促进了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东西方文化的大交汇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加强了东西方之间的经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济联系和贸易往来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391b90a?colgroup=2,2,25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5342AED7-4895-1962-32FC-0F16485C520E}"/>
              </a:ext>
            </a:extLst>
          </p:cNvPr>
          <p:cNvSpPr txBox="1"/>
          <p:nvPr/>
        </p:nvSpPr>
        <p:spPr>
          <a:xfrm>
            <a:off x="1093438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01c324f?vcp=1&amp;pid=38f0be4fe&amp;color=0,0,0&amp;mp=1&amp;vtp=1&amp;vaab=1&amp;bt=1&amp;bbb=1"/>
          <p:cNvSpPr/>
          <p:nvPr/>
        </p:nvSpPr>
        <p:spPr>
          <a:xfrm>
            <a:off x="539496" y="474888"/>
            <a:ext cx="11109960" cy="523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e74108d4?sp=1&amp;vcp=1&amp;pid=5701c324f&amp;color=0,0,0&amp;vtp=1&amp;vaab=1&amp;bbb=1"/>
          <p:cNvSpPr/>
          <p:nvPr/>
        </p:nvSpPr>
        <p:spPr>
          <a:xfrm>
            <a:off x="539496" y="99434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雅典民主政治的特点与局限性</a:t>
            </a:r>
            <a:endParaRPr lang="en-US" altLang="zh-CN" sz="2800" dirty="0"/>
          </a:p>
        </p:txBody>
      </p:sp>
      <p:graphicFrame>
        <p:nvGraphicFramePr>
          <p:cNvPr id="14" name="P_7_BD#de74108d4?colgroup=3,18,7&amp;vcp=1&amp;pid=5701c324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300345"/>
              </p:ext>
            </p:extLst>
          </p:nvPr>
        </p:nvGraphicFramePr>
        <p:xfrm>
          <a:off x="539496" y="1603147"/>
          <a:ext cx="11082528" cy="369570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5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主权在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公民大会等机构实行集体负责和少数服从多数的原则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雅典政治向全体公民开放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是奴隶制下的民主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是城邦公民内部的民主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是少数人的民主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它既是伟大文明的催化剂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又是社会不公的暴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力机器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崇尚法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雅典实行法治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提出公民在法律面前一律平等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e74108d4?colgroup=3,18,7&amp;vcp=1&amp;pid=5701c324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689257"/>
              </p:ext>
            </p:extLst>
          </p:nvPr>
        </p:nvGraphicFramePr>
        <p:xfrm>
          <a:off x="539496" y="1286700"/>
          <a:ext cx="11082528" cy="499618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8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轮番而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五百人议事会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陪审法庭和公民大会由抽签选举产生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十将军委员会由民主选举产生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都有一定的任期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是奴隶制下的民主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是城邦公民内部的民主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是少数人的民主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它既是伟大文明的催化剂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是社会不公的暴力机器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公民对官吏有监督和制约的权利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如陶片放逐法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陪审法庭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2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公民直接参与城邦的政治活动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具有较强的公民意识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de74108d4?colgroup=3,18,7&amp;vcp=1&amp;pid=5701c324f&amp;color=0,0,0&amp;mp=1&amp;vtp=1&amp;vaab=1&amp;bt=1&amp;bbb=1">
            <a:extLst>
              <a:ext uri="{FF2B5EF4-FFF2-40B4-BE49-F238E27FC236}">
                <a16:creationId xmlns:a16="http://schemas.microsoft.com/office/drawing/2014/main" id="{CBD56C93-CA75-BEEC-CEA9-2B99141F42C8}"/>
              </a:ext>
            </a:extLst>
          </p:cNvPr>
          <p:cNvSpPr txBox="1"/>
          <p:nvPr/>
        </p:nvSpPr>
        <p:spPr>
          <a:xfrm>
            <a:off x="10903879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3bb8af0?vcp=1&amp;pid=b4627b3e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罗马城邦和罗马帝国</a:t>
            </a:r>
            <a:endParaRPr lang="en-US" altLang="zh-CN" sz="3200" dirty="0"/>
          </a:p>
        </p:txBody>
      </p:sp>
      <p:sp>
        <p:nvSpPr>
          <p:cNvPr id="3" name="C_6_BD#350daba7d?vcp=1&amp;pid=0b3bb8af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2b1a937d?vcp=1&amp;pid=350daba7d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知道建立在奴隶制基础上的罗马共和国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以及罗马帝国对文化传播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和交流的作用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536f6ed?vcp=1&amp;pid=0b3bb8a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8e269d8f9?colgroup=2,2,25&amp;vcp=1&amp;pid=ce536f6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286950"/>
              </p:ext>
            </p:extLst>
          </p:nvPr>
        </p:nvGraphicFramePr>
        <p:xfrm>
          <a:off x="539496" y="1295191"/>
          <a:ext cx="11112834" cy="3910204"/>
        </p:xfrm>
        <a:graphic>
          <a:graphicData uri="http://schemas.openxmlformats.org/drawingml/2006/table">
            <a:tbl>
              <a:tblPr/>
              <a:tblGrid>
                <a:gridCol w="962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03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公元前1000年左右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罗马城邦从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台伯河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公元前509年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罗马建立了共和国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决策权掌握在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元老院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执政官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主持日常政务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公民大会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是形式上的最高权力机关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保民官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有权否决执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政官与元老院提出的对平民不利的决议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8e269d8f9?colgroup=1,1,1,8,8,6&amp;vcp=1&amp;pid=ce536f6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75754"/>
              </p:ext>
            </p:extLst>
          </p:nvPr>
        </p:nvGraphicFramePr>
        <p:xfrm>
          <a:off x="539496" y="1161839"/>
          <a:ext cx="11064240" cy="3733800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216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228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公元前450年左右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罗马颁布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成文法《十二铜表法》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涉及诉讼程序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所有权和债务权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宗教法等内容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6100"/>
                        </a:lnSpc>
                      </a:pPr>
                      <a:r>
                        <a:rPr lang="en-US" altLang="zh-CN" sz="14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4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使定罪量刑有了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文字依据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在一定程度上遏制了贵族对法律的曲解和滥用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8e269d8f9.table_image?iti=3&amp;tii=5&amp;vcp=1&amp;pid=ce536f6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6608" y="1429463"/>
            <a:ext cx="1847088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8e269d8f9.table_image?iti=3&amp;tii=6&amp;vcp=1&amp;pid=ce536f6ed&amp;color=0,0,0&amp;vtp=1&amp;vaab=1&amp;bbb=1&amp;hb=1"/>
          <p:cNvSpPr/>
          <p:nvPr/>
        </p:nvSpPr>
        <p:spPr>
          <a:xfrm>
            <a:off x="9194292" y="3723591"/>
            <a:ext cx="2331720" cy="10129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十二铜表法》</a:t>
            </a:r>
          </a:p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颁布</a:t>
            </a:r>
            <a:endParaRPr lang="en-US" altLang="zh-CN" sz="2800" dirty="0"/>
          </a:p>
        </p:txBody>
      </p:sp>
      <p:sp>
        <p:nvSpPr>
          <p:cNvPr id="2" name="P_7_BD#8e269d8f9?colgroup=1,1,1,8,8,6&amp;vcp=1&amp;pid=ce536f6ed&amp;color=0,0,0&amp;vtp=1&amp;vaab=1&amp;bt=1&amp;bbb=1">
            <a:extLst>
              <a:ext uri="{FF2B5EF4-FFF2-40B4-BE49-F238E27FC236}">
                <a16:creationId xmlns:a16="http://schemas.microsoft.com/office/drawing/2014/main" id="{3B8627A9-F122-5293-47D0-D8AD886F17DF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8e269d8f9?colgroup=2,2,25&amp;vcp=1&amp;pid=ce536f6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542173"/>
              </p:ext>
            </p:extLst>
          </p:nvPr>
        </p:nvGraphicFramePr>
        <p:xfrm>
          <a:off x="539496" y="2382710"/>
          <a:ext cx="11113458" cy="2797176"/>
        </p:xfrm>
        <a:graphic>
          <a:graphicData uri="http://schemas.openxmlformats.org/drawingml/2006/table">
            <a:tbl>
              <a:tblPr/>
              <a:tblGrid>
                <a:gridCol w="95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公元前3世纪初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征服意大利半岛—灭掉迦太基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控制西地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中海地区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征服东地中海地区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成为整个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中海地区的霸主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斯巴达克发动奴隶起义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起义遭到血腥镇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但沉重打击了罗马共和国的统治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e269d8f9?colgroup=2,2,25&amp;vcp=1&amp;pid=ce536f6ed&amp;color=0,0,0&amp;mp=1&amp;vtp=1&amp;vaab=1&amp;bt=1&amp;bbb=1">
            <a:extLst>
              <a:ext uri="{FF2B5EF4-FFF2-40B4-BE49-F238E27FC236}">
                <a16:creationId xmlns:a16="http://schemas.microsoft.com/office/drawing/2014/main" id="{8CE88645-AEC6-6CC3-56EA-6E3659D58E97}"/>
              </a:ext>
            </a:extLst>
          </p:cNvPr>
          <p:cNvSpPr txBox="1"/>
          <p:nvPr/>
        </p:nvSpPr>
        <p:spPr>
          <a:xfrm>
            <a:off x="1093480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8e269d8f9?colgroup=2,2,25&amp;vcp=1&amp;pid=ce536f6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49020"/>
              </p:ext>
            </p:extLst>
          </p:nvPr>
        </p:nvGraphicFramePr>
        <p:xfrm>
          <a:off x="539496" y="1267364"/>
          <a:ext cx="11113458" cy="5027868"/>
        </p:xfrm>
        <a:graphic>
          <a:graphicData uri="http://schemas.openxmlformats.org/drawingml/2006/table">
            <a:tbl>
              <a:tblPr/>
              <a:tblGrid>
                <a:gridCol w="95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率领军队进攻罗马城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元老院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被任命为终身独裁官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屋大维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元首制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这一政治形式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掌握了最高统治实权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罗马共和国演变为罗马帝国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罗马帝国进入黄金时期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帝国的版图横跨欧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地中海成了罗马帝国的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内湖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375年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日耳曼人大举侵入罗马帝国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4世纪末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分裂为东西两个帝国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476年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西罗马帝国在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日耳曼人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击下灭亡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东罗马帝国（即拜占庭帝国）灭亡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e269d8f9?colgroup=2,2,25&amp;vcp=1&amp;pid=ce536f6ed&amp;color=0,0,0&amp;vtp=1&amp;vaab=1&amp;bt=1&amp;bbb=1">
            <a:extLst>
              <a:ext uri="{FF2B5EF4-FFF2-40B4-BE49-F238E27FC236}">
                <a16:creationId xmlns:a16="http://schemas.microsoft.com/office/drawing/2014/main" id="{0335251C-B46B-B350-8422-497D87A35A3D}"/>
              </a:ext>
            </a:extLst>
          </p:cNvPr>
          <p:cNvSpPr txBox="1"/>
          <p:nvPr/>
        </p:nvSpPr>
        <p:spPr>
          <a:xfrm>
            <a:off x="1093480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c10fb4c?vcp=1&amp;pid=0b3bb8af0&amp;color=0,0,0&amp;mp=1&amp;vtp=1&amp;vaab=1&amp;bt=1&amp;bbb=1"/>
          <p:cNvSpPr/>
          <p:nvPr/>
        </p:nvSpPr>
        <p:spPr>
          <a:xfrm>
            <a:off x="539496" y="554400"/>
            <a:ext cx="11109960" cy="575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f66c98d3?sp=1&amp;vcp=1&amp;pid=9ac10fb4c&amp;color=0,0,0&amp;vtp=1&amp;vaab=1&amp;bbb=1"/>
          <p:cNvSpPr/>
          <p:nvPr/>
        </p:nvSpPr>
        <p:spPr>
          <a:xfrm>
            <a:off x="539496" y="1012843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世界古代文明交流的主要途径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经贸往来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是世界古代文明交流的基本形式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也是最持久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最深刻的人类文明交往的形式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不同文明的文化成果传播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人类社会的发展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体现了世界文化的多样性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军事征服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给人民带来深重灾难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但在客观上促进了人类文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明的交流和文化的交融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人口迁徙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导致不同种族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文明的族群接触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促进了文明之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间的相互学习和交流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推动了世界文明的发展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2728711?vcp=1&amp;pid=b4627b3e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希腊罗马古典文化</a:t>
            </a:r>
            <a:endParaRPr lang="en-US" altLang="zh-CN" sz="3200" dirty="0"/>
          </a:p>
        </p:txBody>
      </p:sp>
      <p:sp>
        <p:nvSpPr>
          <p:cNvPr id="3" name="C_6_BD#9f15ddb21?vcp=1&amp;pid=b3272871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c8d5bd7d?vcp=1&amp;pid=9f15ddb21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了解希腊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罗马的古典文化成就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6958d78?vcp=1&amp;pid=b32728711&amp;color=0,0,0&amp;vtp=1&amp;vaab=1&amp;bt=1&amp;bbb=1"/>
          <p:cNvSpPr/>
          <p:nvPr/>
        </p:nvSpPr>
        <p:spPr>
          <a:xfrm>
            <a:off x="539496" y="421878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b864bc874?colgroup=1,28&amp;vcp=1&amp;pid=ec6958d7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574677"/>
              </p:ext>
            </p:extLst>
          </p:nvPr>
        </p:nvGraphicFramePr>
        <p:xfrm>
          <a:off x="539496" y="1162669"/>
          <a:ext cx="11082528" cy="5085716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希腊神话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影响广泛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神人同形同性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荷马史诗》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是宝贵的文学遗产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也是了解早期希腊社会的主要文献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0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希腊的人物雕刻艺术的代表作有奥林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匹亚神庙中的宙斯像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《掷铁饼者》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600"/>
                        </a:lnSpc>
                      </a:pPr>
                      <a:r>
                        <a:rPr lang="en-US" altLang="zh-CN" sz="178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）希腊建筑艺术主要体现在神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雅典帕特农神庙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是典型代表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）罗马建筑吸收了希腊建筑的特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并有所创新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代表性建筑有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引水道工程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凯旋门和万神庙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b864bc874.table_image?iti=4&amp;htil=1&amp;tii=7&amp;vcp=1&amp;pid=ec6958d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4672" y="2675430"/>
            <a:ext cx="1280160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b864bc874.table_image?iti=4&amp;htil=1&amp;tii=9&amp;vcp=1&amp;pid=ec6958d78&amp;color=0,0,0&amp;vtp=1&amp;vaab=1&amp;bbb=1&amp;hb=1"/>
          <p:cNvSpPr/>
          <p:nvPr/>
        </p:nvSpPr>
        <p:spPr>
          <a:xfrm>
            <a:off x="7124347" y="4795822"/>
            <a:ext cx="1795191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掷铁饼者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7" name="P_7_BD#b864bc874.table_image?iti=5&amp;htil=1&amp;tii=10&amp;vcp=1&amp;pid=ec6958d78&amp;color=0,0,0&amp;vtp=1&amp;vaab=1&amp;bbb=1"/>
          <p:cNvSpPr/>
          <p:nvPr/>
        </p:nvSpPr>
        <p:spPr>
          <a:xfrm>
            <a:off x="8887999" y="4795822"/>
            <a:ext cx="250545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帕特农神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庙遗址</a:t>
            </a:r>
            <a:endParaRPr lang="en-US" altLang="zh-CN" sz="2800" dirty="0"/>
          </a:p>
        </p:txBody>
      </p:sp>
      <p:pic>
        <p:nvPicPr>
          <p:cNvPr id="8" name="图片 7" descr="帕特农神庙1.jf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23293" y="3132630"/>
            <a:ext cx="2570162" cy="15361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64bc874?colgroup=1,16,12&amp;vcp=1&amp;pid=ec6958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348984"/>
              </p:ext>
            </p:extLst>
          </p:nvPr>
        </p:nvGraphicFramePr>
        <p:xfrm>
          <a:off x="539496" y="1518412"/>
          <a:ext cx="11082528" cy="454660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57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古希腊哲学成就突出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代表人物：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谟克利特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苏格拉底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（思考转向人类社会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主张人应该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认识你自己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亚里士多德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百科全书式的学者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200"/>
                        </a:lnSpc>
                      </a:pPr>
                      <a:r>
                        <a:rPr lang="en-US" altLang="zh-CN" sz="9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ts val="21600"/>
                        </a:lnSpc>
                      </a:pPr>
                      <a:r>
                        <a:rPr lang="en-US" altLang="zh-CN" sz="13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b864bc874.table_image?iti=7&amp;htil=1&amp;tii=12&amp;vcp=1&amp;pid=ec6958d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816" y="3449510"/>
            <a:ext cx="1051560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864bc874.table_image?iti=6&amp;htil=1&amp;tii=13&amp;vcp=1&amp;pid=ec6958d78&amp;color=0,0,0&amp;vtp=1&amp;vaab=1&amp;bbb=1"/>
          <p:cNvSpPr/>
          <p:nvPr/>
        </p:nvSpPr>
        <p:spPr>
          <a:xfrm>
            <a:off x="7877715" y="2931351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《苏格拉底之死》</a:t>
            </a:r>
            <a:endParaRPr lang="en-US" altLang="zh-CN" sz="2800" dirty="0"/>
          </a:p>
        </p:txBody>
      </p:sp>
      <p:sp>
        <p:nvSpPr>
          <p:cNvPr id="6" name="P_7_BD#b864bc874.table_image?iti=7&amp;htil=1&amp;tii=14&amp;vcp=1&amp;pid=ec6958d78&amp;color=0,0,0&amp;vtp=1&amp;vaab=1&amp;bbb=1&amp;hb=1"/>
          <p:cNvSpPr/>
          <p:nvPr/>
        </p:nvSpPr>
        <p:spPr>
          <a:xfrm>
            <a:off x="7141464" y="4874958"/>
            <a:ext cx="439826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亚里士多德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（公元前384—前322）</a:t>
            </a:r>
            <a:endParaRPr lang="en-US" altLang="zh-CN" sz="2800" dirty="0"/>
          </a:p>
        </p:txBody>
      </p:sp>
      <p:sp>
        <p:nvSpPr>
          <p:cNvPr id="2" name="P_7_BD#b864bc874?colgroup=1,16,12&amp;vcp=1&amp;pid=ec6958d78&amp;color=0,0,0&amp;vtp=1&amp;vaab=1&amp;bt=1&amp;bbb=1">
            <a:extLst>
              <a:ext uri="{FF2B5EF4-FFF2-40B4-BE49-F238E27FC236}">
                <a16:creationId xmlns:a16="http://schemas.microsoft.com/office/drawing/2014/main" id="{11FA7A8A-978C-CFC0-8094-1638D11E82EE}"/>
              </a:ext>
            </a:extLst>
          </p:cNvPr>
          <p:cNvSpPr txBox="1"/>
          <p:nvPr/>
        </p:nvSpPr>
        <p:spPr>
          <a:xfrm>
            <a:off x="10903879" y="8100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u=2965270765,872130299&amp;fm=253&amp;app=138&amp;f=JPEG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8350564" y="1568895"/>
            <a:ext cx="2020824" cy="1362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64bc874?colgroup=1,28&amp;vcp=1&amp;pid=ec6958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425826"/>
              </p:ext>
            </p:extLst>
          </p:nvPr>
        </p:nvGraphicFramePr>
        <p:xfrm>
          <a:off x="539496" y="2660078"/>
          <a:ext cx="11112602" cy="2242440"/>
        </p:xfrm>
        <a:graphic>
          <a:graphicData uri="http://schemas.openxmlformats.org/drawingml/2006/table">
            <a:tbl>
              <a:tblPr/>
              <a:tblGrid>
                <a:gridCol w="527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方面的成就是罗马人最伟大的成就之一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《十二铜表法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马法制建设的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是后世罗马法典乃至欧洲法学的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渊源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命人以古埃及人的太阳历为蓝本编制新的历法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儒略历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儒略历后来成为今天人们使用的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公历的基础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864bc874?colgroup=1,28&amp;vcp=1&amp;pid=ec6958d78&amp;color=0,0,0&amp;vtp=1&amp;vaab=1&amp;bt=1&amp;bbb=1">
            <a:extLst>
              <a:ext uri="{FF2B5EF4-FFF2-40B4-BE49-F238E27FC236}">
                <a16:creationId xmlns:a16="http://schemas.microsoft.com/office/drawing/2014/main" id="{4C0C5162-7F9E-3BF2-B54E-98C815993764}"/>
              </a:ext>
            </a:extLst>
          </p:cNvPr>
          <p:cNvSpPr txBox="1"/>
          <p:nvPr/>
        </p:nvSpPr>
        <p:spPr>
          <a:xfrm>
            <a:off x="1093395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b9c37ac?vcp=1&amp;pid=b3272871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3edbddfe?sp=1&amp;vcp=1&amp;pid=fbb9c37ac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古希腊雕塑往往以人为题材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体现了以人为中心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具有一定的人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文主义色彩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古希腊罗马文化的特点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理性特征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竞技精神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5afdb46b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15afdb46b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1e345cc4?vaa=1&amp;vcp=1&amp;vis=1&amp;pid=15afdb46b&amp;color=0,0,0&amp;vtp=1&amp;vaab=1&amp;bt=1&amp;bbb=1&amp;hb=1"/>
          <p:cNvSpPr/>
          <p:nvPr/>
        </p:nvSpPr>
        <p:spPr>
          <a:xfrm>
            <a:off x="539496" y="9060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【五育并举·体育】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（2024·河南·中考，有改动）在古希腊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，将比赛胜利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者的雕像竖立在奥林匹克运动会上成为一种风气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。甚至有人认为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奥林匹克运动会就不会有希腊雕塑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材料表明古希腊运动会(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c1e345cc4.bracket?vaa=1&amp;vcp=1&amp;vis=1&amp;pid=15afdb46b&amp;color=0,0,0&amp;vpa=1&amp;vtp=1&amp;vaab=1"/>
          <p:cNvSpPr/>
          <p:nvPr/>
        </p:nvSpPr>
        <p:spPr>
          <a:xfrm>
            <a:off x="10062114" y="21880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c1e345cc4.choices?vaa=1&amp;vcp=1&amp;vis=1&amp;pid=15afdb46b&amp;color=0,0,0&amp;vtp=1&amp;vaab=1&amp;bbb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.促进艺术发展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B.推动文化交流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C.消除政治分歧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.倡导和平理念</a:t>
            </a:r>
            <a:endParaRPr lang="en-US" altLang="zh-CN" sz="2800" dirty="0"/>
          </a:p>
        </p:txBody>
      </p:sp>
      <p:sp>
        <p:nvSpPr>
          <p:cNvPr id="5" name="QC_5_AS.1_1#c1e345cc4?vaa=1&amp;vcp=1&amp;vis=1&amp;pid=15afdb46b&amp;color=0,0,0&amp;vtp=1&amp;vaab=1&amp;bbb=1&amp;hb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本题以古希腊的奥林匹克运动会为史料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考查了古希腊文化艺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术和体育的关系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反映了近年来中考考查五育并举的趋势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解题时分析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材料，从关键信息“没有奥林匹克运动会就不会有希腊雕塑”可知，古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希腊运动会促进了艺术的发展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。故选A项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4100959?vcp=1&amp;pid=15afdb46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请完成第262—264页［备考练习］习题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33c0e16e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d33c0e16e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4df49bd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d84df49bd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34585e99?vcp=1&amp;pid=d33c0e16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f1e30620a?vaa=1&amp;vcp=1&amp;vis=1&amp;pid=534585e99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1.（2024·山东济宁·中考）古代雅典居民中，有资格参加公民大会的是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f1e30620a.bracket?vaa=1&amp;vcp=1&amp;vis=1&amp;pid=534585e99&amp;color=0,0,0&amp;vpa=2&amp;vtp=1&amp;vaab=1"/>
          <p:cNvSpPr/>
          <p:nvPr/>
        </p:nvSpPr>
        <p:spPr>
          <a:xfrm>
            <a:off x="816515" y="22659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_2#f1e30620a.choices?vaa=1&amp;vcp=1&amp;vis=1&amp;pid=534585e99&amp;color=0,0,0&amp;vtp=1&amp;vaab=1&amp;bbb=1"/>
          <p:cNvSpPr/>
          <p:nvPr/>
        </p:nvSpPr>
        <p:spPr>
          <a:xfrm>
            <a:off x="539496" y="28337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A.贵族妇女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B.雅典城邦奴隶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C.波斯商人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D.成年男性公民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6a70285a1?vaa=1&amp;vcp=1&amp;vis=1&amp;pid=534585e99&amp;color=0,0,0&amp;vtp=1&amp;vaab=1&amp;bbb=1&amp;hb=1"/>
          <p:cNvSpPr/>
          <p:nvPr/>
        </p:nvSpPr>
        <p:spPr>
          <a:xfrm>
            <a:off x="539496" y="19682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2.（2024·江苏镇江·中考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）“在帝国的统治下，地中海地区保持了200多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年的和平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。由于不同地区经济联系的加强，以及贸易的发展，帝国在2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世纪进入黄金时期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材料中的“帝国”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6a70285a1.bracket?vaa=1&amp;vcp=1&amp;vis=1&amp;pid=534585e99&amp;color=0,0,0&amp;vpa=3&amp;vtp=1&amp;vaab=1"/>
          <p:cNvSpPr/>
          <p:nvPr/>
        </p:nvSpPr>
        <p:spPr>
          <a:xfrm>
            <a:off x="7472903" y="324952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8" name="QC_6_BD.7_2#6a70285a1.choices?vaa=1&amp;vcp=1&amp;vis=1&amp;pid=534585e99&amp;color=0,0,0&amp;vtp=1&amp;vaab=1&amp;bbb=1"/>
          <p:cNvSpPr/>
          <p:nvPr/>
        </p:nvSpPr>
        <p:spPr>
          <a:xfrm>
            <a:off x="539496" y="38173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A.亚历山大帝国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B.罗马帝国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C.拜占庭帝国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D.阿拉伯帝国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e1e654448?vaa=1&amp;vcp=1&amp;vis=1&amp;pid=534585e99&amp;color=0,0,0&amp;vtp=1&amp;vaab=1&amp;bt=1&amp;bbb=1&amp;hb=1"/>
          <p:cNvSpPr/>
          <p:nvPr/>
        </p:nvSpPr>
        <p:spPr>
          <a:xfrm>
            <a:off x="539496" y="166685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3.（2024·广西崇左·模拟）大河文明与海洋文明均产生过很多文明成就。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其中，属于古希腊文明成就的是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1e654448.bracket?vaa=1&amp;vcp=1&amp;vis=1&amp;pid=534585e99&amp;color=0,0,0&amp;vpa=4&amp;vtp=1&amp;vaab=1"/>
          <p:cNvSpPr/>
          <p:nvPr/>
        </p:nvSpPr>
        <p:spPr>
          <a:xfrm>
            <a:off x="5794915" y="225912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_2#e1e654448.choices?vaa=1&amp;vcp=1&amp;vis=1&amp;pid=534585e99&amp;color=0,0,0&amp;vtp=1&amp;vaab=1&amp;bbb=1"/>
          <p:cNvSpPr/>
          <p:nvPr/>
        </p:nvSpPr>
        <p:spPr>
          <a:xfrm>
            <a:off x="539496" y="284008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B.雅典帕特农神庙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C.引水道工程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D.《罗马民法大全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fd8e2e6b2?vaa=1&amp;vcp=1&amp;vis=1&amp;pid=534585e99&amp;color=0,0,0&amp;vtp=1&amp;vaab=1&amp;bbb=1&amp;hb=1"/>
          <p:cNvSpPr/>
          <p:nvPr/>
        </p:nvSpPr>
        <p:spPr>
          <a:xfrm>
            <a:off x="539496" y="1751308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4.（2024·广西钦州·模拟）德国法学家耶林说：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罗马曾经三次征服世界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第一次以武力，第二次以宗教，第三次则以法律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而第三次征服也许是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其中最为平和、最为持久的一次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在罗马法学中，成为后世罗马法典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乃至欧洲法学渊源的法典是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fd8e2e6b2.bracket?vaa=1&amp;vcp=1&amp;vis=1&amp;pid=534585e99&amp;color=0,0,0&amp;vpa=5&amp;vtp=1&amp;vaab=1"/>
          <p:cNvSpPr/>
          <p:nvPr/>
        </p:nvSpPr>
        <p:spPr>
          <a:xfrm>
            <a:off x="5083715" y="353737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_2#fd8e2e6b2.choices?vaa=1&amp;vcp=1&amp;vis=1&amp;pid=534585e99&amp;color=0,0,0&amp;vtp=1&amp;vaab=1&amp;bbb=1"/>
          <p:cNvSpPr/>
          <p:nvPr/>
        </p:nvSpPr>
        <p:spPr>
          <a:xfrm>
            <a:off x="539496" y="405756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B.《罗马民法大全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C.《十二铜表法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0b3532b?vcp=1&amp;pid=d33c0e16e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3fd46c306?vaa=1&amp;vcp=1&amp;vis=1&amp;pid=520b3532b&amp;color=0,0,0&amp;vtp=1&amp;vaab=1&amp;bbb=1&amp;hb=1"/>
          <p:cNvSpPr/>
          <p:nvPr/>
        </p:nvSpPr>
        <p:spPr>
          <a:xfrm>
            <a:off x="539496" y="173581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5.（2024·广西·中考）据不完全统计，古希腊的城邦总数达到300多个。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这些城邦都是土地和人口十分有限的弹丸小国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这反映古希腊城邦的突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fd46c306.bracket?vaa=1&amp;vcp=1&amp;vis=1&amp;pid=520b3532b&amp;color=0,0,0&amp;vpa=6&amp;vtp=1&amp;vaab=1"/>
          <p:cNvSpPr/>
          <p:nvPr/>
        </p:nvSpPr>
        <p:spPr>
          <a:xfrm>
            <a:off x="2238914" y="292497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3_2#3fd46c306.choices?vaa=1&amp;vcp=1&amp;vis=1&amp;pid=520b3532b&amp;color=0,0,0&amp;vtp=1&amp;vaab=1&amp;bbb=1"/>
          <p:cNvSpPr/>
          <p:nvPr/>
        </p:nvSpPr>
        <p:spPr>
          <a:xfrm>
            <a:off x="539496" y="34451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06115" algn="l"/>
                <a:tab pos="56629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A.种姓制度森严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B.法律完备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C.庄园经济发达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D.小国寡民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5_1#fee7b4a25?vaa=1&amp;vcp=1&amp;vis=1&amp;pid=520b3532b&amp;color=0,0,0&amp;vtp=1&amp;vaab=1&amp;bbb=1&amp;hb=1"/>
          <p:cNvSpPr/>
          <p:nvPr/>
        </p:nvSpPr>
        <p:spPr>
          <a:xfrm>
            <a:off x="539496" y="183970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6.（2024·广西柳州·模拟）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远征在客观上使希腊文明与埃及、巴比伦和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印度的文明得以接触、交流、融合，扩大了各民族已知世界的范围，加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快了人类历史由分散走向整体的过程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6_1#fee7b4a25.bracket?vaa=1&amp;vcp=1&amp;vis=1&amp;pid=520b3532b&amp;color=0,0,0&amp;vpa=7&amp;vtp=1&amp;vaab=1"/>
          <p:cNvSpPr/>
          <p:nvPr/>
        </p:nvSpPr>
        <p:spPr>
          <a:xfrm>
            <a:off x="10338341" y="302886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8" name="QC_6_BD.15_2#fee7b4a25.choices?vaa=1&amp;vcp=1&amp;vis=1&amp;pid=520b3532b&amp;color=0,0,0&amp;vtp=1&amp;vaab=1&amp;bbb=1"/>
          <p:cNvSpPr/>
          <p:nvPr/>
        </p:nvSpPr>
        <p:spPr>
          <a:xfrm>
            <a:off x="539496" y="354905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A.促使东西方文明大交汇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B.使罗马称霸地中海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C.促进美洲与各洲的交流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D.使印度沦为殖民地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615b0b9a8?vaa=1&amp;vcp=1&amp;vis=1&amp;pid=520b3532b&amp;color=0,0,0&amp;vtp=1&amp;vaab=1&amp;bt=1&amp;bbb=1&amp;hb=1"/>
          <p:cNvSpPr/>
          <p:nvPr/>
        </p:nvSpPr>
        <p:spPr>
          <a:xfrm>
            <a:off x="539496" y="96640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7.（2024·广西南宁·模拟，有改动）2024年5月，国家主席习近平访法期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间表示，中法以巴黎奥运会为契机，倡议运动会期间全球停火止战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奥林匹克休战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源于古希腊奥运会期间各城邦之间所有敌对活动一律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停止的传统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这说明奥林匹克运动会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615b0b9a8.bracket?vaa=1&amp;vcp=1&amp;vis=1&amp;pid=520b3532b&amp;color=0,0,0&amp;vpa=8&amp;vtp=1&amp;vaab=1"/>
          <p:cNvSpPr/>
          <p:nvPr/>
        </p:nvSpPr>
        <p:spPr>
          <a:xfrm>
            <a:off x="6408484" y="28953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17_2#615b0b9a8.choices?vaa=1&amp;vcp=1&amp;vis=1&amp;pid=520b3532b&amp;color=0,0,0&amp;vtp=1&amp;vaab=1&amp;bbb=1"/>
          <p:cNvSpPr/>
          <p:nvPr/>
        </p:nvSpPr>
        <p:spPr>
          <a:xfrm>
            <a:off x="539496" y="3504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A.加剧了各国之间的矛盾与竞争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B.得到了世界各国的理解与支持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C.彰显了体育运动的力量与团结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D.表达了对世界和平的号召与向往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fcc3b21?vcp=1&amp;pid=d33c0e16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c791742bd?sp=1&amp;vaa=1&amp;vcp=1&amp;vis=1&amp;pid=2bfcc3b2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小切口·桥梁】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桥梁印记历史，反映时代进步。某校九年级（2）班的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同学开展了一场以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为主题的探究活动，请你一起参与并完成任务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智慧之桥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19_2#c791742bd?colgroup=6,22&amp;vaa=1&amp;vcp=1&amp;vis=1&amp;pid=2bfcc3b21&amp;color=0,0,0&amp;vtp=1&amp;vaab=1&amp;bbb=1&amp;hb=1">
            <a:extLst>
              <a:ext uri="{FF2B5EF4-FFF2-40B4-BE49-F238E27FC236}">
                <a16:creationId xmlns:a16="http://schemas.microsoft.com/office/drawing/2014/main" id="{81AC69DC-7DA3-DDDB-9117-67F700D41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70893"/>
              </p:ext>
            </p:extLst>
          </p:nvPr>
        </p:nvGraphicFramePr>
        <p:xfrm>
          <a:off x="539496" y="554401"/>
          <a:ext cx="11091672" cy="5411407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4782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7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罗马征服西班牙后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当地供水系统无法满足居民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用水需求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故修建了塞戈维亚水道桥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桥的顶端是水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工程师通过精确计算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将坡度设计为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利用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地势落差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将弗利奥河河水引入城中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渠体是在没有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灰浆粘连的情况下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利用石块间的挤压力量干砌而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中间主流经过的拱加宽24.5米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以此缓解河水对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桥身的冲击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桥身布置了装饰石料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配合罗马特色的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拱式结构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充满线条之美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它凝聚着设计者的智慧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在力学和美学上都取得极高的成就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摘编自白云等编著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旅途上的桥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世界桥梁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建筑漫谈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3899D11-7B90-D225-0F6B-6B7B83789FC6}"/>
              </a:ext>
            </a:extLst>
          </p:cNvPr>
          <p:cNvSpPr txBox="1"/>
          <p:nvPr/>
        </p:nvSpPr>
        <p:spPr>
          <a:xfrm>
            <a:off x="434141" y="3820760"/>
            <a:ext cx="2862470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古罗马塞戈维亚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水道桥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西班牙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 descr="@@@ef3dd3c6-6693-4803-b484-3af28760040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3232" y="2119976"/>
            <a:ext cx="2304288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03771"/>
      </p:ext>
    </p:extLst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_1#f42a13ffd?vaa=1&amp;vcp=1&amp;vis=1&amp;pid=c791742bd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（1）根据材料一，指出罗马修建塞戈维亚水道桥的目的，谈谈它是如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“在力学和美学上”凝聚“设计者的智慧”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f42a13ffd?vaa=1&amp;vcp=1&amp;vis=1&amp;pid=c791742bd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目的：满足居民用水需求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做法：力学上，利用石块挤压力量干砌而成，加宽中间拱的区域，以此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减少河水对桥身的冲击；美学上，桥身布满装饰材料，拱式结构，充满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线条之美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976a978?vcp=1&amp;pid=d84df49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7c054057?vcp=1&amp;pid=79976a978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4" r="3586"/>
          <a:stretch/>
        </p:blipFill>
        <p:spPr>
          <a:xfrm>
            <a:off x="426667" y="2181120"/>
            <a:ext cx="11338665" cy="249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1dabd433?vcp=1&amp;vis=1&amp;pid=c791742bd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记忆之桥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承载历史记忆的钱塘江大桥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7" name="P_7_BD#b1dabd433?colgroup=6,22&amp;vcp=1&amp;vis=1&amp;pid=c791742b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934217"/>
              </p:ext>
            </p:extLst>
          </p:nvPr>
        </p:nvGraphicFramePr>
        <p:xfrm>
          <a:off x="539496" y="1668444"/>
          <a:ext cx="11091672" cy="361956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95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600"/>
                        </a:lnSpc>
                      </a:pPr>
                      <a:r>
                        <a:rPr lang="en-US" altLang="zh-CN" sz="5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曾被炸毁的钱塘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江大桥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照片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八月十三日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战火延至上海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八月十四日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来本桥轰炸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其时本桥工程已大部完竣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十二月二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十三日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敌军迫近杭州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本桥为我方自动爆炸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桥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虽被炸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然抗战必胜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此桥必获重修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立此誓言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待将来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摘编自茅以升《钱塘江桥工程摄影》刊言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（1937年）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b1dabd433.table_image?tii=16&amp;vcp=1&amp;vis=1&amp;pid=c791742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2374564"/>
            <a:ext cx="2304288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13e7df4d7?vaa=1&amp;vcp=1&amp;vis=1&amp;pid=c791742bd&amp;color=0,0,0&amp;vtp=1&amp;vaab=1&amp;bt=1&amp;bbb=1&amp;hb=1"/>
          <p:cNvSpPr/>
          <p:nvPr/>
        </p:nvSpPr>
        <p:spPr>
          <a:xfrm>
            <a:off x="539496" y="322527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背景：抗日战争爆发，日军大举侵华；淞沪会战开始，战火即将延伸到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杭州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情感：强烈的爱国主义情感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22_1#13e7df4d7?vaa=1&amp;vcp=1&amp;vis=1&amp;pid=c791742bd&amp;color=0,0,0&amp;vtp=1&amp;vaab=1&amp;bbb=1&amp;hb=1"/>
          <p:cNvSpPr/>
          <p:nvPr/>
        </p:nvSpPr>
        <p:spPr>
          <a:xfrm>
            <a:off x="539496" y="158082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（2）根据材料二并结合所学知识，分析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“我方自动爆炸”钱塘江大桥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从材料二中，你能体会到钱塘江大桥的设计者茅以升怎样的情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b158cdae?vcp=1&amp;vis=1&amp;pid=c791742bd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1957年，南宁市计划将新工业区辟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在邕江以南，沟通邕江两岸的交通问题摆在了面前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。1958年，邕江大桥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开始修建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为方便建桥施工而暂建的一条泥土路，如今成为南宁市重要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的交通大动脉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——江南路。原来的江南是仅有几个村庄的荒原，1964年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邕江大桥通车后，南宁化工厂、南宁铝厂、南宁造船厂等一批国有大中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型企业在江南区兴建，随即出现了机关和工厂宿舍区，办了学校，修建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了街道和水厂，开通了公共汽车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摘编自唐丰斌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风雨岛江桥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051e89ea5?vaa=1&amp;vcp=1&amp;vis=1&amp;pid=c791742bd&amp;color=0,0,0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（3）根据材料三，分析邕江大桥的修建对南宁市城市发展的作用。</a:t>
            </a:r>
            <a:endParaRPr lang="en-US" altLang="zh-CN" sz="2800" dirty="0"/>
          </a:p>
        </p:txBody>
      </p:sp>
      <p:sp>
        <p:nvSpPr>
          <p:cNvPr id="3" name="QO_7_AN.1_1#051e89ea5?vaa=1&amp;vcp=1&amp;vis=1&amp;pid=c791742bd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作用：解决了邕江两岸的交通问题，改善了邕江以南的交通状况，促进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了南岸地区的社会经济发展，等等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a70289df1?sp=1&amp;vaa=1&amp;vcp=1&amp;vis=1&amp;pid=c791742bd&amp;color=0,0,0&amp;vtp=1&amp;vaab=1&amp;bt=1&amp;bbb=1&amp;hb=1"/>
          <p:cNvSpPr/>
          <p:nvPr/>
        </p:nvSpPr>
        <p:spPr>
          <a:xfrm>
            <a:off x="539496" y="66642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（4）结合所学知识，列举上述材料外的一座桥梁，在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“智慧之桥”“记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忆之桥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发展之桥”三个主题中任选一个与之搭配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，并参照示例，简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要写出匹配的理由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示例】塞戈维亚水道桥是一座智慧之桥，它在力学和美学上都取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得了极高的成就，体现了古罗马设计者的智慧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a70289df1?vaa=1&amp;vcp=1&amp;vis=1&amp;pid=c791742bd&amp;color=0,0,0&amp;vtp=1&amp;vaab=1&amp;bbb=1&amp;h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武汉长江大桥是一座发展之桥，它的建成通车极大地提高了长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江南北的交通能力，不仅使得武汉三镇的联系更加紧密，还成为京广铁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路的重要组成部分，对促进南北经济的发展起到了重要的作用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f1f83dc?vcp=1&amp;pid=d84df49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c71c80e5?colgroup=3,25&amp;vcp=1&amp;pid=ebf1f83d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85041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古希腊的奴隶制民主政治产生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开创民主政治先河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古罗马建立了完整的罗马法学系统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罗马古典文化丰富多彩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建筑艺术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学等成就辉煌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亚历山大东征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罗马帝国的征服和扩张在客观上促进了东西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方文化的交汇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627b3ec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b4627b3ec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f0be4fe?vcp=1&amp;pid=b4627b3ec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希腊城邦和亚历山大帝国（2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e450315ce?vcp=1&amp;pid=38f0be4f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13622c4?vcp=1&amp;pid=e450315c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知道建立在奴隶制基础上的希腊城邦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以及亚历山大帝国对文化传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播和交流的作用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883cf48?vcp=1&amp;pid=38f0be4f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4391b90a?colgroup=2,2,24&amp;vcp=1&amp;pid=f8883cf4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89533"/>
              </p:ext>
            </p:extLst>
          </p:nvPr>
        </p:nvGraphicFramePr>
        <p:xfrm>
          <a:off x="539496" y="1295191"/>
          <a:ext cx="11112934" cy="2797176"/>
        </p:xfrm>
        <a:graphic>
          <a:graphicData uri="http://schemas.openxmlformats.org/drawingml/2006/table">
            <a:tbl>
              <a:tblPr/>
              <a:tblGrid>
                <a:gridCol w="998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希腊半岛是古代希腊的主体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地理环境呈现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多山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多岛屿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平原面积很小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耕地十分有限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——影响了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适宜航海业和海外贸易的发展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希腊文明最早产生于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爱琴海地区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爱琴文明包括克里特文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明和迈锡尼文明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4391b90a?colgroup=2,2,24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015380"/>
              </p:ext>
            </p:extLst>
          </p:nvPr>
        </p:nvGraphicFramePr>
        <p:xfrm>
          <a:off x="539496" y="1827974"/>
          <a:ext cx="11112934" cy="3906648"/>
        </p:xfrm>
        <a:graphic>
          <a:graphicData uri="http://schemas.openxmlformats.org/drawingml/2006/table">
            <a:tbl>
              <a:tblPr/>
              <a:tblGrid>
                <a:gridCol w="998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出现于公元前8世纪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一般是以一个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城市或市镇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把周围的农村联合起来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组成一个小国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突出特点是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小国寡民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最大的城邦是斯巴达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居民分为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非公民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（包括外邦人和奴隶）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成年男性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有参与统治的权利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只有公民才能占有土地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参军打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仗是公民的义务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公民与非公民是统治与被统治的关系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二者界限分明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391b90a?colgroup=2,2,24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6212FFE9-29A1-3ACF-9418-61E413A942F7}"/>
              </a:ext>
            </a:extLst>
          </p:cNvPr>
          <p:cNvSpPr txBox="1"/>
          <p:nvPr/>
        </p:nvSpPr>
        <p:spPr>
          <a:xfrm>
            <a:off x="109342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1522</Words>
  <Application>Microsoft Office PowerPoint</Application>
  <PresentationFormat>宽屏</PresentationFormat>
  <Paragraphs>410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2024-11-29T16:19:42Z</dcterms:created>
  <dcterms:modified xsi:type="dcterms:W3CDTF">2025-07-28T01:02:58Z</dcterms:modified>
  <cp:category/>
  <cp:contentStatus/>
</cp:coreProperties>
</file>