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73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450788f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F0D2A3-64D3-4F98-8A57-CEFDC47AA6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勇担社会责任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450788f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A020DF-0490-423F-BD61-F50054D1FB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79c5d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3f812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605e7b9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a79c5d7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33f8120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605e7b9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勇担社会责任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450788f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9C1E9C-29B8-4D70-A53A-4138CD3DB4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79c5d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3f812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605e7b9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a79c5d7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33f8120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605e7b9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勇担社会责任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A1B6E6-3FF8-E0D1-C3C8-9596F71EF11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EBCE799-1407-4A9C-A779-AC535F910D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2ADEFC-4454-4514-98E2-0DEA8F6712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79c5d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3f812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605e7b9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a79c5d7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33f8120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605e7b9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539F1E-D64D-41EA-987D-07A032C9FD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79c5d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3f812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605e7b9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a79c5d7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e33f8120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605e7b9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0606c2bf?vcp=1&amp;pid=dd4d7aac1&amp;color=0,0,0&amp;mp=1&amp;vtp=1&amp;vaab=1&amp;bt=1&amp;bbb=1&amp;hb=1"/>
          <p:cNvSpPr/>
          <p:nvPr/>
        </p:nvSpPr>
        <p:spPr>
          <a:xfrm>
            <a:off x="539496" y="11668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启示类主观题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试题特点】一般是以典型的事件、现象等为背景，要求学生谈谈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该事件、现象的启示。提问形式一般是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给了我们（你）哪些启示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“这件事对我们（你）有什么启发”，等等。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606c2bf?sp=1&amp;vcp=1&amp;pid=dd4d7aac1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【解答方法】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.审提问。明确提问考查的知识、行为的主体（对谁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.审材料。明确材料反映了什么问题或现象（是什么），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分析产生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这种问题或现象的原因及其带来的后果或影响（为什么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并就问题或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现象提出相应的解决办法（怎么做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.定角度。可围绕两个角度展开，一是从思想方面联系问题，如增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强哪些观念或意识；二是从做法方面组织答案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a46d32d5?vcp=1&amp;pid=dd4d7aac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O_7_BD.1_1#f3ce891a5?vaa=1&amp;vcp=1&amp;pid=ca46d32d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_2#f3ce891a5?vaa=1&amp;vcp=1&amp;pid=ca46d32d5&amp;color=0,0,0&amp;vtp=1&amp;vaab=1&amp;bbb=1"/>
          <p:cNvSpPr/>
          <p:nvPr/>
        </p:nvSpPr>
        <p:spPr>
          <a:xfrm>
            <a:off x="539496" y="41850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运用所学知识，说说小青的成长经历带给我们哪些触动。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f3ce891a5?vaa=1&amp;vcp=1&amp;pid=ca46d32d5&amp;color=0,0,0&amp;vtp=1&amp;vaab=1&amp;bt=1&amp;bbb=1&amp;hb=1"/>
          <p:cNvSpPr/>
          <p:nvPr/>
        </p:nvSpPr>
        <p:spPr>
          <a:xfrm>
            <a:off x="539496" y="4686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小青在被推举为舞蹈队队长后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尽管面临困难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但还是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承担起了责任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这告诉我们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在社会生活的舞台上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每个人都扮演着不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同的角色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而每一种角色都意味着承担相应的责任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小青面对困难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积极投入工作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并出色完成各项任务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承担责任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往往伴随着获得回报的权利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这种回报既包括物质方面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也包括精神方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小青承担责任时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付出了时间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精力等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她积极面对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磨砺了意志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培养了能力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赢得了老师和同学们的认可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小青为了集体利益而努力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这表明个人利益与集体利益在本质上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是一致的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当个人利益与集体利益发生冲突时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应把集体利益放在个人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利益之上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坚持集体主义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14cb6fd0?sp=1&amp;vcp=1&amp;pid=ca46d32d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2f7f19a02?sp=1&amp;vaa=1&amp;vcp=1&amp;pid=114cb6fd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下面表格中，社会角色、承担责任、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责任来源组合正确的是(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5" name="QC_8_BD.3_2#2f7f19a02?colgroup=2,5,13,7&amp;vaa=1&amp;vcp=1&amp;pid=114cb6fd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318661"/>
              </p:ext>
            </p:extLst>
          </p:nvPr>
        </p:nvGraphicFramePr>
        <p:xfrm>
          <a:off x="539496" y="1961941"/>
          <a:ext cx="11073384" cy="2805496"/>
        </p:xfrm>
        <a:graphic>
          <a:graphicData uri="http://schemas.openxmlformats.org/drawingml/2006/table">
            <a:tbl>
              <a:tblPr/>
              <a:tblGrid>
                <a:gridCol w="1069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0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社会角色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完成义务教育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法律规定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朋友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答应朋友的事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一定做到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治病救人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对他人的承诺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家庭成员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孝敬父母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道德规范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C_8_AN.4_1#2f7f19a02.bracket?vaa=1&amp;vcp=1&amp;pid=114cb6fd0&amp;color=0,0,0&amp;vpa=1&amp;vtp=1&amp;vaab=1"/>
          <p:cNvSpPr/>
          <p:nvPr/>
        </p:nvSpPr>
        <p:spPr>
          <a:xfrm>
            <a:off x="103288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3_3#2f7f19a02.choices?vaa=1&amp;vcp=1&amp;pid=114cb6fd0&amp;color=0,0,0&amp;vtp=1&amp;vaab=1&amp;bbb=1"/>
          <p:cNvSpPr/>
          <p:nvPr/>
        </p:nvSpPr>
        <p:spPr>
          <a:xfrm>
            <a:off x="539496" y="48956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01b0142cd?vaa=1&amp;vcp=1&amp;pid=114cb6fd0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“承担这项任务虽然很艰辛，但在完成任务的过程中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，我感到充实和愉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，有成就感。”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这句话说明(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01b0142cd.bracket?vaa=1&amp;vcp=1&amp;pid=114cb6fd0&amp;color=0,0,0&amp;vpa=2&amp;vtp=1&amp;vaab=1"/>
          <p:cNvSpPr/>
          <p:nvPr/>
        </p:nvSpPr>
        <p:spPr>
          <a:xfrm>
            <a:off x="5240877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5_2#01b0142cd.choices?vaa=1&amp;vcp=1&amp;pid=114cb6fd0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A.承担责任要做到只问耕耘，不问收获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.要勇于承担责任，不言代价与回报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.承担责任没有回报，只有付出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.承担责任的回报更重要的是精神方面的回报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e2d6a7c?sp=1&amp;vcp=1&amp;pid=e33f8120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二、关爱他人与服务社会</a:t>
            </a:r>
            <a:endParaRPr lang="en-US" altLang="zh-CN" sz="3200" dirty="0"/>
          </a:p>
        </p:txBody>
      </p:sp>
      <p:sp>
        <p:nvSpPr>
          <p:cNvPr id="3" name="P_6_BD#da729b662?sp=1&amp;vcp=1&amp;pid=0ae2d6a7c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关爱他人有什么作用？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对他人：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关爱传递着美好情感，给人带来温暖和希望，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系友好关系的桥梁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社会和谐稳定的润滑剂和正能量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对自己：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赢得他人的尊重，得到他人的关心和帮助，获得更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多的发展机会。从一定意义上说，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关爱他人也是关爱和善待自己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vtp=1&amp;vaab=1&amp;bt=1&amp;bbb=1"/>
          <p:cNvSpPr/>
          <p:nvPr/>
        </p:nvSpPr>
        <p:spPr>
          <a:xfrm>
            <a:off x="541020" y="8537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.怎样关爱他人？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心怀善意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尽己所能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讲究策略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帮助他人时，要考虑他人的内心感受，不伤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害他人的自尊心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面对复杂情形，要善于作出明智的判断，增强安全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防范意识和自我保护意识，在保护自己不受伤害的前提下采取果敢和理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智的行动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服务社会有什么意义？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服务社会体现人生价值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。只有积极为社会作贡献，才能得到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人们的尊重和认可，实现我们自身的价值。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服务社会能够促进我们全面发展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。在服务社会的过程中，我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们的视野不断拓展，知识不断丰富，观察、分析、解决问题的能力以及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人际交往能力不断提升，道德境界不断提高。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我们怎样做到服务和奉献社会？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（1）担当责任。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（2）积极参与社会公益活动。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（3）热爱劳动，爱岗敬业。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ce930c9b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ce930c9b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fce930c9b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.中国共产主义青年团（简称“共青团”）的性质、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作用和使命。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性质：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是中国共产党领导的先进青年的群团组织，是广大青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年在实践中学习中国特色社会主义和共产主义的学校，是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助手和后备军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带领青年在经济社会发展中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发挥</a:t>
            </a:r>
            <a:r>
              <a:rPr kumimoji="0" lang="en-US" altLang="zh-CN" sz="2800" b="1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生力军和突击队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使命：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在新时代，共青团要组织青年参加改革开放和社会主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义现代化建设的实践，为发展社会生产力、提高人民生活水平，为实现</a:t>
            </a:r>
            <a:endParaRPr kumimoji="0" lang="en-US" altLang="zh-CN" sz="100" b="0" i="0" u="wavy" strike="noStrike" kern="0" cap="none" spc="-999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全面建成社会主义现代化强国的第二个百年奋斗目标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建功立业。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参与社会公益活动有什么意义？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对个人：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①有利于了解社会、开阔视野。②有利于增长知识，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锻炼实践能力。③有利于提升自身的思想道德境界。④有利于实现自身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价值，让生命更有意义。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①有利于传承中华传统美德，培育和弘扬伟大民族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精神。②有利于推动社会文明进步，构建和谐社会。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a729b662?sp=1&amp;vcp=1&amp;pid=0ae2d6a7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如何正确评价志愿服务活动？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人生价值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的角度：参加志愿服务活动有利于实现人生价值。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公民义务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的角度：参加志愿服务活动是公民自觉履行道德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义务的表现，有利于形成友好和谐的人际关系，促进社会文明进步。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（3）从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社会责任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的角度：志愿者的行为是主动承担社会责任、具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有强烈的社会责任感的表现，是亲社会行为。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79951da?vcp=1&amp;pid=0ae2d6a7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7_1#88418dc12?vaa=1&amp;vcp=1&amp;pid=2679951da&amp;color=0,0,0&amp;tib=255,255,255&amp;vip=3#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8_1#88418dc12.blank?vaa=1&amp;vcp=1&amp;pid=2679951da&amp;color=0,0,0&amp;vpa=3&amp;vtp=1&amp;vaab=1"/>
          <p:cNvSpPr/>
          <p:nvPr/>
        </p:nvSpPr>
        <p:spPr>
          <a:xfrm>
            <a:off x="5824728" y="2077384"/>
            <a:ext cx="539496" cy="27432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2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200" dirty="0"/>
          </a:p>
        </p:txBody>
      </p:sp>
      <p:sp>
        <p:nvSpPr>
          <p:cNvPr id="6" name="QC_7_BD.7_3#88418dc12.choices?vaa=1&amp;vcp=1&amp;pid=2679951da&amp;color=0,0,0&amp;vtp=1&amp;vaab=1&amp;bbb=1"/>
          <p:cNvSpPr/>
          <p:nvPr/>
        </p:nvSpPr>
        <p:spPr>
          <a:xfrm>
            <a:off x="539496" y="4273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dd3d2fe7?sp=1&amp;vcp=1&amp;pid=2679951d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a18b15473?sp=1&amp;vaa=1&amp;vcp=1&amp;pid=9dd3d2fe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下表中对“微行为”的“微点评”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5" name="QC_8_BD.9_2#a18b15473?colgroup=2,18,8&amp;vaa=1&amp;vcp=1&amp;pid=9dd3d2f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742659"/>
              </p:ext>
            </p:extLst>
          </p:nvPr>
        </p:nvGraphicFramePr>
        <p:xfrm>
          <a:off x="539496" y="1961941"/>
          <a:ext cx="11082528" cy="2782000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中学生小华和同学们一起开展清扫马路的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志愿活动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显价值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中学生小明把压岁钱捐给遭受洪水灾害的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群众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关爱他人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有爱心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C_8_BD.11_1#a18b15473?colgroup=2,18,8&amp;vaa=1&amp;vcp=1&amp;pid=9dd3d2f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47651"/>
              </p:ext>
            </p:extLst>
          </p:nvPr>
        </p:nvGraphicFramePr>
        <p:xfrm>
          <a:off x="539496" y="1341977"/>
          <a:ext cx="11082528" cy="2782000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3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1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中学生小方在公交车上主动给老人让座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得到其他乘客的赞扬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承担责任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没有回报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中学生小浩不小心剐蹭了他人的汽车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主动留下联系方式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以礼待人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不吃亏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C_8_BD.11_2#a18b15473.choices?vaa=1&amp;vcp=1&amp;pid=9dd3d2fe7&amp;color=0,0,0&amp;vtp=1&amp;vaab=1&amp;bbb=1"/>
          <p:cNvSpPr/>
          <p:nvPr/>
        </p:nvSpPr>
        <p:spPr>
          <a:xfrm>
            <a:off x="539496" y="42629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2" name="QC_8_BD.11_1#a18b15473?colgroup=2,18,8&amp;vaa=1&amp;vcp=1&amp;pid=9dd3d2fe7&amp;color=0,0,0&amp;mp=1&amp;vtp=1&amp;vaab=1&amp;bt=1&amp;bbb=1">
            <a:extLst>
              <a:ext uri="{FF2B5EF4-FFF2-40B4-BE49-F238E27FC236}">
                <a16:creationId xmlns:a16="http://schemas.microsoft.com/office/drawing/2014/main" id="{87ED3AAE-2F66-03B6-D992-91585ECD006D}"/>
              </a:ext>
            </a:extLst>
          </p:cNvPr>
          <p:cNvSpPr txBox="1"/>
          <p:nvPr/>
        </p:nvSpPr>
        <p:spPr>
          <a:xfrm>
            <a:off x="10903879" y="63357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QO_9_AN.1_1#991515e65?vaa=1&amp;vcp=1&amp;pid=c96dfd41b&amp;color=0,0,0&amp;vtp=1&amp;vaab=1&amp;bbb=1">
            <a:extLst>
              <a:ext uri="{FF2B5EF4-FFF2-40B4-BE49-F238E27FC236}">
                <a16:creationId xmlns:a16="http://schemas.microsoft.com/office/drawing/2014/main" id="{B64F55E9-0EA6-07C1-FB40-A884038154C9}"/>
              </a:ext>
            </a:extLst>
          </p:cNvPr>
          <p:cNvSpPr/>
          <p:nvPr/>
        </p:nvSpPr>
        <p:spPr>
          <a:xfrm>
            <a:off x="539496" y="5139862"/>
            <a:ext cx="22513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_1#c96dfd41b?sp=1&amp;vaa=1&amp;vcp=1&amp;pid=9dd3d2fe7&amp;color=0,0,0&amp;vtp=1&amp;vaab=1&amp;bt=1&amp;bbb=1&amp;hb=1"/>
          <p:cNvSpPr/>
          <p:nvPr/>
        </p:nvSpPr>
        <p:spPr>
          <a:xfrm>
            <a:off x="539496" y="554400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【社会生活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共同关注】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为帮助学生增强责任感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提高实践能力和适应社会的能力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某校八年级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班组织学生开展以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为主题的实践活动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列出活动清单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7" name="QO_8_BD.12_2#c96dfd41b?colgroup=30&amp;vaa=1&amp;vcp=1&amp;pid=9dd3d2f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726035"/>
              </p:ext>
            </p:extLst>
          </p:nvPr>
        </p:nvGraphicFramePr>
        <p:xfrm>
          <a:off x="539496" y="2900344"/>
          <a:ext cx="11091672" cy="3452051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5205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“服务社会”活动清单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在每年植树节参加义务植树活动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利用节假日参加清除街头小广告等志愿活动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为创建卫生城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市贡献力量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参加“走进敬老院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关爱老年人”活动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教敬老院的老人使用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_3#c96dfd41b?vaa=1&amp;vcp=1&amp;pid=9dd3d2fe7&amp;color=0,0,0&amp;vtp=1&amp;vaab=1&amp;bt=1&amp;bbb=1&amp;hb=1"/>
          <p:cNvSpPr/>
          <p:nvPr/>
        </p:nvSpPr>
        <p:spPr>
          <a:xfrm>
            <a:off x="539496" y="4591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某小区开展为重症患儿献爱心活动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居民们纷纷捐款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芸打算捐出自己的压岁钱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同学小健说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献爱心是大人的事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你这点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钱没有意义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O_9_BD.13_1#991515e65?vaa=1&amp;vcp=1&amp;pid=c96dfd41b&amp;color=0,0,0&amp;vtp=1&amp;vaab=1&amp;bbb=1"/>
          <p:cNvSpPr/>
          <p:nvPr/>
        </p:nvSpPr>
        <p:spPr>
          <a:xfrm>
            <a:off x="539496" y="23750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（1）服务社会对学生成长有什么意义？</a:t>
            </a:r>
            <a:endParaRPr lang="en-US" altLang="zh-CN" sz="2800" dirty="0"/>
          </a:p>
        </p:txBody>
      </p:sp>
      <p:sp>
        <p:nvSpPr>
          <p:cNvPr id="4" name="QO_9_AN.1_1#991515e65?vaa=1&amp;vcp=1&amp;pid=c96dfd41b&amp;color=0,0,0&amp;vtp=1&amp;vaab=1&amp;bbb=1"/>
          <p:cNvSpPr/>
          <p:nvPr/>
        </p:nvSpPr>
        <p:spPr>
          <a:xfrm>
            <a:off x="539496" y="2996737"/>
            <a:ext cx="11288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服务社会体现人生价值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②服务社会能够促进我们全面发展。</a:t>
            </a:r>
            <a:endParaRPr lang="en-US" altLang="zh-CN" sz="2800" dirty="0"/>
          </a:p>
        </p:txBody>
      </p:sp>
      <p:sp>
        <p:nvSpPr>
          <p:cNvPr id="5" name="QO_9_BD.15_1#14938923c?vaa=1&amp;vcp=1&amp;pid=c96dfd41b&amp;color=0,0,0&amp;vtp=1&amp;vaab=1&amp;bbb=1"/>
          <p:cNvSpPr/>
          <p:nvPr/>
        </p:nvSpPr>
        <p:spPr>
          <a:xfrm>
            <a:off x="539496" y="3618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（2）结合材料一，说说服务和奉献社会需要中学生怎样做。</a:t>
            </a:r>
            <a:endParaRPr lang="en-US" altLang="zh-CN" sz="2800" dirty="0"/>
          </a:p>
        </p:txBody>
      </p:sp>
      <p:sp>
        <p:nvSpPr>
          <p:cNvPr id="6" name="QO_9_AN.2_1#14938923c?vaa=1&amp;vcp=1&amp;pid=c96dfd41b&amp;color=0,0,0&amp;vtp=1&amp;vaab=1&amp;bbb=1&amp;hb=1"/>
          <p:cNvSpPr/>
          <p:nvPr/>
        </p:nvSpPr>
        <p:spPr>
          <a:xfrm>
            <a:off x="539496" y="424787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①服务和奉献社会，需要我们中学生积极担当责任。②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奉献社会，需要我们中学生积极参与社会公益活动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服务和奉献社会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需要我们中学生热爱劳动，爱岗敬业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7_1#f6082fea6?vaa=1&amp;vcp=1&amp;pid=c96dfd41b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（3）运用所学知识，对小健的说法进行评析。</a:t>
            </a:r>
            <a:endParaRPr lang="en-US" altLang="zh-CN" sz="2800" dirty="0"/>
          </a:p>
        </p:txBody>
      </p:sp>
      <p:sp>
        <p:nvSpPr>
          <p:cNvPr id="3" name="QO_9_AN.1_1#f6082fea6?vaa=1&amp;vcp=1&amp;pid=c96dfd41b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小健的说法是错误的。①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关爱他人，要尽己所能。关爱不分大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小，贵在有爱心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一个人只要尽己所能为他人排忧解难、奉献社会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就是一个友善和值得称赞的人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只要人人献出一点爱，社会就会充满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爱的阳光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6a0f49ff2?vcp=1&amp;pid=9dd3d2fe7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9_1#c542f1813?sp=1&amp;vaa=1&amp;vcp=1&amp;pid=6a0f49ff2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不同的角色意味着承担相同的责任。(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4" name="QT_9_AN.1_1#c542f1813.bracket?vaa=1&amp;vcp=1&amp;pid=6a0f49ff2&amp;color=0,0,0&amp;vpa=5&amp;vtp=1&amp;vaab=1"/>
          <p:cNvSpPr/>
          <p:nvPr/>
        </p:nvSpPr>
        <p:spPr>
          <a:xfrm>
            <a:off x="65442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c542f1813.blank?vaa=1&amp;vcp=1&amp;pid=6a0f49ff2&amp;color=0,0,0&amp;vpa=6&amp;vtp=1&amp;vaab=1&amp;bbb=1"/>
          <p:cNvSpPr/>
          <p:nvPr/>
        </p:nvSpPr>
        <p:spPr>
          <a:xfrm>
            <a:off x="1616614" y="1807509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不同的角色意味着承担不同的责任。</a:t>
            </a:r>
            <a:endParaRPr lang="en-US" altLang="zh-CN" sz="2800" dirty="0"/>
          </a:p>
        </p:txBody>
      </p:sp>
      <p:sp>
        <p:nvSpPr>
          <p:cNvPr id="6" name="QT_9_BD.22_1#9bccd77dd?sp=1&amp;vaa=1&amp;vcp=1&amp;pid=6a0f49ff2&amp;color=0,0,0&amp;vtp=1&amp;vaab=1&amp;bbb=1&amp;h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承不承担责任是自己的事，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与他人无关。(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7" name="QT_9_AN.3_1#9bccd77dd.bracket?vaa=1&amp;vcp=1&amp;pid=6a0f49ff2&amp;color=0,0,0&amp;vpa=7&amp;vtp=1&amp;vaab=1"/>
          <p:cNvSpPr/>
          <p:nvPr/>
        </p:nvSpPr>
        <p:spPr>
          <a:xfrm>
            <a:off x="7255414" y="2503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4_1#9bccd77dd.blank?vaa=1&amp;vcp=1&amp;pid=6a0f49ff2&amp;color=0,0,0&amp;vpa=8&amp;vtp=1&amp;vaab=1&amp;bbb=1&amp;hb=1"/>
          <p:cNvSpPr/>
          <p:nvPr/>
        </p:nvSpPr>
        <p:spPr>
          <a:xfrm>
            <a:off x="539496" y="31132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不承担责任不仅会给自己带来不利影响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，还会给他人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、社会带来危害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T_9_BD.25_1#e63c10358?sp=1&amp;vaa=1&amp;vcp=1&amp;pid=6a0f49ff2&amp;color=0,0,0&amp;vtp=1&amp;vaab=1&amp;bbb=1&amp;hb=1"/>
          <p:cNvSpPr/>
          <p:nvPr/>
        </p:nvSpPr>
        <p:spPr>
          <a:xfrm>
            <a:off x="539496" y="44264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关爱他人只要有一颗善良的心就可以了，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不必讲究策略。(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10" name="QT_9_AN.26_1#e63c10358.bracket?vaa=1&amp;vcp=1&amp;pid=6a0f49ff2&amp;color=0,0,0&amp;vpa=9&amp;vtp=1&amp;vaab=1"/>
          <p:cNvSpPr/>
          <p:nvPr/>
        </p:nvSpPr>
        <p:spPr>
          <a:xfrm>
            <a:off x="9744614" y="44340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1" name="QT_9_AN.27_1#e63c10358.blank?vaa=1&amp;vcp=1&amp;pid=6a0f49ff2&amp;color=0,0,0&amp;vpa=10&amp;vtp=1&amp;vaab=1&amp;bbb=1&amp;hb=1"/>
          <p:cNvSpPr/>
          <p:nvPr/>
        </p:nvSpPr>
        <p:spPr>
          <a:xfrm>
            <a:off x="539496" y="50436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关爱他人也要讲究策略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，要考虑他人的内心感受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，不伤害他人的自尊心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a79c5d74.fixed?vcp=1&amp;pid=9450788f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勇担社会责任</a:t>
            </a:r>
            <a:endParaRPr lang="en-US" altLang="zh-CN" sz="4000" dirty="0"/>
          </a:p>
        </p:txBody>
      </p:sp>
      <p:sp>
        <p:nvSpPr>
          <p:cNvPr id="3" name="C_4_BD#0a79c5d74.fixed?vcp=1&amp;pid=9450788f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8_1#b7533070e?sp=1&amp;vaa=1&amp;vcp=1&amp;pid=6a0f49ff2&amp;color=0,0,0&amp;vtp=1&amp;vaab=1&amp;bt=1&amp;bbb=1"/>
          <p:cNvSpPr/>
          <p:nvPr/>
        </p:nvSpPr>
        <p:spPr>
          <a:xfrm>
            <a:off x="539496" y="15247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关爱他人只能使他人受益，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使自己吃亏。(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3" name="QT_9_AN.1_1#b7533070e.bracket?vaa=1&amp;vcp=1&amp;pid=6a0f49ff2&amp;color=0,0,0&amp;vpa=11&amp;vtp=1&amp;vaab=1"/>
          <p:cNvSpPr/>
          <p:nvPr/>
        </p:nvSpPr>
        <p:spPr>
          <a:xfrm>
            <a:off x="7255414" y="153238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b7533070e.blank?vaa=1&amp;vcp=1&amp;pid=6a0f49ff2&amp;color=0,0,0&amp;vpa=12&amp;vtp=1&amp;vaab=1&amp;bbb=1"/>
          <p:cNvSpPr/>
          <p:nvPr/>
        </p:nvSpPr>
        <p:spPr>
          <a:xfrm>
            <a:off x="1616614" y="2121027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从一定意义上说，关爱他人也是关爱和善待自己。</a:t>
            </a:r>
            <a:endParaRPr lang="en-US" altLang="zh-CN" sz="2800" dirty="0"/>
          </a:p>
        </p:txBody>
      </p:sp>
      <p:sp>
        <p:nvSpPr>
          <p:cNvPr id="5" name="QT_9_BD.31_1#b4b924f8c?sp=1&amp;vaa=1&amp;vcp=1&amp;pid=6a0f49ff2&amp;color=0,0,0&amp;vtp=1&amp;vaab=1&amp;bbb=1"/>
          <p:cNvSpPr/>
          <p:nvPr/>
        </p:nvSpPr>
        <p:spPr>
          <a:xfrm>
            <a:off x="539496" y="2799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服务社会对个人成长没有任何意义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6" name="QT_9_AN.3_1#b4b924f8c.bracket?vaa=1&amp;vcp=1&amp;pid=6a0f49ff2&amp;color=0,0,0&amp;vpa=13&amp;vtp=1&amp;vaab=1"/>
          <p:cNvSpPr/>
          <p:nvPr/>
        </p:nvSpPr>
        <p:spPr>
          <a:xfrm>
            <a:off x="6722014" y="280727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4_1#b4b924f8c.blank?vaa=1&amp;vcp=1&amp;pid=6a0f49ff2&amp;color=0,0,0&amp;vpa=14&amp;vtp=1&amp;vaab=1&amp;bbb=1"/>
          <p:cNvSpPr/>
          <p:nvPr/>
        </p:nvSpPr>
        <p:spPr>
          <a:xfrm>
            <a:off x="1616614" y="3395916"/>
            <a:ext cx="772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服务社会能体现人生价值，促进我们全面发展。</a:t>
            </a:r>
            <a:endParaRPr lang="en-US" altLang="zh-CN" sz="2800" dirty="0"/>
          </a:p>
        </p:txBody>
      </p:sp>
      <p:sp>
        <p:nvSpPr>
          <p:cNvPr id="8" name="QT_9_BD.34_1#1442dbbea?sp=1&amp;vaa=1&amp;vcp=1&amp;pid=6a0f49ff2&amp;color=0,0,0&amp;vtp=1&amp;vaab=1&amp;bbb=1"/>
          <p:cNvSpPr/>
          <p:nvPr/>
        </p:nvSpPr>
        <p:spPr>
          <a:xfrm>
            <a:off x="539496" y="40766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服务社会就不能关注个人利益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9" name="QT_9_AN.35_1#1442dbbea.bracket?vaa=1&amp;vcp=1&amp;pid=6a0f49ff2&amp;color=0,0,0&amp;vpa=15&amp;vtp=1&amp;vaab=1"/>
          <p:cNvSpPr/>
          <p:nvPr/>
        </p:nvSpPr>
        <p:spPr>
          <a:xfrm>
            <a:off x="6010815" y="408425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0" name="QT_9_AN.36_1#1442dbbea.blank?vaa=1&amp;vcp=1&amp;pid=6a0f49ff2&amp;color=0,0,0&amp;vpa=16&amp;vtp=1&amp;vaab=1&amp;bbb=1"/>
          <p:cNvSpPr/>
          <p:nvPr/>
        </p:nvSpPr>
        <p:spPr>
          <a:xfrm>
            <a:off x="1616614" y="4672901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服务社会的同时也应关切个人合理、正当的利益。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7b525e4d?vcp=1&amp;pid=9dd3d2fe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4cfd2db8e?vcp=1&amp;pid=57b525e4d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图《不敢扶》带给我们哪些启示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pic>
        <p:nvPicPr>
          <p:cNvPr id="4" name="P_9_BD#4cfd2db8e?iti=1&amp;vcp=1&amp;pid=57b525e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5729" y="1238740"/>
            <a:ext cx="3118104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9_BD#4cfd2db8e?iti=1&amp;vcp=1&amp;pid=57b525e4d&amp;color=0,0,0&amp;vtp=1&amp;vaab=1&amp;bbb=1"/>
          <p:cNvSpPr/>
          <p:nvPr/>
        </p:nvSpPr>
        <p:spPr>
          <a:xfrm>
            <a:off x="9760900" y="4547852"/>
            <a:ext cx="1147762" cy="6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不敢扶</a:t>
            </a:r>
            <a:endParaRPr lang="en-US" altLang="zh-CN" sz="2800" dirty="0"/>
          </a:p>
        </p:txBody>
      </p:sp>
      <p:sp>
        <p:nvSpPr>
          <p:cNvPr id="6" name="P_9_BD#4cfd2db8e?sp=1&amp;vcp=1&amp;pid=57b525e4d&amp;color=0,0,0&amp;vtp=1&amp;vaab=1&amp;bt=1&amp;bbb=1">
            <a:extLst>
              <a:ext uri="{FF2B5EF4-FFF2-40B4-BE49-F238E27FC236}">
                <a16:creationId xmlns:a16="http://schemas.microsoft.com/office/drawing/2014/main" id="{3797A0CC-2E55-7AE7-A47C-5F02B526FD74}"/>
              </a:ext>
            </a:extLst>
          </p:cNvPr>
          <p:cNvSpPr/>
          <p:nvPr/>
        </p:nvSpPr>
        <p:spPr>
          <a:xfrm>
            <a:off x="682931" y="1883819"/>
            <a:ext cx="766321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爱他人，要心怀善意。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（2）关爱他人，要尽己所能。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（3）关爱他人，要讲究策略。面对复杂情形，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要善于作出明智的判断，增强安全防范意识和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自我保护意识，在保护自己不受伤害的前提下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采取果敢和理智的行动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4cfd2db8e?vcp=1&amp;pid=57b525e4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请完成第148~149页【备考练习】习题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05e7b90.fixed?vcp=1&amp;pid=9450788f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勇担社会责任</a:t>
            </a:r>
            <a:endParaRPr lang="en-US" altLang="zh-CN" sz="4000" dirty="0"/>
          </a:p>
        </p:txBody>
      </p:sp>
      <p:sp>
        <p:nvSpPr>
          <p:cNvPr id="3" name="C_4_BD#7605e7b90.fixed?vcp=1&amp;pid=9450788f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勇担社会责任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7e39869?vcp=1&amp;pid=7605e7b90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7_1#020022cfd?vaa=1&amp;vcp=1&amp;pid=b07e3986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“小时候，责任是一张暖暖的床，我在里头，父母在外头；长大后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任是一块黑板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，我在下头，老师在上头；后来，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责任又是一张暖暖的床，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我在外头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，女儿在里头。”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8_1#020022cfd.bracket?vaa=1&amp;vcp=1&amp;pid=b07e39869&amp;color=0,0,0&amp;vpa=17&amp;vtp=1&amp;vaab=1"/>
          <p:cNvSpPr/>
          <p:nvPr/>
        </p:nvSpPr>
        <p:spPr>
          <a:xfrm>
            <a:off x="7374478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7_2#020022cfd.choices?vaa=1&amp;vcp=1&amp;pid=b07e39869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A.每一种角色都意味着承担相应的责任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B.只有长大成人才需要承担相应的责任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C.每个人在同一时期只扮演一种角色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D.不同的角色承担相同的责任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727b721fa?vaa=1&amp;vcp=1&amp;pid=b07e39869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（2024·广西玉林·模拟）关爱是风雨中为同学撑起的那把伞，是酷暑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里为清洁工人递上的那瓶水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下列名言适合用来赞美这些行为的是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0_1#727b721fa.bracket?vaa=1&amp;vcp=1&amp;pid=b07e39869&amp;color=0,0,0&amp;vpa=18&amp;vtp=1&amp;vaab=1"/>
          <p:cNvSpPr/>
          <p:nvPr/>
        </p:nvSpPr>
        <p:spPr>
          <a:xfrm>
            <a:off x="8165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9_2#727b721fa.choices?vaa=1&amp;vcp=1&amp;pid=b07e3986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A.莫愁前路无知己，天下谁人不识君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.人间自有真情在，关爱他人暖如春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.一寸丹心图报国，两行清泪为思亲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.采得百花成蜜后，为谁辛苦为谁甜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fc1d12c08?sp=1&amp;vaa=1&amp;vcp=1&amp;pid=b07e39869&amp;color=0,0,0&amp;vtp=1&amp;vaab=1&amp;bt=1&amp;bbb=1&amp;hb=1"/>
          <p:cNvSpPr/>
          <p:nvPr/>
        </p:nvSpPr>
        <p:spPr>
          <a:xfrm>
            <a:off x="539496" y="7683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）南宁市某中学的五名学生雨中扶起摔跤阿姨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的视频在网上传播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，获得网友们的点赞。据了解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，当天一个身穿雨衣的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阿姨在骑电动自行车时不慎摔倒在路中间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，一时无法起身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，五名中学生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见状主动扶起了这个阿姨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这五名中学生的行为(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fc1d12c08.bracket?vaa=1&amp;vcp=1&amp;pid=b07e39869&amp;color=0,0,0&amp;vpa=19&amp;vtp=1&amp;vaab=1"/>
          <p:cNvSpPr/>
          <p:nvPr/>
        </p:nvSpPr>
        <p:spPr>
          <a:xfrm>
            <a:off x="8284114" y="26980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1_2#fc1d12c08?vaa=1&amp;vcp=1&amp;pid=b07e39869&amp;color=0,0,0&amp;vtp=1&amp;vaab=1&amp;bbb=1&amp;hb=1"/>
          <p:cNvSpPr/>
          <p:nvPr/>
        </p:nvSpPr>
        <p:spPr>
          <a:xfrm>
            <a:off x="539496" y="33397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传递了正能量，有利于树立文明新风</a:t>
            </a:r>
            <a:r>
              <a:rPr lang="en-US" altLang="zh-CN" sz="2800" dirty="0"/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发扬了南宁“能帮就帮、敢做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善成”的城市精神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旨在得到他人和社会的关注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体现了敢于担当、急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他人之所急的亲社会行为</a:t>
            </a:r>
            <a:endParaRPr lang="en-US" altLang="zh-CN" sz="2800" dirty="0"/>
          </a:p>
        </p:txBody>
      </p:sp>
      <p:sp>
        <p:nvSpPr>
          <p:cNvPr id="5" name="QC_6_BD.41_3#fc1d12c08.choices?vaa=1&amp;vcp=1&amp;pid=b07e39869&amp;color=0,0,0&amp;vtp=1&amp;vaab=1&amp;bbb=1"/>
          <p:cNvSpPr/>
          <p:nvPr/>
        </p:nvSpPr>
        <p:spPr>
          <a:xfrm>
            <a:off x="539496" y="52623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4be474a?vcp=1&amp;pid=7605e7b90&amp;color=241,138,6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43_1#4883b519b?vaa=1&amp;vcp=1&amp;pid=f54be474a&amp;color=0,0,0&amp;vtp=1&amp;vaab=1&amp;bbb=1&amp;hb=1"/>
          <p:cNvSpPr/>
          <p:nvPr/>
        </p:nvSpPr>
        <p:spPr>
          <a:xfrm>
            <a:off x="539496" y="11815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作为子女，我们应该孝敬父母；作为学生，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我们应该遵守学校纪律、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认真学习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；作为社会成员，我们应该遵守社会规则，维护公共秩序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为中华儿女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，我们应该做到“位卑未敢忘忧国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”，心系祖国的前途和命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4_1#4883b519b.bracket?vaa=1&amp;vcp=1&amp;pid=f54be474a&amp;color=0,0,0&amp;vpa=20&amp;vtp=1&amp;vaab=1"/>
          <p:cNvSpPr/>
          <p:nvPr/>
        </p:nvSpPr>
        <p:spPr>
          <a:xfrm>
            <a:off x="2950114" y="31112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3_2#4883b519b.choices?vaa=1&amp;vcp=1&amp;pid=f54be474a&amp;color=0,0,0&amp;vtp=1&amp;vaab=1&amp;bbb=1"/>
          <p:cNvSpPr/>
          <p:nvPr/>
        </p:nvSpPr>
        <p:spPr>
          <a:xfrm>
            <a:off x="539496" y="37533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A.在社会中，每个人都扮演着不同角色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B.成年人的责任比中学生的责任更重要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C.每一种角色都意味着承担相应的责任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D.随着时代发展，要不断调整角色行为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1913a9c39?sp=1&amp;vaa=1&amp;vcp=1&amp;pid=f54be474a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（2024·山东·中考）在成都一家小吃店，只要说出“牛肉面不要牛肉”的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暗号就可以免费用餐，山东某学校为家庭经济困难学生发放羽绒服时避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免统一款式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这些特别的照顾不仅赢得了受助者的好评，更在社会上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产生了巨大的积极效应。这说明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6_1#1913a9c39.bracket?vaa=1&amp;vcp=1&amp;pid=f54be474a&amp;color=0,0,0&amp;vpa=21&amp;vtp=1&amp;vaab=1"/>
          <p:cNvSpPr/>
          <p:nvPr/>
        </p:nvSpPr>
        <p:spPr>
          <a:xfrm>
            <a:off x="5817140" y="25127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1913a9c39?vaa=1&amp;vcp=1&amp;pid=f54be474a&amp;color=0,0,0&amp;vtp=1&amp;vaab=1&amp;bbb=1"/>
          <p:cNvSpPr/>
          <p:nvPr/>
        </p:nvSpPr>
        <p:spPr>
          <a:xfrm>
            <a:off x="539496" y="3125832"/>
            <a:ext cx="11109960" cy="1913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受到尊重能够让人重拾信心，产生良好的心理体验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人们的自尊心越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来越强烈</a:t>
            </a:r>
            <a:r>
              <a:rPr lang="en-US" altLang="zh-CN" sz="2800" dirty="0"/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帮助别人越来越难、越来越麻烦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/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在尊重的前提下行善助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人有助于提高社会文明程度</a:t>
            </a:r>
            <a:endParaRPr lang="en-US" altLang="zh-CN" sz="2800" dirty="0"/>
          </a:p>
        </p:txBody>
      </p:sp>
      <p:sp>
        <p:nvSpPr>
          <p:cNvPr id="5" name="QC_6_BD.45_3#1913a9c39.choices?vaa=1&amp;vcp=1&amp;pid=f54be474a&amp;color=0,0,0&amp;vtp=1&amp;vaab=1&amp;bbb=1"/>
          <p:cNvSpPr/>
          <p:nvPr/>
        </p:nvSpPr>
        <p:spPr>
          <a:xfrm>
            <a:off x="541020" y="51648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7_1#d833cb516?sp=1&amp;vaa=1&amp;vcp=1&amp;pid=f54be474a&amp;color=0,0,0&amp;vtp=1&amp;vaab=1&amp;bt=1&amp;bbb=1&amp;hb=1"/>
          <p:cNvSpPr/>
          <p:nvPr/>
        </p:nvSpPr>
        <p:spPr>
          <a:xfrm>
            <a:off x="559308" y="4014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有人说，责任是生命与生命传承的情感；也有人说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，责任是本能的保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护与坚守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；还有人说，责任是承担与付出后获得的快乐与幸福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“责任”这一主题，组织学生开展探究活动。下面是同学们获得的数据。</a:t>
            </a:r>
            <a:endParaRPr lang="en-US" altLang="zh-CN" sz="2800" dirty="0"/>
          </a:p>
        </p:txBody>
      </p:sp>
      <p:graphicFrame>
        <p:nvGraphicFramePr>
          <p:cNvPr id="41" name="QO_6_BD.47_2#d833cb516?colgroup=16,13&amp;vaa=1&amp;vcp=1&amp;pid=f54be474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437628"/>
              </p:ext>
            </p:extLst>
          </p:nvPr>
        </p:nvGraphicFramePr>
        <p:xfrm>
          <a:off x="559308" y="2379122"/>
          <a:ext cx="11073384" cy="390322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4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调查内容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调查结果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学生所占比例）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在学校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按时上学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遵守校规校纪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敬老师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积极参加集体活动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在家里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自己洗衣服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做力所能及的家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经常与父母交流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积极参加公益活动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热心帮助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制止不文明行为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68%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2903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1d4b1d84f?colgroup=10,19&amp;vcp=1&amp;pid=0a79c5d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09399"/>
              </p:ext>
            </p:extLst>
          </p:nvPr>
        </p:nvGraphicFramePr>
        <p:xfrm>
          <a:off x="539496" y="2592260"/>
          <a:ext cx="11073384" cy="1673480"/>
        </p:xfrm>
        <a:graphic>
          <a:graphicData uri="http://schemas.openxmlformats.org/drawingml/2006/table">
            <a:tbl>
              <a:tblPr/>
              <a:tblGrid>
                <a:gridCol w="397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理解不同的社会角色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形成亲社会行为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八上第六课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责任与角色的关系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八上第七课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关爱他人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服务社会的做法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48_1#cf3c92e6f?vaa=1&amp;vcp=1&amp;pid=d833cb516&amp;color=0,0,0&amp;vtp=1&amp;vaab=1&amp;bbb=1"/>
          <p:cNvSpPr/>
          <p:nvPr/>
        </p:nvSpPr>
        <p:spPr>
          <a:xfrm>
            <a:off x="539496" y="1563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（1）表中的调查结果说明了什么？</a:t>
            </a:r>
            <a:endParaRPr lang="en-US" altLang="zh-CN" sz="2800" dirty="0"/>
          </a:p>
        </p:txBody>
      </p:sp>
      <p:sp>
        <p:nvSpPr>
          <p:cNvPr id="4" name="QO_7_AN.1_1#cf3c92e6f?vaa=1&amp;vcp=1&amp;pid=d833cb516&amp;color=0,0,0&amp;vtp=1&amp;vaab=1&amp;bbb=1&amp;hb=1"/>
          <p:cNvSpPr/>
          <p:nvPr/>
        </p:nvSpPr>
        <p:spPr>
          <a:xfrm>
            <a:off x="539496" y="21951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绝大多数同学具有较强的责任意识，能够积极承担起对自己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对他人、对集体和对社会的责任；部分同学责任意识有待加强，尤其是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在承担社会责任方面做得不够好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0_1#5d5ffc14a?vaa=1&amp;vcp=1&amp;pid=d833cb516&amp;color=0,0,0&amp;mp=1&amp;vtp=1&amp;vaab=1&amp;bt=1&amp;bbb=1"/>
          <p:cNvSpPr/>
          <p:nvPr/>
        </p:nvSpPr>
        <p:spPr>
          <a:xfrm>
            <a:off x="539496" y="15460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（2）做好上述事情，我们会有怎样的回报？</a:t>
            </a:r>
            <a:endParaRPr lang="en-US" altLang="zh-CN" sz="2800" dirty="0"/>
          </a:p>
        </p:txBody>
      </p:sp>
      <p:sp>
        <p:nvSpPr>
          <p:cNvPr id="3" name="QO_7_AN.1_1#5d5ffc14a?vaa=1&amp;vcp=1&amp;pid=d833cb516&amp;color=0,0,0&amp;vtp=1&amp;vaab=1&amp;bbb=1&amp;hb=1"/>
          <p:cNvSpPr/>
          <p:nvPr/>
        </p:nvSpPr>
        <p:spPr>
          <a:xfrm>
            <a:off x="539496" y="21737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取得良好的成绩，赢得老师和同学的赞许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，获得精神上的自我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，增强自立能力，提高与他人沟通交流的能力。</a:t>
            </a:r>
            <a:endParaRPr lang="en-US" altLang="zh-CN" sz="2800" dirty="0"/>
          </a:p>
        </p:txBody>
      </p:sp>
      <p:sp>
        <p:nvSpPr>
          <p:cNvPr id="4" name="QO_7_BD.52_1#604f772da?vaa=1&amp;vcp=1&amp;pid=d833cb516&amp;color=0,0,0&amp;vtp=1&amp;vaab=1&amp;bbb=1"/>
          <p:cNvSpPr/>
          <p:nvPr/>
        </p:nvSpPr>
        <p:spPr>
          <a:xfrm>
            <a:off x="539496" y="34429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（3）日常生活中，我们应如何做负责任的人？</a:t>
            </a:r>
            <a:endParaRPr lang="en-US" altLang="zh-CN" sz="2800" dirty="0"/>
          </a:p>
        </p:txBody>
      </p:sp>
      <p:sp>
        <p:nvSpPr>
          <p:cNvPr id="5" name="QO_7_AN.2_1#604f772da?vaa=1&amp;vcp=1&amp;pid=d833cb516&amp;color=0,0,0&amp;vtp=1&amp;vaab=1&amp;bbb=1&amp;hb=1"/>
          <p:cNvSpPr/>
          <p:nvPr/>
        </p:nvSpPr>
        <p:spPr>
          <a:xfrm>
            <a:off x="539496" y="4072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①对自己负责，信守承诺，认真做事。②对他人负责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，主动关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、帮助和服务他人。③对社会负责，自觉承担应尽的责任。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b0eab72?vcp=1&amp;pid=7605e7b90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54_1#3d15d61b5?sp=1&amp;vaa=1&amp;vcp=1&amp;pid=90b0eab7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观察下图，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6_BD.54_2#3d15d61b5?vaa=1&amp;vcp=1&amp;pid=90b0eab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4140" y="1938652"/>
            <a:ext cx="4910709" cy="244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N.55_1#3d15d61b5.bracket?vaa=1&amp;vcp=1&amp;pid=90b0eab72&amp;color=0,0,0&amp;vpa=22&amp;vtp=1&amp;vaab=1"/>
          <p:cNvSpPr/>
          <p:nvPr/>
        </p:nvSpPr>
        <p:spPr>
          <a:xfrm>
            <a:off x="4994815" y="12624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54_3#3d15d61b5?vaa=1&amp;vcp=1&amp;pid=90b0eab72&amp;color=0,0,0&amp;vtp=1&amp;vaab=1&amp;bbb=1&amp;hb=1"/>
          <p:cNvSpPr/>
          <p:nvPr/>
        </p:nvSpPr>
        <p:spPr>
          <a:xfrm>
            <a:off x="539496" y="45527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①不同的角色承担不同的责任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②孝敬父母是我们长大后的事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老爱幼的传统美德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④孝敬父母就要一切听从父母的教导</a:t>
            </a:r>
            <a:endParaRPr lang="en-US" altLang="zh-CN" sz="2800" dirty="0"/>
          </a:p>
        </p:txBody>
      </p:sp>
      <p:sp>
        <p:nvSpPr>
          <p:cNvPr id="7" name="QC_6_BD.54_4#3d15d61b5.choices?vaa=1&amp;vcp=1&amp;pid=90b0eab72&amp;color=0,0,0&amp;vtp=1&amp;vaab=1&amp;bbb=1"/>
          <p:cNvSpPr/>
          <p:nvPr/>
        </p:nvSpPr>
        <p:spPr>
          <a:xfrm>
            <a:off x="539496" y="5831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b1fdf391d?vaa=1&amp;vcp=1&amp;pid=90b0eab72&amp;color=0,0,0&amp;vtp=1&amp;vaab=1&amp;bt=1&amp;bbb=1&amp;hb=1"/>
          <p:cNvSpPr/>
          <p:nvPr/>
        </p:nvSpPr>
        <p:spPr>
          <a:xfrm>
            <a:off x="539496" y="814007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（2024·广西柳州·模拟）2024年5月的一天，一名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4岁女童不慎卡在二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楼窗台防盗网上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，情况危急。附近店铺的退伍军人郭某闻声赶来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，爬上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梯子托举女童直至消防员赶到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，女童最终成功脱险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。下列选项可作为这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段材料标题的是(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8_1#b1fdf391d.bracket?vaa=1&amp;vcp=1&amp;pid=90b0eab72&amp;color=0,0,0&amp;vpa=23&amp;vtp=1&amp;vaab=1"/>
          <p:cNvSpPr/>
          <p:nvPr/>
        </p:nvSpPr>
        <p:spPr>
          <a:xfrm>
            <a:off x="3305715" y="259486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56_2#b1fdf391d.choices?vaa=1&amp;vcp=1&amp;pid=90b0eab72&amp;color=0,0,0&amp;vtp=1&amp;vaab=1&amp;bbb=1"/>
          <p:cNvSpPr/>
          <p:nvPr/>
        </p:nvSpPr>
        <p:spPr>
          <a:xfrm>
            <a:off x="539496" y="31556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A.法定义务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，自觉践行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.注重自律，严以律己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.关爱他人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，敬业乐业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.主动担责，善行义举</a:t>
            </a:r>
            <a:endParaRPr lang="en-US" altLang="zh-CN" sz="2800" dirty="0"/>
          </a:p>
        </p:txBody>
      </p:sp>
      <p:sp>
        <p:nvSpPr>
          <p:cNvPr id="5" name="QC_6_AS.1_1#b1fdf391d?vaa=1&amp;vcp=1&amp;pid=90b0eab72&amp;color=0,0,0&amp;vtp=1&amp;vaab=1&amp;bbb=1&amp;hb=1"/>
          <p:cNvSpPr/>
          <p:nvPr/>
        </p:nvSpPr>
        <p:spPr>
          <a:xfrm>
            <a:off x="539496" y="433673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郭某的行为体现了对他人生命的关爱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是主动担责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善行义举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郭某的行为是在履行道德义务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不是法定义务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。B、C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与题意不符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230928b2c?vaa=1&amp;vcp=1&amp;pid=90b0eab72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“共享亲人”模式受到社会关注，高龄老人的“共享孙女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”、轮流帮邻居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照顾孩子的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“共享奶奶”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她们用爱心传递文明与温暖，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人们纷纷称赞。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1_1#230928b2c.bracket?vaa=1&amp;vcp=1&amp;pid=90b0eab72&amp;color=0,0,0&amp;vpa=24&amp;vtp=1&amp;vaab=1"/>
          <p:cNvSpPr/>
          <p:nvPr/>
        </p:nvSpPr>
        <p:spPr>
          <a:xfrm>
            <a:off x="18833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0_2#230928b2c.choices?vaa=1&amp;vcp=1&amp;pid=90b0eab7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.关爱他人能传递美好情感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.服务社会只需要青年担当责任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C.履行责任只有代价没有回报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.参与公益活动是法定义务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2_1#9311c1405?sp=1&amp;vaa=1&amp;vcp=1&amp;pid=90b0eab72&amp;color=0,0,0&amp;vtp=1&amp;vaab=1&amp;bt=1&amp;bbb=1&amp;hb=1"/>
          <p:cNvSpPr/>
          <p:nvPr/>
        </p:nvSpPr>
        <p:spPr>
          <a:xfrm>
            <a:off x="539496" y="904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2024年3月5日是第61个学雷锋纪念日，61年来，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雷锋精神生生不息。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奋斗在一线的基层干部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，默默奉献的志愿者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每一个热心人都在演绎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着新时代的雷锋故事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。以他们为榜样，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4_1#9311c1405.bracket?vaa=1&amp;vcp=1&amp;pid=90b0eab72&amp;color=0,0,0&amp;vpa=25&amp;vtp=1&amp;vaab=1"/>
          <p:cNvSpPr/>
          <p:nvPr/>
        </p:nvSpPr>
        <p:spPr>
          <a:xfrm>
            <a:off x="8284114" y="21868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2_2#9311c1405?vaa=1&amp;vcp=1&amp;pid=90b0eab72&amp;color=0,0,0&amp;vtp=1&amp;vaab=1&amp;bbb=1&amp;hb=1"/>
          <p:cNvSpPr/>
          <p:nvPr/>
        </p:nvSpPr>
        <p:spPr>
          <a:xfrm>
            <a:off x="539496" y="282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见义勇为，增强服务社会的责任意识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②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积极奉献社会，弘扬社会正能量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③行己有耻，养成自我省察的习惯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④积极承担责任，不言代价与回报</a:t>
            </a:r>
            <a:endParaRPr lang="en-US" altLang="zh-CN" sz="2800" spc="-100" dirty="0"/>
          </a:p>
        </p:txBody>
      </p:sp>
      <p:sp>
        <p:nvSpPr>
          <p:cNvPr id="5" name="QC_6_BD.62_3#9311c1405.choices?vaa=1&amp;vcp=1&amp;pid=90b0eab72&amp;color=0,0,0&amp;vtp=1&amp;vaab=1&amp;bbb=1"/>
          <p:cNvSpPr/>
          <p:nvPr/>
        </p:nvSpPr>
        <p:spPr>
          <a:xfrm>
            <a:off x="539496" y="40976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9311c1405?vaa=1&amp;vcp=1&amp;pid=90b0eab72&amp;color=0,0,0&amp;vtp=1&amp;vaab=1&amp;bbb=1&amp;hb=1"/>
          <p:cNvSpPr/>
          <p:nvPr/>
        </p:nvSpPr>
        <p:spPr>
          <a:xfrm>
            <a:off x="539496" y="47271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见义勇为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行己有耻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养成自我省察的习惯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有涉及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6_1#2be7b7cc5?sp=1&amp;vaa=1&amp;vcp=1&amp;pid=90b0eab72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【传承雷锋精神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绽放新时代光芒】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某校为八年级学生布置了“弘扬雷锋精神”的寒假实践作业。小阳同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学认真完成了作业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寒冬送温暖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年春运期间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受降温降雪天气影响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湖北多处高速公路积雪结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冰现象严重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导致大量车辆滞留在高速公路上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家住高速公路附近的小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阳与家人自发为滞留的司机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乘客免费提供热水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方便面等物资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被司机朋友们称为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寒冬里的一股暖流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7_1#fe982a014?vaa=1&amp;vcp=1&amp;pid=2be7b7cc5&amp;color=0,0,0&amp;mp=1&amp;vtp=1&amp;vaab=1&amp;bt=1&amp;bbb=1"/>
          <p:cNvSpPr/>
          <p:nvPr/>
        </p:nvSpPr>
        <p:spPr>
          <a:xfrm>
            <a:off x="539496" y="1549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（1）请运用所学知识，说说小阳在这个过程中付出了哪些代价。</a:t>
            </a:r>
            <a:endParaRPr lang="en-US" altLang="zh-CN" sz="2800" dirty="0"/>
          </a:p>
        </p:txBody>
      </p:sp>
      <p:sp>
        <p:nvSpPr>
          <p:cNvPr id="3" name="QO_7_AN.1_1#fe982a014?vaa=1&amp;vcp=1&amp;pid=2be7b7cc5&amp;color=0,0,0&amp;vtp=1&amp;vaab=1&amp;bbb=1"/>
          <p:cNvSpPr/>
          <p:nvPr/>
        </p:nvSpPr>
        <p:spPr>
          <a:xfrm>
            <a:off x="539496" y="21697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付出时间、精力和金钱等。</a:t>
            </a:r>
            <a:endParaRPr lang="en-US" altLang="zh-CN" sz="2800" dirty="0"/>
          </a:p>
        </p:txBody>
      </p:sp>
      <p:sp>
        <p:nvSpPr>
          <p:cNvPr id="4" name="QO_7_BD.69_1#df2c781ec?vaa=1&amp;vcp=1&amp;pid=2be7b7cc5&amp;color=0,0,0&amp;vtp=1&amp;vaab=1&amp;bbb=1"/>
          <p:cNvSpPr/>
          <p:nvPr/>
        </p:nvSpPr>
        <p:spPr>
          <a:xfrm>
            <a:off x="539496" y="27914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（2）结合材料谈谈为什么小阳与家人的善举被称为“寒冬里的一股暖流”。</a:t>
            </a:r>
            <a:endParaRPr lang="en-US" altLang="zh-CN" sz="2800" spc="-50" dirty="0"/>
          </a:p>
        </p:txBody>
      </p:sp>
      <p:sp>
        <p:nvSpPr>
          <p:cNvPr id="5" name="QO_7_AN.2_1#df2c781ec?vaa=1&amp;vcp=1&amp;pid=2be7b7cc5&amp;color=0,0,0&amp;vtp=1&amp;vaab=1&amp;bbb=1&amp;hb=1"/>
          <p:cNvSpPr/>
          <p:nvPr/>
        </p:nvSpPr>
        <p:spPr>
          <a:xfrm>
            <a:off x="539496" y="342093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①小阳与家人的善举传递了美好情感，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给人带来温暖和希望。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小阳与家人的善举有利于形成关爱他人、奉献社会的良好氛围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了社会正能量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，促进社会和谐。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33f81207.fixed?vcp=1&amp;pid=9450788f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勇担社会责任</a:t>
            </a:r>
            <a:endParaRPr lang="en-US" altLang="zh-CN" sz="4000" dirty="0"/>
          </a:p>
        </p:txBody>
      </p:sp>
      <p:sp>
        <p:nvSpPr>
          <p:cNvPr id="3" name="C_4_BD#e33f81207.fixed?vcp=1&amp;pid=9450788f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4d7aac1?sp=1&amp;vcp=1&amp;pid=e33f8120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一、承担责任</a:t>
            </a:r>
            <a:endParaRPr lang="en-US" altLang="zh-CN" sz="3200" dirty="0"/>
          </a:p>
        </p:txBody>
      </p:sp>
      <p:sp>
        <p:nvSpPr>
          <p:cNvPr id="3" name="P_6_BD#10606c2bf?sp=1&amp;vcp=1&amp;pid=dd4d7aac1&amp;color=0,0,0&amp;vtp=1&amp;vaab=1&amp;bb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.责任的含义是什么？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它有哪些来源？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是一个人分内应该做的事情。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来源：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对他人的承诺、职业要求、道德规范、法律规定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606c2bf?sp=1&amp;vcp=1&amp;pid=dd4d7aac1&amp;color=0,0,0&amp;mp=1&amp;vtp=1&amp;vaab=1&amp;bt=1&amp;bbb=1"/>
          <p:cNvSpPr/>
          <p:nvPr/>
        </p:nvSpPr>
        <p:spPr>
          <a:xfrm>
            <a:off x="539496" y="13262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.承担责任的代价和回报。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代价：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付出时间、精力和金钱，可能因为做得不好而受到责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备，甚至受到处罚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回报：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既包括物质方面，又包括精神方面。对我们而言，更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重要的是精神方面的回报，如良好的自我感觉、获得新的知识和技能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赢得他人的尊重和赞许等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606c2bf?sp=1&amp;vcp=1&amp;pid=dd4d7aac1&amp;color=0,0,0&amp;vtp=1&amp;vaab=1&amp;bt=1&amp;bbb=1"/>
          <p:cNvSpPr/>
          <p:nvPr/>
        </p:nvSpPr>
        <p:spPr>
          <a:xfrm>
            <a:off x="541020" y="11865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.我们如何做负责任的人？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努力提升自身素质，增强履行责任的能力，勇于承担责任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（1）承担责任不言代价与回报。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（2）选择自己承担的责任。一旦作出选择，就义无反顾地担当起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应负的责任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（3）自觉承担非自愿选择的责任，不抱怨，不懈怠，全身心地投入。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606c2bf?sp=1&amp;vcp=1&amp;pid=dd4d7aac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不承担责任的后果。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对个人：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影响自己的形象及声誉，不利于构建和谐的人际关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系，不利于学业和事业的成功，影响自身长远发展。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不利于形成良好的社会风气，破坏社会公平正义，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不利于构建和谐社会。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1813</Words>
  <Application>Microsoft Office PowerPoint</Application>
  <PresentationFormat>宽屏</PresentationFormat>
  <Paragraphs>389</Paragraphs>
  <Slides>47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2024-11-29T12:26:39Z</dcterms:created>
  <dcterms:modified xsi:type="dcterms:W3CDTF">2025-07-24T08:14:26Z</dcterms:modified>
  <cp:category/>
  <cp:contentStatus/>
</cp:coreProperties>
</file>