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64" r:id="rId4"/>
    <p:sldId id="279" r:id="rId5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73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8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9.xml"/><Relationship Id="rId1" Type="http://schemas.openxmlformats.org/officeDocument/2006/relationships/tags" Target="../tags/tag22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2.xml"/><Relationship Id="rId4" Type="http://schemas.openxmlformats.org/officeDocument/2006/relationships/image" Target="file:///E:\400px_tools/pic_temp/0_pic_quater_right_down.png" TargetMode="External"/><Relationship Id="rId30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9" Type="http://schemas.openxmlformats.org/officeDocument/2006/relationships/tags" Target="../tags/tag254.xml"/><Relationship Id="rId28" Type="http://schemas.openxmlformats.org/officeDocument/2006/relationships/tags" Target="../tags/tag253.xml"/><Relationship Id="rId27" Type="http://schemas.openxmlformats.org/officeDocument/2006/relationships/tags" Target="../tags/tag252.xml"/><Relationship Id="rId26" Type="http://schemas.openxmlformats.org/officeDocument/2006/relationships/tags" Target="../tags/tag251.xml"/><Relationship Id="rId25" Type="http://schemas.openxmlformats.org/officeDocument/2006/relationships/tags" Target="../tags/tag250.xml"/><Relationship Id="rId24" Type="http://schemas.openxmlformats.org/officeDocument/2006/relationships/tags" Target="../tags/tag249.xml"/><Relationship Id="rId23" Type="http://schemas.openxmlformats.org/officeDocument/2006/relationships/tags" Target="../tags/tag248.xml"/><Relationship Id="rId22" Type="http://schemas.openxmlformats.org/officeDocument/2006/relationships/tags" Target="../tags/tag247.xml"/><Relationship Id="rId21" Type="http://schemas.openxmlformats.org/officeDocument/2006/relationships/tags" Target="../tags/tag246.xml"/><Relationship Id="rId20" Type="http://schemas.openxmlformats.org/officeDocument/2006/relationships/tags" Target="../tags/tag245.xml"/><Relationship Id="rId2" Type="http://schemas.openxmlformats.org/officeDocument/2006/relationships/tags" Target="../tags/tag231.xml"/><Relationship Id="rId19" Type="http://schemas.openxmlformats.org/officeDocument/2006/relationships/tags" Target="../tags/tag244.xml"/><Relationship Id="rId18" Type="http://schemas.openxmlformats.org/officeDocument/2006/relationships/tags" Target="../tags/tag243.xml"/><Relationship Id="rId17" Type="http://schemas.openxmlformats.org/officeDocument/2006/relationships/tags" Target="../tags/tag242.xml"/><Relationship Id="rId16" Type="http://schemas.openxmlformats.org/officeDocument/2006/relationships/tags" Target="../tags/tag241.xml"/><Relationship Id="rId15" Type="http://schemas.openxmlformats.org/officeDocument/2006/relationships/tags" Target="../tags/tag240.xml"/><Relationship Id="rId14" Type="http://schemas.openxmlformats.org/officeDocument/2006/relationships/tags" Target="../tags/tag239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6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71.xml"/><Relationship Id="rId16" Type="http://schemas.openxmlformats.org/officeDocument/2006/relationships/image" Target="../media/image7.png"/><Relationship Id="rId15" Type="http://schemas.openxmlformats.org/officeDocument/2006/relationships/tags" Target="../tags/tag170.xml"/><Relationship Id="rId14" Type="http://schemas.openxmlformats.org/officeDocument/2006/relationships/image" Target="../media/image6.png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4.xml"/><Relationship Id="rId4" Type="http://schemas.openxmlformats.org/officeDocument/2006/relationships/image" Target="file:///E:\400px_tools/pic_temp/0_pic_quater_right_down.png" TargetMode="External"/><Relationship Id="rId35" Type="http://schemas.openxmlformats.org/officeDocument/2006/relationships/slideLayout" Target="../slideLayouts/slideLayout18.xml"/><Relationship Id="rId34" Type="http://schemas.openxmlformats.org/officeDocument/2006/relationships/tags" Target="../tags/tag195.xml"/><Relationship Id="rId33" Type="http://schemas.openxmlformats.org/officeDocument/2006/relationships/image" Target="../media/image13.svg"/><Relationship Id="rId32" Type="http://schemas.openxmlformats.org/officeDocument/2006/relationships/image" Target="../media/image12.png"/><Relationship Id="rId31" Type="http://schemas.openxmlformats.org/officeDocument/2006/relationships/tags" Target="../tags/tag194.xml"/><Relationship Id="rId30" Type="http://schemas.openxmlformats.org/officeDocument/2006/relationships/tags" Target="../tags/tag193.xml"/><Relationship Id="rId3" Type="http://schemas.openxmlformats.org/officeDocument/2006/relationships/image" Target="../media/image2.png"/><Relationship Id="rId29" Type="http://schemas.openxmlformats.org/officeDocument/2006/relationships/tags" Target="../tags/tag192.xml"/><Relationship Id="rId28" Type="http://schemas.openxmlformats.org/officeDocument/2006/relationships/tags" Target="../tags/tag191.xml"/><Relationship Id="rId27" Type="http://schemas.openxmlformats.org/officeDocument/2006/relationships/tags" Target="../tags/tag190.xml"/><Relationship Id="rId26" Type="http://schemas.openxmlformats.org/officeDocument/2006/relationships/tags" Target="../tags/tag189.xml"/><Relationship Id="rId25" Type="http://schemas.openxmlformats.org/officeDocument/2006/relationships/image" Target="../media/image11.svg"/><Relationship Id="rId24" Type="http://schemas.openxmlformats.org/officeDocument/2006/relationships/image" Target="../media/image10.png"/><Relationship Id="rId23" Type="http://schemas.openxmlformats.org/officeDocument/2006/relationships/tags" Target="../tags/tag188.xml"/><Relationship Id="rId22" Type="http://schemas.openxmlformats.org/officeDocument/2006/relationships/tags" Target="../tags/tag187.xml"/><Relationship Id="rId21" Type="http://schemas.openxmlformats.org/officeDocument/2006/relationships/tags" Target="../tags/tag186.xml"/><Relationship Id="rId20" Type="http://schemas.openxmlformats.org/officeDocument/2006/relationships/tags" Target="../tags/tag185.xml"/><Relationship Id="rId2" Type="http://schemas.openxmlformats.org/officeDocument/2006/relationships/tags" Target="../tags/tag173.xml"/><Relationship Id="rId19" Type="http://schemas.openxmlformats.org/officeDocument/2006/relationships/tags" Target="../tags/tag184.xml"/><Relationship Id="rId18" Type="http://schemas.openxmlformats.org/officeDocument/2006/relationships/tags" Target="../tags/tag183.xml"/><Relationship Id="rId17" Type="http://schemas.openxmlformats.org/officeDocument/2006/relationships/image" Target="../media/image9.svg"/><Relationship Id="rId16" Type="http://schemas.openxmlformats.org/officeDocument/2006/relationships/image" Target="../media/image8.png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4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9.xml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tags" Target="../tags/tag208.xml"/><Relationship Id="rId1" Type="http://schemas.openxmlformats.org/officeDocument/2006/relationships/tags" Target="../tags/tag20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婴幼儿运动系统的特点与保健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一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449070"/>
            <a:ext cx="10407015" cy="418846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1.骨骼肌易疲劳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婴幼儿肌肉柔软、娇嫩，收缩能力较差，活动时间过长、活动量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过大，容易导致骨肉的疲劳和损伤。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2.大肌肉群发育早，小肌肉群发育晚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婴幼儿完成上、下活动的大肌肉群发育较早，会先学会抬头、坐、立、行、跑、跳等大动作。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（三）骨骼肌的特点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儿动作发展规律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479425" y="1120775"/>
          <a:ext cx="11435080" cy="5074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960"/>
                <a:gridCol w="8580120"/>
              </a:tblGrid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自上而下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俗称头尾规律，婴幼儿头部动作的发展领先于躯干、四肢，如先能抬头，后能翻身，然后会坐、爬、直立、行歨。</a:t>
                      </a:r>
                      <a:endParaRPr lang="zh-CN" altLang="en-US" sz="2000" b="0">
                        <a:solidFill>
                          <a:schemeClr val="dk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由近到远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俗称近心规律。越接近躯干的部分动作发展越早，而远离身体中心的肢端动作发展较迟，如先能抬肩，然后手指取物。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937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由粗大动作到精细动作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婴幼儿先学会大肌肉、大幅度的粗动作，然后才逐渐学会小肌肉的精细动作。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由不协调到协调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如婴幼儿从4～5个月开始学习抓东西，开始时手眼不协调，手不能抓到物体，渐渐地可以摸到，再发展手眼协调地、准确地抓到想要的东西。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4630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从整体到分化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婴幼儿最初对外界的动作反应是整体的、未分化的整套反应，是全身性的活动。如1～2个月的婴幼儿，当成人逗他的时候，他会手脚不停地挥舞，这是一种全身的运动。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四、婴幼儿运动系统的卫生保健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3036570" y="1225550"/>
            <a:ext cx="726440" cy="726440"/>
          </a:xfrm>
          <a:prstGeom prst="rect">
            <a:avLst/>
          </a:prstGeom>
          <a:solidFill>
            <a:srgbClr val="1784C7"/>
          </a:solidFill>
          <a:ln>
            <a:noFill/>
          </a:ln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4612640" y="1225550"/>
            <a:ext cx="4547235" cy="7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784C7"/>
                </a:solidFill>
              </a14:hiddenFill>
            </a:ext>
          </a:extLst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lIns="91440" tIns="45720" rIns="91440" bIns="45720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提供充足均衡的营养</a:t>
            </a:r>
            <a:endParaRPr lang="zh-CN" altLang="en-US" sz="2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953510" y="1265555"/>
            <a:ext cx="468630" cy="646430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3600" b="1" dirty="0">
                <a:solidFill>
                  <a:srgbClr val="1784C7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endParaRPr lang="zh-CN" altLang="en-US" sz="3600" b="1" dirty="0">
              <a:solidFill>
                <a:srgbClr val="1784C7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/>
          <p:nvPr>
            <p:custDataLst>
              <p:tags r:id="rId12"/>
            </p:custDataLst>
          </p:nvPr>
        </p:nvSpPr>
        <p:spPr bwMode="auto">
          <a:xfrm>
            <a:off x="3184525" y="1367790"/>
            <a:ext cx="431165" cy="441960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3032125" y="2145665"/>
            <a:ext cx="726440" cy="726440"/>
          </a:xfrm>
          <a:prstGeom prst="rect">
            <a:avLst/>
          </a:prstGeom>
          <a:solidFill>
            <a:srgbClr val="1BA8C9"/>
          </a:solidFill>
          <a:ln>
            <a:noFill/>
          </a:ln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4612640" y="2145665"/>
            <a:ext cx="4547235" cy="7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BA8C9"/>
                </a:solidFill>
              </a14:hiddenFill>
            </a:ext>
          </a:extLst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lIns="91440" tIns="45720" rIns="91440" bIns="45720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培养婴幼儿良好的姿势</a:t>
            </a:r>
            <a:endParaRPr lang="zh-CN" altLang="en-US" sz="2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951605" y="2185670"/>
            <a:ext cx="468630" cy="646430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3600" b="1" dirty="0">
                <a:solidFill>
                  <a:srgbClr val="1BA8C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endParaRPr lang="zh-CN" altLang="en-US" sz="3600" b="1" dirty="0">
              <a:solidFill>
                <a:srgbClr val="1BA8C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KSO_Shape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3173730" y="2322195"/>
            <a:ext cx="441960" cy="37274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>
            <a:off x="3042285" y="3065780"/>
            <a:ext cx="726440" cy="726440"/>
          </a:xfrm>
          <a:prstGeom prst="rect">
            <a:avLst/>
          </a:prstGeom>
          <a:solidFill>
            <a:srgbClr val="22C29C"/>
          </a:solidFill>
          <a:ln>
            <a:noFill/>
          </a:ln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18"/>
            </p:custDataLst>
          </p:nvPr>
        </p:nvSpPr>
        <p:spPr>
          <a:xfrm>
            <a:off x="4612640" y="3046095"/>
            <a:ext cx="4914900" cy="7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2C29C"/>
                </a:solidFill>
              </a14:hiddenFill>
            </a:ext>
          </a:extLst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lIns="91440" tIns="45720" rIns="91440" bIns="45720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依据动作发展规律进行动作训练</a:t>
            </a:r>
            <a:endParaRPr lang="zh-CN" altLang="en-US" sz="2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3956685" y="3105785"/>
            <a:ext cx="468630" cy="646430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3600" b="1" dirty="0">
                <a:solidFill>
                  <a:srgbClr val="22C29C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endParaRPr lang="zh-CN" altLang="en-US" sz="3600" b="1" dirty="0">
              <a:solidFill>
                <a:srgbClr val="22C29C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KSO_Shape"/>
          <p:cNvSpPr>
            <a:spLocks noChangeAspect="1"/>
          </p:cNvSpPr>
          <p:nvPr>
            <p:custDataLst>
              <p:tags r:id="rId20"/>
            </p:custDataLst>
          </p:nvPr>
        </p:nvSpPr>
        <p:spPr bwMode="auto">
          <a:xfrm>
            <a:off x="3184525" y="3271520"/>
            <a:ext cx="441960" cy="31496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 fontScale="775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21"/>
            </p:custDataLst>
          </p:nvPr>
        </p:nvSpPr>
        <p:spPr>
          <a:xfrm>
            <a:off x="3042285" y="3985895"/>
            <a:ext cx="726440" cy="726440"/>
          </a:xfrm>
          <a:prstGeom prst="rect">
            <a:avLst/>
          </a:prstGeom>
          <a:solidFill>
            <a:srgbClr val="91CE24"/>
          </a:solidFill>
          <a:ln>
            <a:noFill/>
          </a:ln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>
            <p:custDataLst>
              <p:tags r:id="rId22"/>
            </p:custDataLst>
          </p:nvPr>
        </p:nvSpPr>
        <p:spPr>
          <a:xfrm>
            <a:off x="4612640" y="3985895"/>
            <a:ext cx="4547235" cy="7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1CE24"/>
                </a:solidFill>
              </a14:hiddenFill>
            </a:ext>
          </a:extLst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lIns="91440" tIns="45720" rIns="91440" bIns="45720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科学进行户外运动锻炼</a:t>
            </a:r>
            <a:endParaRPr lang="zh-CN" altLang="en-US" sz="2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3956685" y="4025900"/>
            <a:ext cx="468630" cy="646430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3600" b="1" dirty="0">
                <a:solidFill>
                  <a:srgbClr val="91CE24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endParaRPr lang="zh-CN" altLang="en-US" sz="3600" b="1" dirty="0">
              <a:solidFill>
                <a:srgbClr val="91CE24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KSO_Shape"/>
          <p:cNvSpPr>
            <a:spLocks noChangeAspect="1"/>
          </p:cNvSpPr>
          <p:nvPr>
            <p:custDataLst>
              <p:tags r:id="rId24"/>
            </p:custDataLst>
          </p:nvPr>
        </p:nvSpPr>
        <p:spPr bwMode="auto">
          <a:xfrm>
            <a:off x="3184525" y="4167505"/>
            <a:ext cx="441960" cy="363220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 lnSpcReduction="10000"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25"/>
            </p:custDataLst>
          </p:nvPr>
        </p:nvSpPr>
        <p:spPr>
          <a:xfrm>
            <a:off x="3042285" y="4906010"/>
            <a:ext cx="726440" cy="726440"/>
          </a:xfrm>
          <a:prstGeom prst="rect">
            <a:avLst/>
          </a:prstGeom>
          <a:solidFill>
            <a:srgbClr val="F4B720"/>
          </a:solidFill>
          <a:ln>
            <a:noFill/>
          </a:ln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26"/>
            </p:custDataLst>
          </p:nvPr>
        </p:nvSpPr>
        <p:spPr>
          <a:xfrm>
            <a:off x="4612640" y="4816475"/>
            <a:ext cx="570674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4B720"/>
                </a:solidFill>
              </a14:hiddenFill>
            </a:ext>
          </a:extLst>
        </p:spPr>
        <p:style>
          <a:lnRef idx="2">
            <a:srgbClr val="1784C7">
              <a:shade val="50000"/>
            </a:srgbClr>
          </a:lnRef>
          <a:fillRef idx="1">
            <a:srgbClr val="1784C7"/>
          </a:fillRef>
          <a:effectRef idx="0">
            <a:srgbClr val="1784C7"/>
          </a:effectRef>
          <a:fontRef idx="minor">
            <a:srgbClr val="FFFFFF"/>
          </a:fontRef>
        </p:style>
        <p:txBody>
          <a:bodyPr lIns="91440" tIns="45720" rIns="91440" bIns="45720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避免照护不当给婴幼儿运动系统的危害</a:t>
            </a:r>
            <a:endParaRPr lang="zh-CN" altLang="en-US" sz="2400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3956685" y="4946015"/>
            <a:ext cx="468630" cy="646430"/>
          </a:xfrm>
          <a:prstGeom prst="rect">
            <a:avLst/>
          </a:prstGeom>
          <a:noFill/>
        </p:spPr>
        <p:txBody>
          <a:bodyPr wrap="none" rtlCol="0">
            <a:normAutofit/>
          </a:bodyPr>
          <a:p>
            <a:r>
              <a:rPr lang="en-US" altLang="zh-CN" sz="3600" b="1" dirty="0">
                <a:solidFill>
                  <a:srgbClr val="F4B72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&gt;</a:t>
            </a:r>
            <a:endParaRPr lang="zh-CN" altLang="en-US" sz="3600" b="1" dirty="0">
              <a:solidFill>
                <a:srgbClr val="F4B72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KSO_Shape"/>
          <p:cNvSpPr>
            <a:spLocks noChangeAspect="1"/>
          </p:cNvSpPr>
          <p:nvPr>
            <p:custDataLst>
              <p:tags r:id="rId28"/>
            </p:custDataLst>
          </p:nvPr>
        </p:nvSpPr>
        <p:spPr bwMode="auto">
          <a:xfrm>
            <a:off x="3184525" y="5076825"/>
            <a:ext cx="441960" cy="384175"/>
          </a:xfrm>
          <a:custGeom>
            <a:avLst/>
            <a:gdLst>
              <a:gd name="T0" fmla="*/ 2147483646 w 5619"/>
              <a:gd name="T1" fmla="*/ 2147483646 h 4883"/>
              <a:gd name="T2" fmla="*/ 2147483646 w 5619"/>
              <a:gd name="T3" fmla="*/ 2147483646 h 4883"/>
              <a:gd name="T4" fmla="*/ 2147483646 w 5619"/>
              <a:gd name="T5" fmla="*/ 2147483646 h 4883"/>
              <a:gd name="T6" fmla="*/ 2147483646 w 5619"/>
              <a:gd name="T7" fmla="*/ 2147483646 h 4883"/>
              <a:gd name="T8" fmla="*/ 2147483646 w 5619"/>
              <a:gd name="T9" fmla="*/ 1711296715 h 4883"/>
              <a:gd name="T10" fmla="*/ 2147483646 w 5619"/>
              <a:gd name="T11" fmla="*/ 2147483646 h 4883"/>
              <a:gd name="T12" fmla="*/ 2147483646 w 5619"/>
              <a:gd name="T13" fmla="*/ 2147483646 h 4883"/>
              <a:gd name="T14" fmla="*/ 2147483646 w 5619"/>
              <a:gd name="T15" fmla="*/ 2147483646 h 4883"/>
              <a:gd name="T16" fmla="*/ 2147483646 w 5619"/>
              <a:gd name="T17" fmla="*/ 2147483646 h 4883"/>
              <a:gd name="T18" fmla="*/ 2147483646 w 5619"/>
              <a:gd name="T19" fmla="*/ 2147483646 h 4883"/>
              <a:gd name="T20" fmla="*/ 2147483646 w 5619"/>
              <a:gd name="T21" fmla="*/ 2147483646 h 4883"/>
              <a:gd name="T22" fmla="*/ 2147483646 w 5619"/>
              <a:gd name="T23" fmla="*/ 2147483646 h 4883"/>
              <a:gd name="T24" fmla="*/ 2147483646 w 5619"/>
              <a:gd name="T25" fmla="*/ 2147483646 h 4883"/>
              <a:gd name="T26" fmla="*/ 2147483646 w 5619"/>
              <a:gd name="T27" fmla="*/ 2147483646 h 4883"/>
              <a:gd name="T28" fmla="*/ 2147483646 w 5619"/>
              <a:gd name="T29" fmla="*/ 2147483646 h 4883"/>
              <a:gd name="T30" fmla="*/ 2147483646 w 5619"/>
              <a:gd name="T31" fmla="*/ 2147483646 h 4883"/>
              <a:gd name="T32" fmla="*/ 2147483646 w 5619"/>
              <a:gd name="T33" fmla="*/ 2147483646 h 4883"/>
              <a:gd name="T34" fmla="*/ 2147483646 w 5619"/>
              <a:gd name="T35" fmla="*/ 2147483646 h 4883"/>
              <a:gd name="T36" fmla="*/ 2147483646 w 5619"/>
              <a:gd name="T37" fmla="*/ 2147483646 h 4883"/>
              <a:gd name="T38" fmla="*/ 2147483646 w 5619"/>
              <a:gd name="T39" fmla="*/ 2147483646 h 4883"/>
              <a:gd name="T40" fmla="*/ 2147483646 w 5619"/>
              <a:gd name="T41" fmla="*/ 2147483646 h 4883"/>
              <a:gd name="T42" fmla="*/ 2147483646 w 5619"/>
              <a:gd name="T43" fmla="*/ 2147483646 h 4883"/>
              <a:gd name="T44" fmla="*/ 2147483646 w 5619"/>
              <a:gd name="T45" fmla="*/ 2147483646 h 4883"/>
              <a:gd name="T46" fmla="*/ 2147483646 w 5619"/>
              <a:gd name="T47" fmla="*/ 2147483646 h 4883"/>
              <a:gd name="T48" fmla="*/ 2147483646 w 5619"/>
              <a:gd name="T49" fmla="*/ 2147483646 h 4883"/>
              <a:gd name="T50" fmla="*/ 2147483646 w 5619"/>
              <a:gd name="T51" fmla="*/ 2147483646 h 4883"/>
              <a:gd name="T52" fmla="*/ 2147483646 w 5619"/>
              <a:gd name="T53" fmla="*/ 2147483646 h 4883"/>
              <a:gd name="T54" fmla="*/ 2147483646 w 5619"/>
              <a:gd name="T55" fmla="*/ 2147483646 h 4883"/>
              <a:gd name="T56" fmla="*/ 2147483646 w 5619"/>
              <a:gd name="T57" fmla="*/ 2147483646 h 4883"/>
              <a:gd name="T58" fmla="*/ 2147483646 w 5619"/>
              <a:gd name="T59" fmla="*/ 2147483646 h 4883"/>
              <a:gd name="T60" fmla="*/ 2147483646 w 5619"/>
              <a:gd name="T61" fmla="*/ 2147483646 h 4883"/>
              <a:gd name="T62" fmla="*/ 2147483646 w 5619"/>
              <a:gd name="T63" fmla="*/ 2147483646 h 4883"/>
              <a:gd name="T64" fmla="*/ 2147483646 w 5619"/>
              <a:gd name="T65" fmla="*/ 2147483646 h 4883"/>
              <a:gd name="T66" fmla="*/ 2147483646 w 5619"/>
              <a:gd name="T67" fmla="*/ 2147483646 h 4883"/>
              <a:gd name="T68" fmla="*/ 2147483646 w 5619"/>
              <a:gd name="T69" fmla="*/ 2147483646 h 4883"/>
              <a:gd name="T70" fmla="*/ 2147483646 w 5619"/>
              <a:gd name="T71" fmla="*/ 2147483646 h 4883"/>
              <a:gd name="T72" fmla="*/ 2147483646 w 5619"/>
              <a:gd name="T73" fmla="*/ 2147483646 h 4883"/>
              <a:gd name="T74" fmla="*/ 2147483646 w 5619"/>
              <a:gd name="T75" fmla="*/ 2147483646 h 4883"/>
              <a:gd name="T76" fmla="*/ 2147483646 w 5619"/>
              <a:gd name="T77" fmla="*/ 2147483646 h 4883"/>
              <a:gd name="T78" fmla="*/ 2147483646 w 5619"/>
              <a:gd name="T79" fmla="*/ 2147483646 h 4883"/>
              <a:gd name="T80" fmla="*/ 2147483646 w 5619"/>
              <a:gd name="T81" fmla="*/ 2147483646 h 4883"/>
              <a:gd name="T82" fmla="*/ 2147483646 w 5619"/>
              <a:gd name="T83" fmla="*/ 2147483646 h 4883"/>
              <a:gd name="T84" fmla="*/ 2147483646 w 5619"/>
              <a:gd name="T85" fmla="*/ 2147483646 h 4883"/>
              <a:gd name="T86" fmla="*/ 2147483646 w 5619"/>
              <a:gd name="T87" fmla="*/ 2147483646 h 4883"/>
              <a:gd name="T88" fmla="*/ 2147483646 w 5619"/>
              <a:gd name="T89" fmla="*/ 2147483646 h 4883"/>
              <a:gd name="T90" fmla="*/ 2147483646 w 5619"/>
              <a:gd name="T91" fmla="*/ 2147483646 h 4883"/>
              <a:gd name="T92" fmla="*/ 2147483646 w 5619"/>
              <a:gd name="T93" fmla="*/ 2147483646 h 4883"/>
              <a:gd name="T94" fmla="*/ 2147483646 w 5619"/>
              <a:gd name="T95" fmla="*/ 2147483646 h 4883"/>
              <a:gd name="T96" fmla="*/ 2147483646 w 5619"/>
              <a:gd name="T97" fmla="*/ 2147483646 h 4883"/>
              <a:gd name="T98" fmla="*/ 2147483646 w 5619"/>
              <a:gd name="T99" fmla="*/ 2147483646 h 4883"/>
              <a:gd name="T100" fmla="*/ 2147483646 w 5619"/>
              <a:gd name="T101" fmla="*/ 2147483646 h 4883"/>
              <a:gd name="T102" fmla="*/ 2147483646 w 5619"/>
              <a:gd name="T103" fmla="*/ 2147483646 h 4883"/>
              <a:gd name="T104" fmla="*/ 2147483646 w 5619"/>
              <a:gd name="T105" fmla="*/ 2147483646 h 4883"/>
              <a:gd name="T106" fmla="*/ 2147483646 w 5619"/>
              <a:gd name="T107" fmla="*/ 2147483646 h 4883"/>
              <a:gd name="T108" fmla="*/ 2026280593 w 5619"/>
              <a:gd name="T109" fmla="*/ 2147483646 h 4883"/>
              <a:gd name="T110" fmla="*/ 311717872 w 5619"/>
              <a:gd name="T111" fmla="*/ 2147483646 h 4883"/>
              <a:gd name="T112" fmla="*/ 2147483646 w 5619"/>
              <a:gd name="T113" fmla="*/ 2147483646 h 4883"/>
              <a:gd name="T114" fmla="*/ 2147483646 w 5619"/>
              <a:gd name="T115" fmla="*/ 2147483646 h 4883"/>
              <a:gd name="T116" fmla="*/ 2147483646 w 5619"/>
              <a:gd name="T117" fmla="*/ 2147483646 h 4883"/>
              <a:gd name="T118" fmla="*/ 2147483646 w 5619"/>
              <a:gd name="T119" fmla="*/ 2147483646 h 4883"/>
              <a:gd name="T120" fmla="*/ 2147483646 w 5619"/>
              <a:gd name="T121" fmla="*/ 2147483646 h 4883"/>
              <a:gd name="T122" fmla="*/ 2147483646 w 5619"/>
              <a:gd name="T123" fmla="*/ 2147483646 h 4883"/>
              <a:gd name="T124" fmla="*/ 2147483646 w 5619"/>
              <a:gd name="T125" fmla="*/ 2147483646 h 488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619" h="4883">
                <a:moveTo>
                  <a:pt x="1214" y="39"/>
                </a:moveTo>
                <a:lnTo>
                  <a:pt x="1214" y="39"/>
                </a:lnTo>
                <a:lnTo>
                  <a:pt x="1240" y="39"/>
                </a:lnTo>
                <a:lnTo>
                  <a:pt x="1266" y="42"/>
                </a:lnTo>
                <a:lnTo>
                  <a:pt x="1290" y="44"/>
                </a:lnTo>
                <a:lnTo>
                  <a:pt x="1314" y="49"/>
                </a:lnTo>
                <a:lnTo>
                  <a:pt x="1339" y="53"/>
                </a:lnTo>
                <a:lnTo>
                  <a:pt x="1363" y="59"/>
                </a:lnTo>
                <a:lnTo>
                  <a:pt x="1386" y="66"/>
                </a:lnTo>
                <a:lnTo>
                  <a:pt x="1408" y="74"/>
                </a:lnTo>
                <a:lnTo>
                  <a:pt x="1430" y="83"/>
                </a:lnTo>
                <a:lnTo>
                  <a:pt x="1452" y="94"/>
                </a:lnTo>
                <a:lnTo>
                  <a:pt x="1473" y="104"/>
                </a:lnTo>
                <a:lnTo>
                  <a:pt x="1494" y="117"/>
                </a:lnTo>
                <a:lnTo>
                  <a:pt x="1515" y="129"/>
                </a:lnTo>
                <a:lnTo>
                  <a:pt x="1534" y="143"/>
                </a:lnTo>
                <a:lnTo>
                  <a:pt x="1553" y="157"/>
                </a:lnTo>
                <a:lnTo>
                  <a:pt x="1571" y="173"/>
                </a:lnTo>
                <a:lnTo>
                  <a:pt x="1588" y="188"/>
                </a:lnTo>
                <a:lnTo>
                  <a:pt x="1606" y="205"/>
                </a:lnTo>
                <a:lnTo>
                  <a:pt x="1622" y="223"/>
                </a:lnTo>
                <a:lnTo>
                  <a:pt x="1637" y="240"/>
                </a:lnTo>
                <a:lnTo>
                  <a:pt x="1651" y="259"/>
                </a:lnTo>
                <a:lnTo>
                  <a:pt x="1665" y="279"/>
                </a:lnTo>
                <a:lnTo>
                  <a:pt x="1678" y="298"/>
                </a:lnTo>
                <a:lnTo>
                  <a:pt x="1690" y="319"/>
                </a:lnTo>
                <a:lnTo>
                  <a:pt x="1701" y="340"/>
                </a:lnTo>
                <a:lnTo>
                  <a:pt x="1711" y="362"/>
                </a:lnTo>
                <a:lnTo>
                  <a:pt x="1721" y="384"/>
                </a:lnTo>
                <a:lnTo>
                  <a:pt x="1729" y="406"/>
                </a:lnTo>
                <a:lnTo>
                  <a:pt x="1736" y="429"/>
                </a:lnTo>
                <a:lnTo>
                  <a:pt x="1743" y="453"/>
                </a:lnTo>
                <a:lnTo>
                  <a:pt x="1747" y="477"/>
                </a:lnTo>
                <a:lnTo>
                  <a:pt x="1752" y="501"/>
                </a:lnTo>
                <a:lnTo>
                  <a:pt x="678" y="501"/>
                </a:lnTo>
                <a:lnTo>
                  <a:pt x="682" y="477"/>
                </a:lnTo>
                <a:lnTo>
                  <a:pt x="687" y="453"/>
                </a:lnTo>
                <a:lnTo>
                  <a:pt x="693" y="429"/>
                </a:lnTo>
                <a:lnTo>
                  <a:pt x="701" y="406"/>
                </a:lnTo>
                <a:lnTo>
                  <a:pt x="709" y="384"/>
                </a:lnTo>
                <a:lnTo>
                  <a:pt x="719" y="362"/>
                </a:lnTo>
                <a:lnTo>
                  <a:pt x="728" y="340"/>
                </a:lnTo>
                <a:lnTo>
                  <a:pt x="740" y="319"/>
                </a:lnTo>
                <a:lnTo>
                  <a:pt x="751" y="298"/>
                </a:lnTo>
                <a:lnTo>
                  <a:pt x="764" y="279"/>
                </a:lnTo>
                <a:lnTo>
                  <a:pt x="778" y="259"/>
                </a:lnTo>
                <a:lnTo>
                  <a:pt x="793" y="240"/>
                </a:lnTo>
                <a:lnTo>
                  <a:pt x="808" y="223"/>
                </a:lnTo>
                <a:lnTo>
                  <a:pt x="824" y="205"/>
                </a:lnTo>
                <a:lnTo>
                  <a:pt x="841" y="188"/>
                </a:lnTo>
                <a:lnTo>
                  <a:pt x="858" y="173"/>
                </a:lnTo>
                <a:lnTo>
                  <a:pt x="877" y="157"/>
                </a:lnTo>
                <a:lnTo>
                  <a:pt x="895" y="143"/>
                </a:lnTo>
                <a:lnTo>
                  <a:pt x="915" y="129"/>
                </a:lnTo>
                <a:lnTo>
                  <a:pt x="935" y="117"/>
                </a:lnTo>
                <a:lnTo>
                  <a:pt x="956" y="104"/>
                </a:lnTo>
                <a:lnTo>
                  <a:pt x="976" y="94"/>
                </a:lnTo>
                <a:lnTo>
                  <a:pt x="999" y="83"/>
                </a:lnTo>
                <a:lnTo>
                  <a:pt x="1021" y="74"/>
                </a:lnTo>
                <a:lnTo>
                  <a:pt x="1044" y="66"/>
                </a:lnTo>
                <a:lnTo>
                  <a:pt x="1067" y="59"/>
                </a:lnTo>
                <a:lnTo>
                  <a:pt x="1090" y="53"/>
                </a:lnTo>
                <a:lnTo>
                  <a:pt x="1115" y="49"/>
                </a:lnTo>
                <a:lnTo>
                  <a:pt x="1139" y="44"/>
                </a:lnTo>
                <a:lnTo>
                  <a:pt x="1165" y="42"/>
                </a:lnTo>
                <a:lnTo>
                  <a:pt x="1189" y="39"/>
                </a:lnTo>
                <a:lnTo>
                  <a:pt x="1214" y="39"/>
                </a:lnTo>
                <a:close/>
                <a:moveTo>
                  <a:pt x="3276" y="995"/>
                </a:moveTo>
                <a:lnTo>
                  <a:pt x="3276" y="995"/>
                </a:lnTo>
                <a:lnTo>
                  <a:pt x="3322" y="996"/>
                </a:lnTo>
                <a:lnTo>
                  <a:pt x="3367" y="997"/>
                </a:lnTo>
                <a:lnTo>
                  <a:pt x="3411" y="1001"/>
                </a:lnTo>
                <a:lnTo>
                  <a:pt x="3455" y="1004"/>
                </a:lnTo>
                <a:lnTo>
                  <a:pt x="3499" y="1009"/>
                </a:lnTo>
                <a:lnTo>
                  <a:pt x="3543" y="1016"/>
                </a:lnTo>
                <a:lnTo>
                  <a:pt x="3586" y="1023"/>
                </a:lnTo>
                <a:lnTo>
                  <a:pt x="3630" y="1031"/>
                </a:lnTo>
                <a:lnTo>
                  <a:pt x="3672" y="1040"/>
                </a:lnTo>
                <a:lnTo>
                  <a:pt x="3715" y="1051"/>
                </a:lnTo>
                <a:lnTo>
                  <a:pt x="3757" y="1062"/>
                </a:lnTo>
                <a:lnTo>
                  <a:pt x="3799" y="1074"/>
                </a:lnTo>
                <a:lnTo>
                  <a:pt x="3839" y="1088"/>
                </a:lnTo>
                <a:lnTo>
                  <a:pt x="3880" y="1102"/>
                </a:lnTo>
                <a:lnTo>
                  <a:pt x="3919" y="1117"/>
                </a:lnTo>
                <a:lnTo>
                  <a:pt x="3960" y="1133"/>
                </a:lnTo>
                <a:lnTo>
                  <a:pt x="3998" y="1150"/>
                </a:lnTo>
                <a:lnTo>
                  <a:pt x="4038" y="1169"/>
                </a:lnTo>
                <a:lnTo>
                  <a:pt x="4075" y="1188"/>
                </a:lnTo>
                <a:lnTo>
                  <a:pt x="4113" y="1207"/>
                </a:lnTo>
                <a:lnTo>
                  <a:pt x="4151" y="1228"/>
                </a:lnTo>
                <a:lnTo>
                  <a:pt x="4187" y="1249"/>
                </a:lnTo>
                <a:lnTo>
                  <a:pt x="4222" y="1272"/>
                </a:lnTo>
                <a:lnTo>
                  <a:pt x="4258" y="1296"/>
                </a:lnTo>
                <a:lnTo>
                  <a:pt x="4292" y="1319"/>
                </a:lnTo>
                <a:lnTo>
                  <a:pt x="4327" y="1344"/>
                </a:lnTo>
                <a:lnTo>
                  <a:pt x="4361" y="1370"/>
                </a:lnTo>
                <a:lnTo>
                  <a:pt x="4393" y="1397"/>
                </a:lnTo>
                <a:lnTo>
                  <a:pt x="4426" y="1423"/>
                </a:lnTo>
                <a:lnTo>
                  <a:pt x="4457" y="1451"/>
                </a:lnTo>
                <a:lnTo>
                  <a:pt x="4487" y="1480"/>
                </a:lnTo>
                <a:lnTo>
                  <a:pt x="4517" y="1509"/>
                </a:lnTo>
                <a:lnTo>
                  <a:pt x="4548" y="1539"/>
                </a:lnTo>
                <a:lnTo>
                  <a:pt x="4575" y="1571"/>
                </a:lnTo>
                <a:lnTo>
                  <a:pt x="4604" y="1602"/>
                </a:lnTo>
                <a:lnTo>
                  <a:pt x="4631" y="1635"/>
                </a:lnTo>
                <a:lnTo>
                  <a:pt x="4658" y="1667"/>
                </a:lnTo>
                <a:lnTo>
                  <a:pt x="4683" y="1701"/>
                </a:lnTo>
                <a:lnTo>
                  <a:pt x="4708" y="1735"/>
                </a:lnTo>
                <a:lnTo>
                  <a:pt x="4732" y="1769"/>
                </a:lnTo>
                <a:lnTo>
                  <a:pt x="4755" y="1805"/>
                </a:lnTo>
                <a:lnTo>
                  <a:pt x="4779" y="1841"/>
                </a:lnTo>
                <a:lnTo>
                  <a:pt x="4799" y="1877"/>
                </a:lnTo>
                <a:lnTo>
                  <a:pt x="4820" y="1914"/>
                </a:lnTo>
                <a:lnTo>
                  <a:pt x="4840" y="1953"/>
                </a:lnTo>
                <a:lnTo>
                  <a:pt x="4859" y="1990"/>
                </a:lnTo>
                <a:lnTo>
                  <a:pt x="4877" y="2029"/>
                </a:lnTo>
                <a:lnTo>
                  <a:pt x="4895" y="2068"/>
                </a:lnTo>
                <a:lnTo>
                  <a:pt x="4911" y="2108"/>
                </a:lnTo>
                <a:lnTo>
                  <a:pt x="4926" y="2148"/>
                </a:lnTo>
                <a:lnTo>
                  <a:pt x="4940" y="2188"/>
                </a:lnTo>
                <a:lnTo>
                  <a:pt x="4954" y="2229"/>
                </a:lnTo>
                <a:lnTo>
                  <a:pt x="4965" y="2271"/>
                </a:lnTo>
                <a:lnTo>
                  <a:pt x="4977" y="2313"/>
                </a:lnTo>
                <a:lnTo>
                  <a:pt x="4988" y="2356"/>
                </a:lnTo>
                <a:lnTo>
                  <a:pt x="4997" y="2397"/>
                </a:lnTo>
                <a:lnTo>
                  <a:pt x="5005" y="2440"/>
                </a:lnTo>
                <a:lnTo>
                  <a:pt x="5012" y="2485"/>
                </a:lnTo>
                <a:lnTo>
                  <a:pt x="5018" y="2529"/>
                </a:lnTo>
                <a:lnTo>
                  <a:pt x="5024" y="2573"/>
                </a:lnTo>
                <a:lnTo>
                  <a:pt x="5027" y="2617"/>
                </a:lnTo>
                <a:lnTo>
                  <a:pt x="5031" y="2661"/>
                </a:lnTo>
                <a:lnTo>
                  <a:pt x="5032" y="2706"/>
                </a:lnTo>
                <a:lnTo>
                  <a:pt x="5033" y="2752"/>
                </a:lnTo>
                <a:lnTo>
                  <a:pt x="5032" y="2797"/>
                </a:lnTo>
                <a:lnTo>
                  <a:pt x="5031" y="2842"/>
                </a:lnTo>
                <a:lnTo>
                  <a:pt x="5027" y="2887"/>
                </a:lnTo>
                <a:lnTo>
                  <a:pt x="5024" y="2932"/>
                </a:lnTo>
                <a:lnTo>
                  <a:pt x="5018" y="2976"/>
                </a:lnTo>
                <a:lnTo>
                  <a:pt x="5012" y="3020"/>
                </a:lnTo>
                <a:lnTo>
                  <a:pt x="5005" y="3063"/>
                </a:lnTo>
                <a:lnTo>
                  <a:pt x="4997" y="3106"/>
                </a:lnTo>
                <a:lnTo>
                  <a:pt x="4988" y="3149"/>
                </a:lnTo>
                <a:lnTo>
                  <a:pt x="4977" y="3191"/>
                </a:lnTo>
                <a:lnTo>
                  <a:pt x="4965" y="3232"/>
                </a:lnTo>
                <a:lnTo>
                  <a:pt x="4954" y="3274"/>
                </a:lnTo>
                <a:lnTo>
                  <a:pt x="4940" y="3316"/>
                </a:lnTo>
                <a:lnTo>
                  <a:pt x="4926" y="3355"/>
                </a:lnTo>
                <a:lnTo>
                  <a:pt x="4911" y="3396"/>
                </a:lnTo>
                <a:lnTo>
                  <a:pt x="4895" y="3435"/>
                </a:lnTo>
                <a:lnTo>
                  <a:pt x="4877" y="3475"/>
                </a:lnTo>
                <a:lnTo>
                  <a:pt x="4859" y="3513"/>
                </a:lnTo>
                <a:lnTo>
                  <a:pt x="4840" y="3552"/>
                </a:lnTo>
                <a:lnTo>
                  <a:pt x="4820" y="3589"/>
                </a:lnTo>
                <a:lnTo>
                  <a:pt x="4799" y="3626"/>
                </a:lnTo>
                <a:lnTo>
                  <a:pt x="4779" y="3663"/>
                </a:lnTo>
                <a:lnTo>
                  <a:pt x="4755" y="3699"/>
                </a:lnTo>
                <a:lnTo>
                  <a:pt x="4732" y="3734"/>
                </a:lnTo>
                <a:lnTo>
                  <a:pt x="4708" y="3769"/>
                </a:lnTo>
                <a:lnTo>
                  <a:pt x="4683" y="3804"/>
                </a:lnTo>
                <a:lnTo>
                  <a:pt x="4658" y="3836"/>
                </a:lnTo>
                <a:lnTo>
                  <a:pt x="4631" y="3870"/>
                </a:lnTo>
                <a:lnTo>
                  <a:pt x="4604" y="3901"/>
                </a:lnTo>
                <a:lnTo>
                  <a:pt x="4575" y="3934"/>
                </a:lnTo>
                <a:lnTo>
                  <a:pt x="4548" y="3964"/>
                </a:lnTo>
                <a:lnTo>
                  <a:pt x="4517" y="3994"/>
                </a:lnTo>
                <a:lnTo>
                  <a:pt x="4487" y="4023"/>
                </a:lnTo>
                <a:lnTo>
                  <a:pt x="4457" y="4052"/>
                </a:lnTo>
                <a:lnTo>
                  <a:pt x="4426" y="4080"/>
                </a:lnTo>
                <a:lnTo>
                  <a:pt x="4393" y="4108"/>
                </a:lnTo>
                <a:lnTo>
                  <a:pt x="4361" y="4134"/>
                </a:lnTo>
                <a:lnTo>
                  <a:pt x="4327" y="4160"/>
                </a:lnTo>
                <a:lnTo>
                  <a:pt x="4292" y="4184"/>
                </a:lnTo>
                <a:lnTo>
                  <a:pt x="4258" y="4209"/>
                </a:lnTo>
                <a:lnTo>
                  <a:pt x="4222" y="4232"/>
                </a:lnTo>
                <a:lnTo>
                  <a:pt x="4187" y="4254"/>
                </a:lnTo>
                <a:lnTo>
                  <a:pt x="4151" y="4276"/>
                </a:lnTo>
                <a:lnTo>
                  <a:pt x="4113" y="4297"/>
                </a:lnTo>
                <a:lnTo>
                  <a:pt x="4075" y="4317"/>
                </a:lnTo>
                <a:lnTo>
                  <a:pt x="4038" y="4335"/>
                </a:lnTo>
                <a:lnTo>
                  <a:pt x="3998" y="4354"/>
                </a:lnTo>
                <a:lnTo>
                  <a:pt x="3960" y="4370"/>
                </a:lnTo>
                <a:lnTo>
                  <a:pt x="3919" y="4386"/>
                </a:lnTo>
                <a:lnTo>
                  <a:pt x="3880" y="4402"/>
                </a:lnTo>
                <a:lnTo>
                  <a:pt x="3839" y="4417"/>
                </a:lnTo>
                <a:lnTo>
                  <a:pt x="3799" y="4429"/>
                </a:lnTo>
                <a:lnTo>
                  <a:pt x="3757" y="4442"/>
                </a:lnTo>
                <a:lnTo>
                  <a:pt x="3715" y="4454"/>
                </a:lnTo>
                <a:lnTo>
                  <a:pt x="3672" y="4464"/>
                </a:lnTo>
                <a:lnTo>
                  <a:pt x="3630" y="4474"/>
                </a:lnTo>
                <a:lnTo>
                  <a:pt x="3586" y="4482"/>
                </a:lnTo>
                <a:lnTo>
                  <a:pt x="3543" y="4489"/>
                </a:lnTo>
                <a:lnTo>
                  <a:pt x="3499" y="4494"/>
                </a:lnTo>
                <a:lnTo>
                  <a:pt x="3455" y="4499"/>
                </a:lnTo>
                <a:lnTo>
                  <a:pt x="3411" y="4504"/>
                </a:lnTo>
                <a:lnTo>
                  <a:pt x="3367" y="4506"/>
                </a:lnTo>
                <a:lnTo>
                  <a:pt x="3322" y="4508"/>
                </a:lnTo>
                <a:lnTo>
                  <a:pt x="3276" y="4508"/>
                </a:lnTo>
                <a:lnTo>
                  <a:pt x="3231" y="4508"/>
                </a:lnTo>
                <a:lnTo>
                  <a:pt x="3186" y="4506"/>
                </a:lnTo>
                <a:lnTo>
                  <a:pt x="3140" y="4504"/>
                </a:lnTo>
                <a:lnTo>
                  <a:pt x="3096" y="4499"/>
                </a:lnTo>
                <a:lnTo>
                  <a:pt x="3052" y="4494"/>
                </a:lnTo>
                <a:lnTo>
                  <a:pt x="3008" y="4489"/>
                </a:lnTo>
                <a:lnTo>
                  <a:pt x="2965" y="4482"/>
                </a:lnTo>
                <a:lnTo>
                  <a:pt x="2922" y="4474"/>
                </a:lnTo>
                <a:lnTo>
                  <a:pt x="2879" y="4464"/>
                </a:lnTo>
                <a:lnTo>
                  <a:pt x="2837" y="4454"/>
                </a:lnTo>
                <a:lnTo>
                  <a:pt x="2795" y="4442"/>
                </a:lnTo>
                <a:lnTo>
                  <a:pt x="2754" y="4429"/>
                </a:lnTo>
                <a:lnTo>
                  <a:pt x="2712" y="4417"/>
                </a:lnTo>
                <a:lnTo>
                  <a:pt x="2671" y="4402"/>
                </a:lnTo>
                <a:lnTo>
                  <a:pt x="2632" y="4386"/>
                </a:lnTo>
                <a:lnTo>
                  <a:pt x="2593" y="4370"/>
                </a:lnTo>
                <a:lnTo>
                  <a:pt x="2553" y="4354"/>
                </a:lnTo>
                <a:lnTo>
                  <a:pt x="2515" y="4335"/>
                </a:lnTo>
                <a:lnTo>
                  <a:pt x="2476" y="4317"/>
                </a:lnTo>
                <a:lnTo>
                  <a:pt x="2438" y="4297"/>
                </a:lnTo>
                <a:lnTo>
                  <a:pt x="2402" y="4276"/>
                </a:lnTo>
                <a:lnTo>
                  <a:pt x="2365" y="4254"/>
                </a:lnTo>
                <a:lnTo>
                  <a:pt x="2329" y="4232"/>
                </a:lnTo>
                <a:lnTo>
                  <a:pt x="2294" y="4209"/>
                </a:lnTo>
                <a:lnTo>
                  <a:pt x="2259" y="4184"/>
                </a:lnTo>
                <a:lnTo>
                  <a:pt x="2225" y="4160"/>
                </a:lnTo>
                <a:lnTo>
                  <a:pt x="2192" y="4134"/>
                </a:lnTo>
                <a:lnTo>
                  <a:pt x="2158" y="4108"/>
                </a:lnTo>
                <a:lnTo>
                  <a:pt x="2126" y="4080"/>
                </a:lnTo>
                <a:lnTo>
                  <a:pt x="2094" y="4052"/>
                </a:lnTo>
                <a:lnTo>
                  <a:pt x="2064" y="4023"/>
                </a:lnTo>
                <a:lnTo>
                  <a:pt x="2034" y="3994"/>
                </a:lnTo>
                <a:lnTo>
                  <a:pt x="2004" y="3964"/>
                </a:lnTo>
                <a:lnTo>
                  <a:pt x="1976" y="3934"/>
                </a:lnTo>
                <a:lnTo>
                  <a:pt x="1948" y="3901"/>
                </a:lnTo>
                <a:lnTo>
                  <a:pt x="1920" y="3870"/>
                </a:lnTo>
                <a:lnTo>
                  <a:pt x="1894" y="3836"/>
                </a:lnTo>
                <a:lnTo>
                  <a:pt x="1868" y="3804"/>
                </a:lnTo>
                <a:lnTo>
                  <a:pt x="1844" y="3769"/>
                </a:lnTo>
                <a:lnTo>
                  <a:pt x="1819" y="3734"/>
                </a:lnTo>
                <a:lnTo>
                  <a:pt x="1796" y="3699"/>
                </a:lnTo>
                <a:lnTo>
                  <a:pt x="1774" y="3663"/>
                </a:lnTo>
                <a:lnTo>
                  <a:pt x="1752" y="3626"/>
                </a:lnTo>
                <a:lnTo>
                  <a:pt x="1731" y="3589"/>
                </a:lnTo>
                <a:lnTo>
                  <a:pt x="1711" y="3552"/>
                </a:lnTo>
                <a:lnTo>
                  <a:pt x="1693" y="3513"/>
                </a:lnTo>
                <a:lnTo>
                  <a:pt x="1674" y="3475"/>
                </a:lnTo>
                <a:lnTo>
                  <a:pt x="1658" y="3435"/>
                </a:lnTo>
                <a:lnTo>
                  <a:pt x="1642" y="3396"/>
                </a:lnTo>
                <a:lnTo>
                  <a:pt x="1625" y="3355"/>
                </a:lnTo>
                <a:lnTo>
                  <a:pt x="1612" y="3316"/>
                </a:lnTo>
                <a:lnTo>
                  <a:pt x="1599" y="3274"/>
                </a:lnTo>
                <a:lnTo>
                  <a:pt x="1586" y="3232"/>
                </a:lnTo>
                <a:lnTo>
                  <a:pt x="1574" y="3191"/>
                </a:lnTo>
                <a:lnTo>
                  <a:pt x="1564" y="3149"/>
                </a:lnTo>
                <a:lnTo>
                  <a:pt x="1555" y="3106"/>
                </a:lnTo>
                <a:lnTo>
                  <a:pt x="1547" y="3063"/>
                </a:lnTo>
                <a:lnTo>
                  <a:pt x="1540" y="3020"/>
                </a:lnTo>
                <a:lnTo>
                  <a:pt x="1534" y="2976"/>
                </a:lnTo>
                <a:lnTo>
                  <a:pt x="1528" y="2932"/>
                </a:lnTo>
                <a:lnTo>
                  <a:pt x="1524" y="2887"/>
                </a:lnTo>
                <a:lnTo>
                  <a:pt x="1522" y="2842"/>
                </a:lnTo>
                <a:lnTo>
                  <a:pt x="1520" y="2797"/>
                </a:lnTo>
                <a:lnTo>
                  <a:pt x="1520" y="2752"/>
                </a:lnTo>
                <a:lnTo>
                  <a:pt x="1520" y="2706"/>
                </a:lnTo>
                <a:lnTo>
                  <a:pt x="1522" y="2661"/>
                </a:lnTo>
                <a:lnTo>
                  <a:pt x="1524" y="2617"/>
                </a:lnTo>
                <a:lnTo>
                  <a:pt x="1528" y="2573"/>
                </a:lnTo>
                <a:lnTo>
                  <a:pt x="1534" y="2529"/>
                </a:lnTo>
                <a:lnTo>
                  <a:pt x="1540" y="2485"/>
                </a:lnTo>
                <a:lnTo>
                  <a:pt x="1547" y="2440"/>
                </a:lnTo>
                <a:lnTo>
                  <a:pt x="1555" y="2397"/>
                </a:lnTo>
                <a:lnTo>
                  <a:pt x="1564" y="2356"/>
                </a:lnTo>
                <a:lnTo>
                  <a:pt x="1574" y="2313"/>
                </a:lnTo>
                <a:lnTo>
                  <a:pt x="1586" y="2271"/>
                </a:lnTo>
                <a:lnTo>
                  <a:pt x="1599" y="2229"/>
                </a:lnTo>
                <a:lnTo>
                  <a:pt x="1612" y="2188"/>
                </a:lnTo>
                <a:lnTo>
                  <a:pt x="1625" y="2148"/>
                </a:lnTo>
                <a:lnTo>
                  <a:pt x="1642" y="2108"/>
                </a:lnTo>
                <a:lnTo>
                  <a:pt x="1658" y="2068"/>
                </a:lnTo>
                <a:lnTo>
                  <a:pt x="1674" y="2029"/>
                </a:lnTo>
                <a:lnTo>
                  <a:pt x="1693" y="1990"/>
                </a:lnTo>
                <a:lnTo>
                  <a:pt x="1711" y="1953"/>
                </a:lnTo>
                <a:lnTo>
                  <a:pt x="1731" y="1914"/>
                </a:lnTo>
                <a:lnTo>
                  <a:pt x="1752" y="1877"/>
                </a:lnTo>
                <a:lnTo>
                  <a:pt x="1774" y="1841"/>
                </a:lnTo>
                <a:lnTo>
                  <a:pt x="1796" y="1805"/>
                </a:lnTo>
                <a:lnTo>
                  <a:pt x="1819" y="1769"/>
                </a:lnTo>
                <a:lnTo>
                  <a:pt x="1844" y="1735"/>
                </a:lnTo>
                <a:lnTo>
                  <a:pt x="1868" y="1701"/>
                </a:lnTo>
                <a:lnTo>
                  <a:pt x="1894" y="1667"/>
                </a:lnTo>
                <a:lnTo>
                  <a:pt x="1920" y="1635"/>
                </a:lnTo>
                <a:lnTo>
                  <a:pt x="1948" y="1602"/>
                </a:lnTo>
                <a:lnTo>
                  <a:pt x="1976" y="1571"/>
                </a:lnTo>
                <a:lnTo>
                  <a:pt x="2004" y="1539"/>
                </a:lnTo>
                <a:lnTo>
                  <a:pt x="2034" y="1509"/>
                </a:lnTo>
                <a:lnTo>
                  <a:pt x="2064" y="1480"/>
                </a:lnTo>
                <a:lnTo>
                  <a:pt x="2094" y="1451"/>
                </a:lnTo>
                <a:lnTo>
                  <a:pt x="2126" y="1423"/>
                </a:lnTo>
                <a:lnTo>
                  <a:pt x="2158" y="1397"/>
                </a:lnTo>
                <a:lnTo>
                  <a:pt x="2192" y="1370"/>
                </a:lnTo>
                <a:lnTo>
                  <a:pt x="2225" y="1344"/>
                </a:lnTo>
                <a:lnTo>
                  <a:pt x="2259" y="1319"/>
                </a:lnTo>
                <a:lnTo>
                  <a:pt x="2294" y="1296"/>
                </a:lnTo>
                <a:lnTo>
                  <a:pt x="2329" y="1272"/>
                </a:lnTo>
                <a:lnTo>
                  <a:pt x="2365" y="1249"/>
                </a:lnTo>
                <a:lnTo>
                  <a:pt x="2402" y="1228"/>
                </a:lnTo>
                <a:lnTo>
                  <a:pt x="2438" y="1207"/>
                </a:lnTo>
                <a:lnTo>
                  <a:pt x="2476" y="1188"/>
                </a:lnTo>
                <a:lnTo>
                  <a:pt x="2515" y="1169"/>
                </a:lnTo>
                <a:lnTo>
                  <a:pt x="2553" y="1150"/>
                </a:lnTo>
                <a:lnTo>
                  <a:pt x="2593" y="1133"/>
                </a:lnTo>
                <a:lnTo>
                  <a:pt x="2632" y="1117"/>
                </a:lnTo>
                <a:lnTo>
                  <a:pt x="2671" y="1102"/>
                </a:lnTo>
                <a:lnTo>
                  <a:pt x="2712" y="1088"/>
                </a:lnTo>
                <a:lnTo>
                  <a:pt x="2754" y="1074"/>
                </a:lnTo>
                <a:lnTo>
                  <a:pt x="2795" y="1062"/>
                </a:lnTo>
                <a:lnTo>
                  <a:pt x="2837" y="1051"/>
                </a:lnTo>
                <a:lnTo>
                  <a:pt x="2879" y="1040"/>
                </a:lnTo>
                <a:lnTo>
                  <a:pt x="2922" y="1031"/>
                </a:lnTo>
                <a:lnTo>
                  <a:pt x="2965" y="1023"/>
                </a:lnTo>
                <a:lnTo>
                  <a:pt x="3008" y="1016"/>
                </a:lnTo>
                <a:lnTo>
                  <a:pt x="3052" y="1009"/>
                </a:lnTo>
                <a:lnTo>
                  <a:pt x="3096" y="1004"/>
                </a:lnTo>
                <a:lnTo>
                  <a:pt x="3140" y="1001"/>
                </a:lnTo>
                <a:lnTo>
                  <a:pt x="3186" y="997"/>
                </a:lnTo>
                <a:lnTo>
                  <a:pt x="3231" y="996"/>
                </a:lnTo>
                <a:lnTo>
                  <a:pt x="3276" y="995"/>
                </a:lnTo>
                <a:close/>
                <a:moveTo>
                  <a:pt x="3052" y="1894"/>
                </a:moveTo>
                <a:lnTo>
                  <a:pt x="3052" y="1894"/>
                </a:lnTo>
                <a:lnTo>
                  <a:pt x="3031" y="1882"/>
                </a:lnTo>
                <a:lnTo>
                  <a:pt x="3009" y="1873"/>
                </a:lnTo>
                <a:lnTo>
                  <a:pt x="2987" y="1865"/>
                </a:lnTo>
                <a:lnTo>
                  <a:pt x="2965" y="1858"/>
                </a:lnTo>
                <a:lnTo>
                  <a:pt x="2942" y="1852"/>
                </a:lnTo>
                <a:lnTo>
                  <a:pt x="2919" y="1848"/>
                </a:lnTo>
                <a:lnTo>
                  <a:pt x="2896" y="1846"/>
                </a:lnTo>
                <a:lnTo>
                  <a:pt x="2871" y="1845"/>
                </a:lnTo>
                <a:lnTo>
                  <a:pt x="2848" y="1845"/>
                </a:lnTo>
                <a:lnTo>
                  <a:pt x="2824" y="1846"/>
                </a:lnTo>
                <a:lnTo>
                  <a:pt x="2799" y="1849"/>
                </a:lnTo>
                <a:lnTo>
                  <a:pt x="2775" y="1854"/>
                </a:lnTo>
                <a:lnTo>
                  <a:pt x="2750" y="1859"/>
                </a:lnTo>
                <a:lnTo>
                  <a:pt x="2726" y="1866"/>
                </a:lnTo>
                <a:lnTo>
                  <a:pt x="2703" y="1874"/>
                </a:lnTo>
                <a:lnTo>
                  <a:pt x="2678" y="1883"/>
                </a:lnTo>
                <a:lnTo>
                  <a:pt x="2654" y="1895"/>
                </a:lnTo>
                <a:lnTo>
                  <a:pt x="2631" y="1906"/>
                </a:lnTo>
                <a:lnTo>
                  <a:pt x="2608" y="1919"/>
                </a:lnTo>
                <a:lnTo>
                  <a:pt x="2584" y="1933"/>
                </a:lnTo>
                <a:lnTo>
                  <a:pt x="2561" y="1948"/>
                </a:lnTo>
                <a:lnTo>
                  <a:pt x="2539" y="1966"/>
                </a:lnTo>
                <a:lnTo>
                  <a:pt x="2517" y="1983"/>
                </a:lnTo>
                <a:lnTo>
                  <a:pt x="2495" y="2002"/>
                </a:lnTo>
                <a:lnTo>
                  <a:pt x="2474" y="2021"/>
                </a:lnTo>
                <a:lnTo>
                  <a:pt x="2454" y="2042"/>
                </a:lnTo>
                <a:lnTo>
                  <a:pt x="2433" y="2064"/>
                </a:lnTo>
                <a:lnTo>
                  <a:pt x="2415" y="2086"/>
                </a:lnTo>
                <a:lnTo>
                  <a:pt x="2396" y="2111"/>
                </a:lnTo>
                <a:lnTo>
                  <a:pt x="2379" y="2135"/>
                </a:lnTo>
                <a:lnTo>
                  <a:pt x="2362" y="2162"/>
                </a:lnTo>
                <a:lnTo>
                  <a:pt x="2345" y="2188"/>
                </a:lnTo>
                <a:lnTo>
                  <a:pt x="2330" y="2215"/>
                </a:lnTo>
                <a:lnTo>
                  <a:pt x="2316" y="2243"/>
                </a:lnTo>
                <a:lnTo>
                  <a:pt x="2303" y="2271"/>
                </a:lnTo>
                <a:lnTo>
                  <a:pt x="2292" y="2299"/>
                </a:lnTo>
                <a:lnTo>
                  <a:pt x="2281" y="2327"/>
                </a:lnTo>
                <a:lnTo>
                  <a:pt x="2273" y="2356"/>
                </a:lnTo>
                <a:lnTo>
                  <a:pt x="2265" y="2384"/>
                </a:lnTo>
                <a:lnTo>
                  <a:pt x="2258" y="2411"/>
                </a:lnTo>
                <a:lnTo>
                  <a:pt x="2254" y="2439"/>
                </a:lnTo>
                <a:lnTo>
                  <a:pt x="2249" y="2467"/>
                </a:lnTo>
                <a:lnTo>
                  <a:pt x="2245" y="2495"/>
                </a:lnTo>
                <a:lnTo>
                  <a:pt x="2244" y="2523"/>
                </a:lnTo>
                <a:lnTo>
                  <a:pt x="2243" y="2550"/>
                </a:lnTo>
                <a:lnTo>
                  <a:pt x="2244" y="2576"/>
                </a:lnTo>
                <a:lnTo>
                  <a:pt x="2245" y="2603"/>
                </a:lnTo>
                <a:lnTo>
                  <a:pt x="2248" y="2629"/>
                </a:lnTo>
                <a:lnTo>
                  <a:pt x="2252" y="2654"/>
                </a:lnTo>
                <a:lnTo>
                  <a:pt x="2257" y="2680"/>
                </a:lnTo>
                <a:lnTo>
                  <a:pt x="2263" y="2704"/>
                </a:lnTo>
                <a:lnTo>
                  <a:pt x="2271" y="2727"/>
                </a:lnTo>
                <a:lnTo>
                  <a:pt x="2279" y="2750"/>
                </a:lnTo>
                <a:lnTo>
                  <a:pt x="2288" y="2774"/>
                </a:lnTo>
                <a:lnTo>
                  <a:pt x="2299" y="2795"/>
                </a:lnTo>
                <a:lnTo>
                  <a:pt x="2310" y="2815"/>
                </a:lnTo>
                <a:lnTo>
                  <a:pt x="2323" y="2836"/>
                </a:lnTo>
                <a:lnTo>
                  <a:pt x="2337" y="2855"/>
                </a:lnTo>
                <a:lnTo>
                  <a:pt x="2352" y="2874"/>
                </a:lnTo>
                <a:lnTo>
                  <a:pt x="2368" y="2890"/>
                </a:lnTo>
                <a:lnTo>
                  <a:pt x="2386" y="2906"/>
                </a:lnTo>
                <a:lnTo>
                  <a:pt x="2404" y="2921"/>
                </a:lnTo>
                <a:lnTo>
                  <a:pt x="2423" y="2935"/>
                </a:lnTo>
                <a:lnTo>
                  <a:pt x="2444" y="2948"/>
                </a:lnTo>
                <a:lnTo>
                  <a:pt x="2465" y="2958"/>
                </a:lnTo>
                <a:lnTo>
                  <a:pt x="2485" y="2968"/>
                </a:lnTo>
                <a:lnTo>
                  <a:pt x="2503" y="2975"/>
                </a:lnTo>
                <a:lnTo>
                  <a:pt x="2523" y="2979"/>
                </a:lnTo>
                <a:lnTo>
                  <a:pt x="2540" y="2982"/>
                </a:lnTo>
                <a:lnTo>
                  <a:pt x="2559" y="2982"/>
                </a:lnTo>
                <a:lnTo>
                  <a:pt x="2575" y="2980"/>
                </a:lnTo>
                <a:lnTo>
                  <a:pt x="2593" y="2978"/>
                </a:lnTo>
                <a:lnTo>
                  <a:pt x="2609" y="2973"/>
                </a:lnTo>
                <a:lnTo>
                  <a:pt x="2625" y="2966"/>
                </a:lnTo>
                <a:lnTo>
                  <a:pt x="2640" y="2958"/>
                </a:lnTo>
                <a:lnTo>
                  <a:pt x="2656" y="2949"/>
                </a:lnTo>
                <a:lnTo>
                  <a:pt x="2671" y="2937"/>
                </a:lnTo>
                <a:lnTo>
                  <a:pt x="2687" y="2926"/>
                </a:lnTo>
                <a:lnTo>
                  <a:pt x="2700" y="2912"/>
                </a:lnTo>
                <a:lnTo>
                  <a:pt x="2716" y="2897"/>
                </a:lnTo>
                <a:lnTo>
                  <a:pt x="2730" y="2879"/>
                </a:lnTo>
                <a:lnTo>
                  <a:pt x="2743" y="2862"/>
                </a:lnTo>
                <a:lnTo>
                  <a:pt x="2771" y="2824"/>
                </a:lnTo>
                <a:lnTo>
                  <a:pt x="2799" y="2782"/>
                </a:lnTo>
                <a:lnTo>
                  <a:pt x="2828" y="2737"/>
                </a:lnTo>
                <a:lnTo>
                  <a:pt x="2856" y="2688"/>
                </a:lnTo>
                <a:lnTo>
                  <a:pt x="2885" y="2637"/>
                </a:lnTo>
                <a:lnTo>
                  <a:pt x="2945" y="2530"/>
                </a:lnTo>
                <a:lnTo>
                  <a:pt x="3008" y="2424"/>
                </a:lnTo>
                <a:lnTo>
                  <a:pt x="3037" y="2374"/>
                </a:lnTo>
                <a:lnTo>
                  <a:pt x="3065" y="2326"/>
                </a:lnTo>
                <a:lnTo>
                  <a:pt x="3089" y="2279"/>
                </a:lnTo>
                <a:lnTo>
                  <a:pt x="3111" y="2235"/>
                </a:lnTo>
                <a:lnTo>
                  <a:pt x="3131" y="2192"/>
                </a:lnTo>
                <a:lnTo>
                  <a:pt x="3138" y="2171"/>
                </a:lnTo>
                <a:lnTo>
                  <a:pt x="3145" y="2151"/>
                </a:lnTo>
                <a:lnTo>
                  <a:pt x="3151" y="2132"/>
                </a:lnTo>
                <a:lnTo>
                  <a:pt x="3156" y="2112"/>
                </a:lnTo>
                <a:lnTo>
                  <a:pt x="3159" y="2093"/>
                </a:lnTo>
                <a:lnTo>
                  <a:pt x="3160" y="2075"/>
                </a:lnTo>
                <a:lnTo>
                  <a:pt x="3161" y="2057"/>
                </a:lnTo>
                <a:lnTo>
                  <a:pt x="3160" y="2040"/>
                </a:lnTo>
                <a:lnTo>
                  <a:pt x="3157" y="2022"/>
                </a:lnTo>
                <a:lnTo>
                  <a:pt x="3153" y="2006"/>
                </a:lnTo>
                <a:lnTo>
                  <a:pt x="3147" y="1990"/>
                </a:lnTo>
                <a:lnTo>
                  <a:pt x="3139" y="1975"/>
                </a:lnTo>
                <a:lnTo>
                  <a:pt x="3130" y="1960"/>
                </a:lnTo>
                <a:lnTo>
                  <a:pt x="3118" y="1946"/>
                </a:lnTo>
                <a:lnTo>
                  <a:pt x="3105" y="1932"/>
                </a:lnTo>
                <a:lnTo>
                  <a:pt x="3089" y="1919"/>
                </a:lnTo>
                <a:lnTo>
                  <a:pt x="3072" y="1906"/>
                </a:lnTo>
                <a:lnTo>
                  <a:pt x="3052" y="1894"/>
                </a:lnTo>
                <a:close/>
                <a:moveTo>
                  <a:pt x="4125" y="1903"/>
                </a:moveTo>
                <a:lnTo>
                  <a:pt x="4125" y="1903"/>
                </a:lnTo>
                <a:lnTo>
                  <a:pt x="4083" y="1863"/>
                </a:lnTo>
                <a:lnTo>
                  <a:pt x="4039" y="1826"/>
                </a:lnTo>
                <a:lnTo>
                  <a:pt x="3994" y="1790"/>
                </a:lnTo>
                <a:lnTo>
                  <a:pt x="3947" y="1757"/>
                </a:lnTo>
                <a:lnTo>
                  <a:pt x="3923" y="1740"/>
                </a:lnTo>
                <a:lnTo>
                  <a:pt x="3899" y="1725"/>
                </a:lnTo>
                <a:lnTo>
                  <a:pt x="3873" y="1711"/>
                </a:lnTo>
                <a:lnTo>
                  <a:pt x="3848" y="1696"/>
                </a:lnTo>
                <a:lnTo>
                  <a:pt x="3822" y="1683"/>
                </a:lnTo>
                <a:lnTo>
                  <a:pt x="3796" y="1671"/>
                </a:lnTo>
                <a:lnTo>
                  <a:pt x="3770" y="1658"/>
                </a:lnTo>
                <a:lnTo>
                  <a:pt x="3743" y="1646"/>
                </a:lnTo>
                <a:lnTo>
                  <a:pt x="3716" y="1635"/>
                </a:lnTo>
                <a:lnTo>
                  <a:pt x="3688" y="1624"/>
                </a:lnTo>
                <a:lnTo>
                  <a:pt x="3661" y="1615"/>
                </a:lnTo>
                <a:lnTo>
                  <a:pt x="3633" y="1606"/>
                </a:lnTo>
                <a:lnTo>
                  <a:pt x="3605" y="1598"/>
                </a:lnTo>
                <a:lnTo>
                  <a:pt x="3576" y="1589"/>
                </a:lnTo>
                <a:lnTo>
                  <a:pt x="3547" y="1582"/>
                </a:lnTo>
                <a:lnTo>
                  <a:pt x="3518" y="1577"/>
                </a:lnTo>
                <a:lnTo>
                  <a:pt x="3489" y="1571"/>
                </a:lnTo>
                <a:lnTo>
                  <a:pt x="3459" y="1566"/>
                </a:lnTo>
                <a:lnTo>
                  <a:pt x="3428" y="1562"/>
                </a:lnTo>
                <a:lnTo>
                  <a:pt x="3398" y="1558"/>
                </a:lnTo>
                <a:lnTo>
                  <a:pt x="3368" y="1556"/>
                </a:lnTo>
                <a:lnTo>
                  <a:pt x="3338" y="1553"/>
                </a:lnTo>
                <a:lnTo>
                  <a:pt x="3307" y="1552"/>
                </a:lnTo>
                <a:lnTo>
                  <a:pt x="3276" y="1552"/>
                </a:lnTo>
                <a:lnTo>
                  <a:pt x="3245" y="1552"/>
                </a:lnTo>
                <a:lnTo>
                  <a:pt x="3214" y="1553"/>
                </a:lnTo>
                <a:lnTo>
                  <a:pt x="3183" y="1556"/>
                </a:lnTo>
                <a:lnTo>
                  <a:pt x="3153" y="1558"/>
                </a:lnTo>
                <a:lnTo>
                  <a:pt x="3123" y="1562"/>
                </a:lnTo>
                <a:lnTo>
                  <a:pt x="3093" y="1566"/>
                </a:lnTo>
                <a:lnTo>
                  <a:pt x="3064" y="1571"/>
                </a:lnTo>
                <a:lnTo>
                  <a:pt x="3034" y="1577"/>
                </a:lnTo>
                <a:lnTo>
                  <a:pt x="3005" y="1582"/>
                </a:lnTo>
                <a:lnTo>
                  <a:pt x="2976" y="1589"/>
                </a:lnTo>
                <a:lnTo>
                  <a:pt x="2948" y="1598"/>
                </a:lnTo>
                <a:lnTo>
                  <a:pt x="2919" y="1606"/>
                </a:lnTo>
                <a:lnTo>
                  <a:pt x="2891" y="1615"/>
                </a:lnTo>
                <a:lnTo>
                  <a:pt x="2863" y="1624"/>
                </a:lnTo>
                <a:lnTo>
                  <a:pt x="2836" y="1635"/>
                </a:lnTo>
                <a:lnTo>
                  <a:pt x="2808" y="1646"/>
                </a:lnTo>
                <a:lnTo>
                  <a:pt x="2782" y="1658"/>
                </a:lnTo>
                <a:lnTo>
                  <a:pt x="2755" y="1671"/>
                </a:lnTo>
                <a:lnTo>
                  <a:pt x="2730" y="1683"/>
                </a:lnTo>
                <a:lnTo>
                  <a:pt x="2704" y="1696"/>
                </a:lnTo>
                <a:lnTo>
                  <a:pt x="2678" y="1711"/>
                </a:lnTo>
                <a:lnTo>
                  <a:pt x="2654" y="1725"/>
                </a:lnTo>
                <a:lnTo>
                  <a:pt x="2629" y="1740"/>
                </a:lnTo>
                <a:lnTo>
                  <a:pt x="2605" y="1757"/>
                </a:lnTo>
                <a:lnTo>
                  <a:pt x="2558" y="1790"/>
                </a:lnTo>
                <a:lnTo>
                  <a:pt x="2512" y="1826"/>
                </a:lnTo>
                <a:lnTo>
                  <a:pt x="2469" y="1863"/>
                </a:lnTo>
                <a:lnTo>
                  <a:pt x="2428" y="1903"/>
                </a:lnTo>
                <a:lnTo>
                  <a:pt x="2387" y="1945"/>
                </a:lnTo>
                <a:lnTo>
                  <a:pt x="2350" y="1989"/>
                </a:lnTo>
                <a:lnTo>
                  <a:pt x="2314" y="2034"/>
                </a:lnTo>
                <a:lnTo>
                  <a:pt x="2280" y="2081"/>
                </a:lnTo>
                <a:lnTo>
                  <a:pt x="2265" y="2105"/>
                </a:lnTo>
                <a:lnTo>
                  <a:pt x="2250" y="2129"/>
                </a:lnTo>
                <a:lnTo>
                  <a:pt x="2235" y="2155"/>
                </a:lnTo>
                <a:lnTo>
                  <a:pt x="2221" y="2180"/>
                </a:lnTo>
                <a:lnTo>
                  <a:pt x="2207" y="2206"/>
                </a:lnTo>
                <a:lnTo>
                  <a:pt x="2194" y="2231"/>
                </a:lnTo>
                <a:lnTo>
                  <a:pt x="2182" y="2258"/>
                </a:lnTo>
                <a:lnTo>
                  <a:pt x="2170" y="2285"/>
                </a:lnTo>
                <a:lnTo>
                  <a:pt x="2159" y="2312"/>
                </a:lnTo>
                <a:lnTo>
                  <a:pt x="2149" y="2339"/>
                </a:lnTo>
                <a:lnTo>
                  <a:pt x="2139" y="2367"/>
                </a:lnTo>
                <a:lnTo>
                  <a:pt x="2129" y="2395"/>
                </a:lnTo>
                <a:lnTo>
                  <a:pt x="2121" y="2423"/>
                </a:lnTo>
                <a:lnTo>
                  <a:pt x="2113" y="2452"/>
                </a:lnTo>
                <a:lnTo>
                  <a:pt x="2106" y="2481"/>
                </a:lnTo>
                <a:lnTo>
                  <a:pt x="2100" y="2510"/>
                </a:lnTo>
                <a:lnTo>
                  <a:pt x="2094" y="2539"/>
                </a:lnTo>
                <a:lnTo>
                  <a:pt x="2090" y="2569"/>
                </a:lnTo>
                <a:lnTo>
                  <a:pt x="2085" y="2600"/>
                </a:lnTo>
                <a:lnTo>
                  <a:pt x="2082" y="2630"/>
                </a:lnTo>
                <a:lnTo>
                  <a:pt x="2079" y="2660"/>
                </a:lnTo>
                <a:lnTo>
                  <a:pt x="2077" y="2690"/>
                </a:lnTo>
                <a:lnTo>
                  <a:pt x="2076" y="2721"/>
                </a:lnTo>
                <a:lnTo>
                  <a:pt x="2076" y="2752"/>
                </a:lnTo>
                <a:lnTo>
                  <a:pt x="2076" y="2783"/>
                </a:lnTo>
                <a:lnTo>
                  <a:pt x="2077" y="2813"/>
                </a:lnTo>
                <a:lnTo>
                  <a:pt x="2079" y="2845"/>
                </a:lnTo>
                <a:lnTo>
                  <a:pt x="2082" y="2875"/>
                </a:lnTo>
                <a:lnTo>
                  <a:pt x="2085" y="2905"/>
                </a:lnTo>
                <a:lnTo>
                  <a:pt x="2090" y="2935"/>
                </a:lnTo>
                <a:lnTo>
                  <a:pt x="2094" y="2964"/>
                </a:lnTo>
                <a:lnTo>
                  <a:pt x="2100" y="2994"/>
                </a:lnTo>
                <a:lnTo>
                  <a:pt x="2106" y="3023"/>
                </a:lnTo>
                <a:lnTo>
                  <a:pt x="2113" y="3052"/>
                </a:lnTo>
                <a:lnTo>
                  <a:pt x="2121" y="3080"/>
                </a:lnTo>
                <a:lnTo>
                  <a:pt x="2129" y="3109"/>
                </a:lnTo>
                <a:lnTo>
                  <a:pt x="2139" y="3137"/>
                </a:lnTo>
                <a:lnTo>
                  <a:pt x="2149" y="3165"/>
                </a:lnTo>
                <a:lnTo>
                  <a:pt x="2159" y="3192"/>
                </a:lnTo>
                <a:lnTo>
                  <a:pt x="2170" y="3220"/>
                </a:lnTo>
                <a:lnTo>
                  <a:pt x="2182" y="3246"/>
                </a:lnTo>
                <a:lnTo>
                  <a:pt x="2194" y="3272"/>
                </a:lnTo>
                <a:lnTo>
                  <a:pt x="2207" y="3298"/>
                </a:lnTo>
                <a:lnTo>
                  <a:pt x="2221" y="3324"/>
                </a:lnTo>
                <a:lnTo>
                  <a:pt x="2235" y="3350"/>
                </a:lnTo>
                <a:lnTo>
                  <a:pt x="2250" y="3374"/>
                </a:lnTo>
                <a:lnTo>
                  <a:pt x="2265" y="3398"/>
                </a:lnTo>
                <a:lnTo>
                  <a:pt x="2280" y="3423"/>
                </a:lnTo>
                <a:lnTo>
                  <a:pt x="2314" y="3470"/>
                </a:lnTo>
                <a:lnTo>
                  <a:pt x="2350" y="3516"/>
                </a:lnTo>
                <a:lnTo>
                  <a:pt x="2387" y="3559"/>
                </a:lnTo>
                <a:lnTo>
                  <a:pt x="2428" y="3600"/>
                </a:lnTo>
                <a:lnTo>
                  <a:pt x="2469" y="3640"/>
                </a:lnTo>
                <a:lnTo>
                  <a:pt x="2512" y="3678"/>
                </a:lnTo>
                <a:lnTo>
                  <a:pt x="2558" y="3714"/>
                </a:lnTo>
                <a:lnTo>
                  <a:pt x="2605" y="3747"/>
                </a:lnTo>
                <a:lnTo>
                  <a:pt x="2629" y="3763"/>
                </a:lnTo>
                <a:lnTo>
                  <a:pt x="2654" y="3778"/>
                </a:lnTo>
                <a:lnTo>
                  <a:pt x="2678" y="3793"/>
                </a:lnTo>
                <a:lnTo>
                  <a:pt x="2704" y="3807"/>
                </a:lnTo>
                <a:lnTo>
                  <a:pt x="2730" y="3821"/>
                </a:lnTo>
                <a:lnTo>
                  <a:pt x="2755" y="3834"/>
                </a:lnTo>
                <a:lnTo>
                  <a:pt x="2782" y="3847"/>
                </a:lnTo>
                <a:lnTo>
                  <a:pt x="2808" y="3858"/>
                </a:lnTo>
                <a:lnTo>
                  <a:pt x="2836" y="3869"/>
                </a:lnTo>
                <a:lnTo>
                  <a:pt x="2863" y="3879"/>
                </a:lnTo>
                <a:lnTo>
                  <a:pt x="2891" y="3889"/>
                </a:lnTo>
                <a:lnTo>
                  <a:pt x="2919" y="3899"/>
                </a:lnTo>
                <a:lnTo>
                  <a:pt x="2948" y="3907"/>
                </a:lnTo>
                <a:lnTo>
                  <a:pt x="2976" y="3914"/>
                </a:lnTo>
                <a:lnTo>
                  <a:pt x="3005" y="3922"/>
                </a:lnTo>
                <a:lnTo>
                  <a:pt x="3034" y="3928"/>
                </a:lnTo>
                <a:lnTo>
                  <a:pt x="3064" y="3934"/>
                </a:lnTo>
                <a:lnTo>
                  <a:pt x="3093" y="3938"/>
                </a:lnTo>
                <a:lnTo>
                  <a:pt x="3123" y="3943"/>
                </a:lnTo>
                <a:lnTo>
                  <a:pt x="3153" y="3946"/>
                </a:lnTo>
                <a:lnTo>
                  <a:pt x="3183" y="3949"/>
                </a:lnTo>
                <a:lnTo>
                  <a:pt x="3214" y="3951"/>
                </a:lnTo>
                <a:lnTo>
                  <a:pt x="3245" y="3952"/>
                </a:lnTo>
                <a:lnTo>
                  <a:pt x="3276" y="3952"/>
                </a:lnTo>
                <a:lnTo>
                  <a:pt x="3307" y="3952"/>
                </a:lnTo>
                <a:lnTo>
                  <a:pt x="3338" y="3951"/>
                </a:lnTo>
                <a:lnTo>
                  <a:pt x="3368" y="3949"/>
                </a:lnTo>
                <a:lnTo>
                  <a:pt x="3398" y="3946"/>
                </a:lnTo>
                <a:lnTo>
                  <a:pt x="3428" y="3943"/>
                </a:lnTo>
                <a:lnTo>
                  <a:pt x="3459" y="3938"/>
                </a:lnTo>
                <a:lnTo>
                  <a:pt x="3489" y="3934"/>
                </a:lnTo>
                <a:lnTo>
                  <a:pt x="3518" y="3928"/>
                </a:lnTo>
                <a:lnTo>
                  <a:pt x="3547" y="3922"/>
                </a:lnTo>
                <a:lnTo>
                  <a:pt x="3576" y="3914"/>
                </a:lnTo>
                <a:lnTo>
                  <a:pt x="3605" y="3907"/>
                </a:lnTo>
                <a:lnTo>
                  <a:pt x="3633" y="3899"/>
                </a:lnTo>
                <a:lnTo>
                  <a:pt x="3661" y="3889"/>
                </a:lnTo>
                <a:lnTo>
                  <a:pt x="3688" y="3879"/>
                </a:lnTo>
                <a:lnTo>
                  <a:pt x="3716" y="3869"/>
                </a:lnTo>
                <a:lnTo>
                  <a:pt x="3743" y="3858"/>
                </a:lnTo>
                <a:lnTo>
                  <a:pt x="3770" y="3847"/>
                </a:lnTo>
                <a:lnTo>
                  <a:pt x="3796" y="3834"/>
                </a:lnTo>
                <a:lnTo>
                  <a:pt x="3822" y="3821"/>
                </a:lnTo>
                <a:lnTo>
                  <a:pt x="3848" y="3807"/>
                </a:lnTo>
                <a:lnTo>
                  <a:pt x="3873" y="3793"/>
                </a:lnTo>
                <a:lnTo>
                  <a:pt x="3899" y="3778"/>
                </a:lnTo>
                <a:lnTo>
                  <a:pt x="3923" y="3763"/>
                </a:lnTo>
                <a:lnTo>
                  <a:pt x="3947" y="3747"/>
                </a:lnTo>
                <a:lnTo>
                  <a:pt x="3994" y="3714"/>
                </a:lnTo>
                <a:lnTo>
                  <a:pt x="4039" y="3678"/>
                </a:lnTo>
                <a:lnTo>
                  <a:pt x="4083" y="3640"/>
                </a:lnTo>
                <a:lnTo>
                  <a:pt x="4125" y="3600"/>
                </a:lnTo>
                <a:lnTo>
                  <a:pt x="4164" y="3559"/>
                </a:lnTo>
                <a:lnTo>
                  <a:pt x="4202" y="3516"/>
                </a:lnTo>
                <a:lnTo>
                  <a:pt x="4238" y="3470"/>
                </a:lnTo>
                <a:lnTo>
                  <a:pt x="4271" y="3423"/>
                </a:lnTo>
                <a:lnTo>
                  <a:pt x="4286" y="3398"/>
                </a:lnTo>
                <a:lnTo>
                  <a:pt x="4303" y="3374"/>
                </a:lnTo>
                <a:lnTo>
                  <a:pt x="4317" y="3350"/>
                </a:lnTo>
                <a:lnTo>
                  <a:pt x="4332" y="3324"/>
                </a:lnTo>
                <a:lnTo>
                  <a:pt x="4344" y="3298"/>
                </a:lnTo>
                <a:lnTo>
                  <a:pt x="4357" y="3272"/>
                </a:lnTo>
                <a:lnTo>
                  <a:pt x="4370" y="3246"/>
                </a:lnTo>
                <a:lnTo>
                  <a:pt x="4382" y="3220"/>
                </a:lnTo>
                <a:lnTo>
                  <a:pt x="4393" y="3192"/>
                </a:lnTo>
                <a:lnTo>
                  <a:pt x="4404" y="3165"/>
                </a:lnTo>
                <a:lnTo>
                  <a:pt x="4413" y="3137"/>
                </a:lnTo>
                <a:lnTo>
                  <a:pt x="4422" y="3109"/>
                </a:lnTo>
                <a:lnTo>
                  <a:pt x="4430" y="3080"/>
                </a:lnTo>
                <a:lnTo>
                  <a:pt x="4438" y="3052"/>
                </a:lnTo>
                <a:lnTo>
                  <a:pt x="4445" y="3023"/>
                </a:lnTo>
                <a:lnTo>
                  <a:pt x="4451" y="2994"/>
                </a:lnTo>
                <a:lnTo>
                  <a:pt x="4457" y="2964"/>
                </a:lnTo>
                <a:lnTo>
                  <a:pt x="4462" y="2935"/>
                </a:lnTo>
                <a:lnTo>
                  <a:pt x="4466" y="2905"/>
                </a:lnTo>
                <a:lnTo>
                  <a:pt x="4470" y="2875"/>
                </a:lnTo>
                <a:lnTo>
                  <a:pt x="4472" y="2845"/>
                </a:lnTo>
                <a:lnTo>
                  <a:pt x="4474" y="2813"/>
                </a:lnTo>
                <a:lnTo>
                  <a:pt x="4476" y="2783"/>
                </a:lnTo>
                <a:lnTo>
                  <a:pt x="4476" y="2752"/>
                </a:lnTo>
                <a:lnTo>
                  <a:pt x="4476" y="2721"/>
                </a:lnTo>
                <a:lnTo>
                  <a:pt x="4474" y="2690"/>
                </a:lnTo>
                <a:lnTo>
                  <a:pt x="4472" y="2660"/>
                </a:lnTo>
                <a:lnTo>
                  <a:pt x="4470" y="2630"/>
                </a:lnTo>
                <a:lnTo>
                  <a:pt x="4466" y="2600"/>
                </a:lnTo>
                <a:lnTo>
                  <a:pt x="4462" y="2569"/>
                </a:lnTo>
                <a:lnTo>
                  <a:pt x="4457" y="2539"/>
                </a:lnTo>
                <a:lnTo>
                  <a:pt x="4451" y="2510"/>
                </a:lnTo>
                <a:lnTo>
                  <a:pt x="4445" y="2481"/>
                </a:lnTo>
                <a:lnTo>
                  <a:pt x="4438" y="2452"/>
                </a:lnTo>
                <a:lnTo>
                  <a:pt x="4430" y="2423"/>
                </a:lnTo>
                <a:lnTo>
                  <a:pt x="4422" y="2395"/>
                </a:lnTo>
                <a:lnTo>
                  <a:pt x="4413" y="2367"/>
                </a:lnTo>
                <a:lnTo>
                  <a:pt x="4404" y="2339"/>
                </a:lnTo>
                <a:lnTo>
                  <a:pt x="4393" y="2312"/>
                </a:lnTo>
                <a:lnTo>
                  <a:pt x="4382" y="2285"/>
                </a:lnTo>
                <a:lnTo>
                  <a:pt x="4370" y="2258"/>
                </a:lnTo>
                <a:lnTo>
                  <a:pt x="4357" y="2231"/>
                </a:lnTo>
                <a:lnTo>
                  <a:pt x="4344" y="2206"/>
                </a:lnTo>
                <a:lnTo>
                  <a:pt x="4332" y="2180"/>
                </a:lnTo>
                <a:lnTo>
                  <a:pt x="4317" y="2155"/>
                </a:lnTo>
                <a:lnTo>
                  <a:pt x="4303" y="2129"/>
                </a:lnTo>
                <a:lnTo>
                  <a:pt x="4286" y="2105"/>
                </a:lnTo>
                <a:lnTo>
                  <a:pt x="4271" y="2081"/>
                </a:lnTo>
                <a:lnTo>
                  <a:pt x="4238" y="2034"/>
                </a:lnTo>
                <a:lnTo>
                  <a:pt x="4202" y="1989"/>
                </a:lnTo>
                <a:lnTo>
                  <a:pt x="4164" y="1945"/>
                </a:lnTo>
                <a:lnTo>
                  <a:pt x="4125" y="1903"/>
                </a:lnTo>
                <a:close/>
                <a:moveTo>
                  <a:pt x="2363" y="0"/>
                </a:moveTo>
                <a:lnTo>
                  <a:pt x="1975" y="737"/>
                </a:lnTo>
                <a:lnTo>
                  <a:pt x="663" y="737"/>
                </a:lnTo>
                <a:lnTo>
                  <a:pt x="629" y="737"/>
                </a:lnTo>
                <a:lnTo>
                  <a:pt x="596" y="739"/>
                </a:lnTo>
                <a:lnTo>
                  <a:pt x="562" y="744"/>
                </a:lnTo>
                <a:lnTo>
                  <a:pt x="530" y="750"/>
                </a:lnTo>
                <a:lnTo>
                  <a:pt x="498" y="758"/>
                </a:lnTo>
                <a:lnTo>
                  <a:pt x="467" y="766"/>
                </a:lnTo>
                <a:lnTo>
                  <a:pt x="435" y="777"/>
                </a:lnTo>
                <a:lnTo>
                  <a:pt x="405" y="789"/>
                </a:lnTo>
                <a:lnTo>
                  <a:pt x="376" y="802"/>
                </a:lnTo>
                <a:lnTo>
                  <a:pt x="347" y="817"/>
                </a:lnTo>
                <a:lnTo>
                  <a:pt x="321" y="832"/>
                </a:lnTo>
                <a:lnTo>
                  <a:pt x="293" y="850"/>
                </a:lnTo>
                <a:lnTo>
                  <a:pt x="267" y="868"/>
                </a:lnTo>
                <a:lnTo>
                  <a:pt x="242" y="888"/>
                </a:lnTo>
                <a:lnTo>
                  <a:pt x="218" y="909"/>
                </a:lnTo>
                <a:lnTo>
                  <a:pt x="195" y="931"/>
                </a:lnTo>
                <a:lnTo>
                  <a:pt x="173" y="954"/>
                </a:lnTo>
                <a:lnTo>
                  <a:pt x="152" y="979"/>
                </a:lnTo>
                <a:lnTo>
                  <a:pt x="132" y="1003"/>
                </a:lnTo>
                <a:lnTo>
                  <a:pt x="114" y="1030"/>
                </a:lnTo>
                <a:lnTo>
                  <a:pt x="97" y="1056"/>
                </a:lnTo>
                <a:lnTo>
                  <a:pt x="80" y="1084"/>
                </a:lnTo>
                <a:lnTo>
                  <a:pt x="66" y="1112"/>
                </a:lnTo>
                <a:lnTo>
                  <a:pt x="52" y="1142"/>
                </a:lnTo>
                <a:lnTo>
                  <a:pt x="41" y="1171"/>
                </a:lnTo>
                <a:lnTo>
                  <a:pt x="30" y="1203"/>
                </a:lnTo>
                <a:lnTo>
                  <a:pt x="21" y="1234"/>
                </a:lnTo>
                <a:lnTo>
                  <a:pt x="14" y="1265"/>
                </a:lnTo>
                <a:lnTo>
                  <a:pt x="8" y="1299"/>
                </a:lnTo>
                <a:lnTo>
                  <a:pt x="4" y="1332"/>
                </a:lnTo>
                <a:lnTo>
                  <a:pt x="1" y="1365"/>
                </a:lnTo>
                <a:lnTo>
                  <a:pt x="0" y="1399"/>
                </a:lnTo>
                <a:lnTo>
                  <a:pt x="0" y="4222"/>
                </a:lnTo>
                <a:lnTo>
                  <a:pt x="1" y="4255"/>
                </a:lnTo>
                <a:lnTo>
                  <a:pt x="4" y="4289"/>
                </a:lnTo>
                <a:lnTo>
                  <a:pt x="8" y="4321"/>
                </a:lnTo>
                <a:lnTo>
                  <a:pt x="14" y="4354"/>
                </a:lnTo>
                <a:lnTo>
                  <a:pt x="21" y="4386"/>
                </a:lnTo>
                <a:lnTo>
                  <a:pt x="30" y="4418"/>
                </a:lnTo>
                <a:lnTo>
                  <a:pt x="41" y="4448"/>
                </a:lnTo>
                <a:lnTo>
                  <a:pt x="52" y="4478"/>
                </a:lnTo>
                <a:lnTo>
                  <a:pt x="66" y="4507"/>
                </a:lnTo>
                <a:lnTo>
                  <a:pt x="80" y="4536"/>
                </a:lnTo>
                <a:lnTo>
                  <a:pt x="97" y="4564"/>
                </a:lnTo>
                <a:lnTo>
                  <a:pt x="114" y="4591"/>
                </a:lnTo>
                <a:lnTo>
                  <a:pt x="132" y="4616"/>
                </a:lnTo>
                <a:lnTo>
                  <a:pt x="152" y="4642"/>
                </a:lnTo>
                <a:lnTo>
                  <a:pt x="173" y="4666"/>
                </a:lnTo>
                <a:lnTo>
                  <a:pt x="195" y="4689"/>
                </a:lnTo>
                <a:lnTo>
                  <a:pt x="218" y="4712"/>
                </a:lnTo>
                <a:lnTo>
                  <a:pt x="242" y="4732"/>
                </a:lnTo>
                <a:lnTo>
                  <a:pt x="267" y="4752"/>
                </a:lnTo>
                <a:lnTo>
                  <a:pt x="293" y="4770"/>
                </a:lnTo>
                <a:lnTo>
                  <a:pt x="321" y="4787"/>
                </a:lnTo>
                <a:lnTo>
                  <a:pt x="347" y="4803"/>
                </a:lnTo>
                <a:lnTo>
                  <a:pt x="376" y="4818"/>
                </a:lnTo>
                <a:lnTo>
                  <a:pt x="405" y="4831"/>
                </a:lnTo>
                <a:lnTo>
                  <a:pt x="435" y="4843"/>
                </a:lnTo>
                <a:lnTo>
                  <a:pt x="467" y="4853"/>
                </a:lnTo>
                <a:lnTo>
                  <a:pt x="498" y="4862"/>
                </a:lnTo>
                <a:lnTo>
                  <a:pt x="530" y="4871"/>
                </a:lnTo>
                <a:lnTo>
                  <a:pt x="562" y="4876"/>
                </a:lnTo>
                <a:lnTo>
                  <a:pt x="596" y="4880"/>
                </a:lnTo>
                <a:lnTo>
                  <a:pt x="629" y="4883"/>
                </a:lnTo>
                <a:lnTo>
                  <a:pt x="663" y="4883"/>
                </a:lnTo>
                <a:lnTo>
                  <a:pt x="4956" y="4883"/>
                </a:lnTo>
                <a:lnTo>
                  <a:pt x="4991" y="4883"/>
                </a:lnTo>
                <a:lnTo>
                  <a:pt x="5024" y="4880"/>
                </a:lnTo>
                <a:lnTo>
                  <a:pt x="5057" y="4876"/>
                </a:lnTo>
                <a:lnTo>
                  <a:pt x="5090" y="4871"/>
                </a:lnTo>
                <a:lnTo>
                  <a:pt x="5121" y="4862"/>
                </a:lnTo>
                <a:lnTo>
                  <a:pt x="5154" y="4853"/>
                </a:lnTo>
                <a:lnTo>
                  <a:pt x="5184" y="4843"/>
                </a:lnTo>
                <a:lnTo>
                  <a:pt x="5214" y="4831"/>
                </a:lnTo>
                <a:lnTo>
                  <a:pt x="5243" y="4818"/>
                </a:lnTo>
                <a:lnTo>
                  <a:pt x="5272" y="4803"/>
                </a:lnTo>
                <a:lnTo>
                  <a:pt x="5300" y="4787"/>
                </a:lnTo>
                <a:lnTo>
                  <a:pt x="5327" y="4770"/>
                </a:lnTo>
                <a:lnTo>
                  <a:pt x="5352" y="4752"/>
                </a:lnTo>
                <a:lnTo>
                  <a:pt x="5378" y="4732"/>
                </a:lnTo>
                <a:lnTo>
                  <a:pt x="5401" y="4712"/>
                </a:lnTo>
                <a:lnTo>
                  <a:pt x="5424" y="4689"/>
                </a:lnTo>
                <a:lnTo>
                  <a:pt x="5446" y="4666"/>
                </a:lnTo>
                <a:lnTo>
                  <a:pt x="5467" y="4642"/>
                </a:lnTo>
                <a:lnTo>
                  <a:pt x="5487" y="4616"/>
                </a:lnTo>
                <a:lnTo>
                  <a:pt x="5505" y="4591"/>
                </a:lnTo>
                <a:lnTo>
                  <a:pt x="5523" y="4564"/>
                </a:lnTo>
                <a:lnTo>
                  <a:pt x="5539" y="4536"/>
                </a:lnTo>
                <a:lnTo>
                  <a:pt x="5553" y="4507"/>
                </a:lnTo>
                <a:lnTo>
                  <a:pt x="5567" y="4478"/>
                </a:lnTo>
                <a:lnTo>
                  <a:pt x="5578" y="4448"/>
                </a:lnTo>
                <a:lnTo>
                  <a:pt x="5589" y="4418"/>
                </a:lnTo>
                <a:lnTo>
                  <a:pt x="5598" y="4386"/>
                </a:lnTo>
                <a:lnTo>
                  <a:pt x="5605" y="4354"/>
                </a:lnTo>
                <a:lnTo>
                  <a:pt x="5611" y="4321"/>
                </a:lnTo>
                <a:lnTo>
                  <a:pt x="5616" y="4289"/>
                </a:lnTo>
                <a:lnTo>
                  <a:pt x="5618" y="4255"/>
                </a:lnTo>
                <a:lnTo>
                  <a:pt x="5619" y="4222"/>
                </a:lnTo>
                <a:lnTo>
                  <a:pt x="5619" y="1399"/>
                </a:lnTo>
                <a:lnTo>
                  <a:pt x="5618" y="1365"/>
                </a:lnTo>
                <a:lnTo>
                  <a:pt x="5616" y="1332"/>
                </a:lnTo>
                <a:lnTo>
                  <a:pt x="5611" y="1299"/>
                </a:lnTo>
                <a:lnTo>
                  <a:pt x="5605" y="1265"/>
                </a:lnTo>
                <a:lnTo>
                  <a:pt x="5598" y="1234"/>
                </a:lnTo>
                <a:lnTo>
                  <a:pt x="5589" y="1203"/>
                </a:lnTo>
                <a:lnTo>
                  <a:pt x="5578" y="1171"/>
                </a:lnTo>
                <a:lnTo>
                  <a:pt x="5567" y="1142"/>
                </a:lnTo>
                <a:lnTo>
                  <a:pt x="5553" y="1112"/>
                </a:lnTo>
                <a:lnTo>
                  <a:pt x="5539" y="1084"/>
                </a:lnTo>
                <a:lnTo>
                  <a:pt x="5523" y="1056"/>
                </a:lnTo>
                <a:lnTo>
                  <a:pt x="5505" y="1030"/>
                </a:lnTo>
                <a:lnTo>
                  <a:pt x="5487" y="1003"/>
                </a:lnTo>
                <a:lnTo>
                  <a:pt x="5467" y="979"/>
                </a:lnTo>
                <a:lnTo>
                  <a:pt x="5446" y="954"/>
                </a:lnTo>
                <a:lnTo>
                  <a:pt x="5424" y="931"/>
                </a:lnTo>
                <a:lnTo>
                  <a:pt x="5401" y="909"/>
                </a:lnTo>
                <a:lnTo>
                  <a:pt x="5378" y="888"/>
                </a:lnTo>
                <a:lnTo>
                  <a:pt x="5352" y="868"/>
                </a:lnTo>
                <a:lnTo>
                  <a:pt x="5327" y="850"/>
                </a:lnTo>
                <a:lnTo>
                  <a:pt x="5300" y="832"/>
                </a:lnTo>
                <a:lnTo>
                  <a:pt x="5272" y="817"/>
                </a:lnTo>
                <a:lnTo>
                  <a:pt x="5243" y="802"/>
                </a:lnTo>
                <a:lnTo>
                  <a:pt x="5214" y="789"/>
                </a:lnTo>
                <a:lnTo>
                  <a:pt x="5184" y="777"/>
                </a:lnTo>
                <a:lnTo>
                  <a:pt x="5154" y="766"/>
                </a:lnTo>
                <a:lnTo>
                  <a:pt x="5121" y="758"/>
                </a:lnTo>
                <a:lnTo>
                  <a:pt x="5090" y="750"/>
                </a:lnTo>
                <a:lnTo>
                  <a:pt x="5057" y="744"/>
                </a:lnTo>
                <a:lnTo>
                  <a:pt x="5024" y="739"/>
                </a:lnTo>
                <a:lnTo>
                  <a:pt x="4991" y="737"/>
                </a:lnTo>
                <a:lnTo>
                  <a:pt x="4956" y="737"/>
                </a:lnTo>
                <a:lnTo>
                  <a:pt x="4746" y="737"/>
                </a:lnTo>
                <a:lnTo>
                  <a:pt x="4300" y="0"/>
                </a:lnTo>
                <a:lnTo>
                  <a:pt x="23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29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：社区里，经常会看到一些家长牵拉着7～8个月龄的宝宝，开始训练走路；一些家长则是怕宝宝累着，长时间地抱着宝宝或是让宝宝坐在婴儿推车里。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问题：你觉得这样的做法妥当吗？为什么？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744980" y="50856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614805"/>
            <a:ext cx="9488805" cy="20002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：实习生小强在组织24～30个月龄的宝宝玩“小风车”游戏，只见他轮流双手抓住每一个宝宝的两个手腕，原地转圈，小宝宝就像风车一样“飞”了起来，宝宝们玩得都很开心。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424305" y="4156710"/>
            <a:ext cx="10220325" cy="1487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问题：你觉得该游戏的组织开展合适吗？为什么？有什么建议？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787140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1.了解各运动系统的构成及功能；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2.熟悉婴幼儿运动系统的生理特点。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1.能够掌握婴幼儿运动系统的卫生保健要点；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2.能够根据婴幼儿运动系统的特点规律，有效解决实践工作岗位情景中遇到的问题。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718945" y="1527175"/>
            <a:ext cx="8827770" cy="387286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了解婴幼儿运动系统的构成、生理特点、婴幼儿动作的发展规律及保育人员在照护婴幼儿的过程中要注意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的问题。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1207452" y="173609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757680" y="1536065"/>
            <a:ext cx="4419600" cy="74168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 fontScale="90000"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运动系统的组成和功能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1207452" y="293497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757680" y="2604135"/>
            <a:ext cx="5049520" cy="837565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 fontScale="90000"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婴幼儿运动系统的生理特点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6"/>
            </p:custDataLst>
          </p:nvPr>
        </p:nvSpPr>
        <p:spPr>
          <a:xfrm>
            <a:off x="1207452" y="413385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757680" y="4188460"/>
            <a:ext cx="4598670" cy="52832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 fontScale="90000"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婴幼动作发展规律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8"/>
            </p:custDataLst>
          </p:nvPr>
        </p:nvSpPr>
        <p:spPr>
          <a:xfrm>
            <a:off x="1207452" y="533273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757680" y="5253990"/>
            <a:ext cx="5113020" cy="66167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 fontScale="90000"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婴幼儿运动系统的卫生保健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99835" y="1444625"/>
            <a:ext cx="5013960" cy="28778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在神经系统的调节和各系统的配合下，发挥着执行动作、维持人体形态、保护内脏器官等功能。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720725" y="1444625"/>
            <a:ext cx="5446395" cy="287782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725" y="2149475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lang="zh-CN" altLang="en-US" sz="2400">
                <a:sym typeface="+mn-ea"/>
              </a:rPr>
              <a:t>运动系统由骨、骨连结和骨骼肌三部分组成。</a:t>
            </a:r>
            <a:endParaRPr lang="zh-CN" altLang="en-US" sz="2400"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一、运动系统的组成和功能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5415" y="1627505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（一）运动系统的组成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721475" y="1627505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（二）运动系统的功能</a:t>
            </a:r>
            <a:endParaRPr lang="zh-CN" altLang="en-US" sz="2800" dirty="0">
              <a:sym typeface="+mn-ea"/>
            </a:endParaRPr>
          </a:p>
        </p:txBody>
      </p:sp>
      <p:pic>
        <p:nvPicPr>
          <p:cNvPr id="32" name="图片 32" descr="WPS图片编辑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17121" t="9826" r="15915" b="12929"/>
          <a:stretch>
            <a:fillRect/>
          </a:stretch>
        </p:blipFill>
        <p:spPr>
          <a:xfrm>
            <a:off x="1332865" y="4420235"/>
            <a:ext cx="3679190" cy="2122170"/>
          </a:xfrm>
          <a:prstGeom prst="rect">
            <a:avLst/>
          </a:prstGeom>
          <a:ln>
            <a:solidFill>
              <a:schemeClr val="accent2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"/>
          </a:effectLst>
        </p:spPr>
      </p:pic>
      <p:pic>
        <p:nvPicPr>
          <p:cNvPr id="21" name="Picture 3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6859270" y="4420235"/>
            <a:ext cx="3547110" cy="2121535"/>
          </a:xfrm>
          <a:prstGeom prst="rect">
            <a:avLst/>
          </a:prstGeom>
          <a:noFill/>
          <a:ln w="9525">
            <a:solidFill>
              <a:srgbClr val="F79646"/>
            </a:solidFill>
            <a:miter lim="800000"/>
            <a:headEnd/>
            <a:tailEnd/>
          </a:ln>
          <a:effectLst>
            <a:glow rad="139700">
              <a:srgbClr val="FF9004">
                <a:satMod val="175000"/>
                <a:alpha val="40000"/>
              </a:srgbClr>
            </a:glow>
          </a:effectLst>
        </p:spPr>
      </p:pic>
    </p:spTree>
    <p:custDataLst>
      <p:tags r:id="rId1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2172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二、婴幼儿运动系统的生理特点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7" name="圆角矩形 66"/>
          <p:cNvSpPr/>
          <p:nvPr>
            <p:custDataLst>
              <p:tags r:id="rId10"/>
            </p:custDataLst>
          </p:nvPr>
        </p:nvSpPr>
        <p:spPr>
          <a:xfrm>
            <a:off x="8643620" y="2236470"/>
            <a:ext cx="1940560" cy="2597150"/>
          </a:xfrm>
          <a:prstGeom prst="roundRect">
            <a:avLst>
              <a:gd name="adj" fmla="val 6452"/>
            </a:avLst>
          </a:prstGeom>
          <a:noFill/>
          <a:ln>
            <a:gradFill>
              <a:gsLst>
                <a:gs pos="22000">
                  <a:srgbClr val="026CD4">
                    <a:alpha val="10000"/>
                  </a:srgbClr>
                </a:gs>
                <a:gs pos="100000">
                  <a:srgbClr val="026CD4"/>
                </a:gs>
              </a:gsLst>
              <a:lin ang="16200000" scaled="1"/>
            </a:gradFill>
          </a:ln>
          <a:effectLst/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ln w="15875">
                <a:gradFill>
                  <a:gsLst>
                    <a:gs pos="0">
                      <a:srgbClr val="9A0003"/>
                    </a:gs>
                    <a:gs pos="100000">
                      <a:srgbClr val="9A0003"/>
                    </a:gs>
                  </a:gsLst>
                  <a:lin ang="5400000" scaled="1"/>
                </a:gradFill>
              </a:ln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1"/>
            </p:custDataLst>
          </p:nvPr>
        </p:nvCxnSpPr>
        <p:spPr>
          <a:xfrm>
            <a:off x="10338435" y="4759960"/>
            <a:ext cx="102235" cy="0"/>
          </a:xfrm>
          <a:prstGeom prst="line">
            <a:avLst/>
          </a:prstGeom>
          <a:ln w="25400">
            <a:solidFill>
              <a:srgbClr val="026CD4"/>
            </a:solidFill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69" name="同侧圆角矩形 68"/>
          <p:cNvSpPr/>
          <p:nvPr>
            <p:custDataLst>
              <p:tags r:id="rId12"/>
            </p:custDataLst>
          </p:nvPr>
        </p:nvSpPr>
        <p:spPr>
          <a:xfrm>
            <a:off x="8638540" y="2217420"/>
            <a:ext cx="1945640" cy="706755"/>
          </a:xfrm>
          <a:prstGeom prst="round2SameRect">
            <a:avLst>
              <a:gd name="adj1" fmla="val 18444"/>
              <a:gd name="adj2" fmla="val 0"/>
            </a:avLst>
          </a:prstGeom>
          <a:gradFill>
            <a:gsLst>
              <a:gs pos="5000">
                <a:srgbClr val="026CD4">
                  <a:lumMod val="20000"/>
                  <a:lumOff val="80000"/>
                </a:srgbClr>
              </a:gs>
              <a:gs pos="100000">
                <a:srgbClr val="008BFF"/>
              </a:gs>
            </a:gsLst>
            <a:lin ang="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13"/>
            </p:custDataLst>
          </p:nvPr>
        </p:nvSpPr>
        <p:spPr>
          <a:xfrm>
            <a:off x="8273415" y="2024380"/>
            <a:ext cx="1242695" cy="95186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en-US" altLang="zh-CN" sz="3600" i="1" spc="300">
                <a:solidFill>
                  <a:srgbClr val="026CD4">
                    <a:lumMod val="75000"/>
                  </a:srgbClr>
                </a:solidFill>
                <a:effectLst>
                  <a:outerShdw blurRad="50800" dist="38100" dir="2700000" algn="tl" rotWithShape="0">
                    <a:srgbClr val="FFFFFF">
                      <a:lumMod val="50000"/>
                      <a:alpha val="40000"/>
                    </a:srgbClr>
                  </a:outerShdw>
                </a:effectLst>
                <a:uFillTx/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endParaRPr lang="en-US" altLang="zh-CN" sz="3600" i="1" spc="300">
              <a:solidFill>
                <a:srgbClr val="026CD4">
                  <a:lumMod val="75000"/>
                </a:srgbClr>
              </a:solidFill>
              <a:effectLst>
                <a:outerShdw blurRad="50800" dist="38100" dir="2700000" algn="tl" rotWithShape="0">
                  <a:srgbClr val="FFFFFF">
                    <a:lumMod val="50000"/>
                    <a:alpha val="40000"/>
                  </a:srgbClr>
                </a:outerShdw>
              </a:effectLst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14"/>
            </p:custDataLst>
          </p:nvPr>
        </p:nvSpPr>
        <p:spPr>
          <a:xfrm>
            <a:off x="8787130" y="3103880"/>
            <a:ext cx="1614170" cy="1052195"/>
          </a:xfrm>
          <a:prstGeom prst="rect">
            <a:avLst/>
          </a:prstGeom>
          <a:noFill/>
        </p:spPr>
        <p:txBody>
          <a:bodyPr wrap="square" rtlCol="0"/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骨骼肌的特点</a:t>
            </a:r>
            <a:endParaRPr lang="zh-CN" altLang="en-US" sz="2800" spc="15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3" name="图片 102" descr="343538343130363b343538383237393bd7cabdf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87280" y="2301240"/>
            <a:ext cx="453390" cy="453390"/>
          </a:xfrm>
          <a:prstGeom prst="rect">
            <a:avLst/>
          </a:prstGeom>
        </p:spPr>
      </p:pic>
      <p:sp>
        <p:nvSpPr>
          <p:cNvPr id="13" name="圆角矩形 12"/>
          <p:cNvSpPr/>
          <p:nvPr>
            <p:custDataLst>
              <p:tags r:id="rId18"/>
            </p:custDataLst>
          </p:nvPr>
        </p:nvSpPr>
        <p:spPr>
          <a:xfrm>
            <a:off x="1978660" y="2236470"/>
            <a:ext cx="1940560" cy="2597150"/>
          </a:xfrm>
          <a:prstGeom prst="roundRect">
            <a:avLst>
              <a:gd name="adj" fmla="val 6452"/>
            </a:avLst>
          </a:prstGeom>
          <a:noFill/>
          <a:ln>
            <a:gradFill>
              <a:gsLst>
                <a:gs pos="22000">
                  <a:srgbClr val="026CD4">
                    <a:alpha val="10000"/>
                  </a:srgbClr>
                </a:gs>
                <a:gs pos="100000">
                  <a:srgbClr val="026CD4"/>
                </a:gs>
              </a:gsLst>
              <a:lin ang="16200000" scaled="1"/>
            </a:gradFill>
          </a:ln>
          <a:effectLst/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ln w="15875">
                <a:gradFill>
                  <a:gsLst>
                    <a:gs pos="0">
                      <a:srgbClr val="9A0003"/>
                    </a:gs>
                    <a:gs pos="100000">
                      <a:srgbClr val="9A0003"/>
                    </a:gs>
                  </a:gsLst>
                  <a:lin ang="5400000" scaled="1"/>
                </a:gradFill>
              </a:ln>
              <a:sym typeface="+mn-ea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19"/>
            </p:custDataLst>
          </p:nvPr>
        </p:nvCxnSpPr>
        <p:spPr>
          <a:xfrm>
            <a:off x="3673475" y="4759960"/>
            <a:ext cx="102235" cy="0"/>
          </a:xfrm>
          <a:prstGeom prst="line">
            <a:avLst/>
          </a:prstGeom>
          <a:ln w="25400">
            <a:solidFill>
              <a:srgbClr val="026CD4"/>
            </a:solidFill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54" name="同侧圆角矩形 53"/>
          <p:cNvSpPr/>
          <p:nvPr>
            <p:custDataLst>
              <p:tags r:id="rId20"/>
            </p:custDataLst>
          </p:nvPr>
        </p:nvSpPr>
        <p:spPr>
          <a:xfrm>
            <a:off x="1973580" y="2217420"/>
            <a:ext cx="1945640" cy="706755"/>
          </a:xfrm>
          <a:prstGeom prst="round2SameRect">
            <a:avLst>
              <a:gd name="adj1" fmla="val 18444"/>
              <a:gd name="adj2" fmla="val 0"/>
            </a:avLst>
          </a:prstGeom>
          <a:gradFill>
            <a:gsLst>
              <a:gs pos="5000">
                <a:srgbClr val="026CD4">
                  <a:lumMod val="20000"/>
                  <a:lumOff val="80000"/>
                </a:srgbClr>
              </a:gs>
              <a:gs pos="100000">
                <a:srgbClr val="63B8F1"/>
              </a:gs>
            </a:gsLst>
            <a:lin ang="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21"/>
            </p:custDataLst>
          </p:nvPr>
        </p:nvSpPr>
        <p:spPr>
          <a:xfrm>
            <a:off x="1608455" y="2024380"/>
            <a:ext cx="1242695" cy="95186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en-US" altLang="zh-CN" sz="3600" i="1" spc="300">
                <a:solidFill>
                  <a:srgbClr val="026CD4">
                    <a:lumMod val="75000"/>
                  </a:srgbClr>
                </a:solidFill>
                <a:effectLst>
                  <a:outerShdw blurRad="50800" dist="38100" dir="2700000" algn="tl" rotWithShape="0">
                    <a:srgbClr val="FFFFFF">
                      <a:lumMod val="50000"/>
                      <a:alpha val="40000"/>
                    </a:srgbClr>
                  </a:outerShdw>
                </a:effectLst>
                <a:uFillTx/>
                <a:latin typeface="思源黑体 CN Bold" panose="020B0800000000000000" charset="-122"/>
                <a:ea typeface="思源黑体 CN Bold" panose="020B0800000000000000" charset="-122"/>
              </a:rPr>
              <a:t>1</a:t>
            </a:r>
            <a:endParaRPr lang="en-US" altLang="zh-CN" sz="3600" i="1" spc="300">
              <a:solidFill>
                <a:srgbClr val="026CD4">
                  <a:lumMod val="75000"/>
                </a:srgbClr>
              </a:solidFill>
              <a:effectLst>
                <a:outerShdw blurRad="50800" dist="38100" dir="2700000" algn="tl" rotWithShape="0">
                  <a:srgbClr val="FFFFFF">
                    <a:lumMod val="50000"/>
                    <a:alpha val="40000"/>
                  </a:srgbClr>
                </a:outerShdw>
              </a:effectLst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2"/>
            </p:custDataLst>
          </p:nvPr>
        </p:nvSpPr>
        <p:spPr>
          <a:xfrm>
            <a:off x="1971675" y="3399790"/>
            <a:ext cx="1878330" cy="1052195"/>
          </a:xfrm>
          <a:prstGeom prst="rect">
            <a:avLst/>
          </a:prstGeom>
          <a:noFill/>
        </p:spPr>
        <p:txBody>
          <a:bodyPr wrap="square" rtlCol="0"/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骨的特点</a:t>
            </a:r>
            <a:endParaRPr lang="zh-CN" altLang="en-US" sz="2800" spc="15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" name="图片 103" descr="343538343130363b343538383238373bd2f4c1bf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314700" y="2327910"/>
            <a:ext cx="461010" cy="461010"/>
          </a:xfrm>
          <a:prstGeom prst="rect">
            <a:avLst/>
          </a:prstGeom>
        </p:spPr>
      </p:pic>
      <p:sp>
        <p:nvSpPr>
          <p:cNvPr id="60" name="圆角矩形 59"/>
          <p:cNvSpPr/>
          <p:nvPr>
            <p:custDataLst>
              <p:tags r:id="rId26"/>
            </p:custDataLst>
          </p:nvPr>
        </p:nvSpPr>
        <p:spPr>
          <a:xfrm>
            <a:off x="5311140" y="2236470"/>
            <a:ext cx="1940560" cy="2597150"/>
          </a:xfrm>
          <a:prstGeom prst="roundRect">
            <a:avLst>
              <a:gd name="adj" fmla="val 6452"/>
            </a:avLst>
          </a:prstGeom>
          <a:noFill/>
          <a:ln>
            <a:gradFill>
              <a:gsLst>
                <a:gs pos="22000">
                  <a:srgbClr val="026CD4">
                    <a:alpha val="10000"/>
                  </a:srgbClr>
                </a:gs>
                <a:gs pos="100000">
                  <a:srgbClr val="026CD4"/>
                </a:gs>
              </a:gsLst>
              <a:lin ang="16200000" scaled="1"/>
            </a:gradFill>
          </a:ln>
          <a:effectLst/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ln w="15875">
                <a:gradFill>
                  <a:gsLst>
                    <a:gs pos="0">
                      <a:srgbClr val="9A0003"/>
                    </a:gs>
                    <a:gs pos="100000">
                      <a:srgbClr val="9A0003"/>
                    </a:gs>
                  </a:gsLst>
                  <a:lin ang="5400000" scaled="1"/>
                </a:gradFill>
              </a:ln>
              <a:sym typeface="+mn-ea"/>
            </a:endParaRPr>
          </a:p>
        </p:txBody>
      </p:sp>
      <p:cxnSp>
        <p:nvCxnSpPr>
          <p:cNvPr id="61" name="直接连接符 60"/>
          <p:cNvCxnSpPr/>
          <p:nvPr>
            <p:custDataLst>
              <p:tags r:id="rId27"/>
            </p:custDataLst>
          </p:nvPr>
        </p:nvCxnSpPr>
        <p:spPr>
          <a:xfrm>
            <a:off x="7005955" y="4759960"/>
            <a:ext cx="102235" cy="0"/>
          </a:xfrm>
          <a:prstGeom prst="line">
            <a:avLst/>
          </a:prstGeom>
          <a:ln w="25400">
            <a:solidFill>
              <a:srgbClr val="026CD4"/>
            </a:solidFill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62" name="同侧圆角矩形 61"/>
          <p:cNvSpPr/>
          <p:nvPr>
            <p:custDataLst>
              <p:tags r:id="rId28"/>
            </p:custDataLst>
          </p:nvPr>
        </p:nvSpPr>
        <p:spPr>
          <a:xfrm>
            <a:off x="5306060" y="2217420"/>
            <a:ext cx="1945640" cy="706755"/>
          </a:xfrm>
          <a:prstGeom prst="round2SameRect">
            <a:avLst>
              <a:gd name="adj1" fmla="val 18444"/>
              <a:gd name="adj2" fmla="val 0"/>
            </a:avLst>
          </a:prstGeom>
          <a:gradFill>
            <a:gsLst>
              <a:gs pos="5000">
                <a:srgbClr val="026CD4">
                  <a:lumMod val="20000"/>
                  <a:lumOff val="80000"/>
                </a:srgbClr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29"/>
            </p:custDataLst>
          </p:nvPr>
        </p:nvSpPr>
        <p:spPr>
          <a:xfrm>
            <a:off x="4940935" y="2024380"/>
            <a:ext cx="1242695" cy="95186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en-US" altLang="zh-CN" sz="3600" i="1" spc="300">
                <a:solidFill>
                  <a:srgbClr val="026CD4">
                    <a:lumMod val="75000"/>
                  </a:srgbClr>
                </a:solidFill>
                <a:effectLst>
                  <a:outerShdw blurRad="50800" dist="38100" dir="2700000" algn="tl" rotWithShape="0">
                    <a:srgbClr val="FFFFFF">
                      <a:lumMod val="50000"/>
                      <a:alpha val="40000"/>
                    </a:srgbClr>
                  </a:outerShdw>
                </a:effectLst>
                <a:uFillTx/>
                <a:latin typeface="思源黑体 CN Bold" panose="020B0800000000000000" charset="-122"/>
                <a:ea typeface="思源黑体 CN Bold" panose="020B0800000000000000" charset="-122"/>
              </a:rPr>
              <a:t>2</a:t>
            </a:r>
            <a:endParaRPr lang="en-US" altLang="zh-CN" sz="3600" i="1" spc="300">
              <a:solidFill>
                <a:srgbClr val="026CD4">
                  <a:lumMod val="75000"/>
                </a:srgbClr>
              </a:solidFill>
              <a:effectLst>
                <a:outerShdw blurRad="50800" dist="38100" dir="2700000" algn="tl" rotWithShape="0">
                  <a:srgbClr val="FFFFFF">
                    <a:lumMod val="50000"/>
                    <a:alpha val="40000"/>
                  </a:srgbClr>
                </a:outerShdw>
              </a:effectLst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30"/>
            </p:custDataLst>
          </p:nvPr>
        </p:nvSpPr>
        <p:spPr>
          <a:xfrm>
            <a:off x="5474335" y="3103880"/>
            <a:ext cx="1614170" cy="1348105"/>
          </a:xfrm>
          <a:prstGeom prst="rect">
            <a:avLst/>
          </a:prstGeom>
          <a:noFill/>
        </p:spPr>
        <p:txBody>
          <a:bodyPr wrap="square" rtlCol="0"/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骨连接的特点</a:t>
            </a:r>
            <a:endParaRPr lang="zh-CN" altLang="en-US" sz="2800" spc="15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5" name="图片 104" descr="343538343130363b343538383238393bc1b4bdd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644640" y="2301240"/>
            <a:ext cx="463550" cy="463550"/>
          </a:xfrm>
          <a:prstGeom prst="rect">
            <a:avLst/>
          </a:prstGeom>
        </p:spPr>
      </p:pic>
    </p:spTree>
    <p:custDataLst>
      <p:tags r:id="rId3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1.总体特点：生长迅速，骨柔软，易弯曲变形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marL="342900" lvl="0" indent="-34290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婴幼儿的骨生长迅速，骨骼不断变长、变粗。婴幼儿骨中的有机物含量相对较多，骨较为柔软，韧性较大，不易骨折，但易弯曲，易变形。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marL="342900" lvl="0" indent="-34290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随着婴幼儿年龄的增长，骨内的无机物逐渐增加，骨的硬度也随之增强。但如果缺乏钙质或维生素D，则会引起骨变形、佝偻病等。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（一）骨的特点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（一）骨的特点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660400" y="1143000"/>
          <a:ext cx="10851515" cy="5361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735"/>
                <a:gridCol w="2593340"/>
                <a:gridCol w="2712720"/>
                <a:gridCol w="2712720"/>
              </a:tblGrid>
              <a:tr h="548640">
                <a:tc gridSpan="4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2.主要骨的发育特点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颅骨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脊柱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骨盆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腕骨、掌骨和指骨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42640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侧囟：出生时已闭合。</a:t>
                      </a:r>
                      <a:endParaRPr lang="zh-CN" altLang="en-US" sz="2000" b="0" i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后囟门：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6-8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周闭合</a:t>
                      </a:r>
                      <a:endParaRPr lang="zh-CN" altLang="en-US" sz="2000" b="0" i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前囟门：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6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个月开始变小，</a:t>
                      </a: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12-18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个月闭合。</a:t>
                      </a:r>
                      <a:endParaRPr lang="zh-CN" altLang="en-US" sz="2000" b="0" i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早闭：脑容量小，影响智力。晚闭：佝偻病、脑积水、克汀病等。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保育：</a:t>
                      </a: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保护婴儿的头部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2000" b="0" i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生理弯曲尚未形成，支撑性差。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保育：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避免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不良姿势易导致脊柱畸形。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骨盆由骶骨、尾骨和髋骨组成。未完全骨化易受损，发生错位。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保育：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避免婴幼儿从高处往硬地上跳，或在硬地上做大量踏跳动作。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腕骨全部为软骨，在骨化完成以前，婴幼儿的手腕力量小，负重力差，容易受损。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保育：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避免让婴幼儿提重物，在运用腕骨、掌骨和指骨做精细动作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的时间也不宜过长。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1" descr="IMG_256"/>
          <p:cNvPicPr>
            <a:picLocks noChangeAspect="1"/>
          </p:cNvPicPr>
          <p:nvPr/>
        </p:nvPicPr>
        <p:blipFill>
          <a:blip r:embed="rId11"/>
          <a:srcRect l="46512" t="24982" r="2996" b="15482"/>
          <a:stretch>
            <a:fillRect/>
          </a:stretch>
        </p:blipFill>
        <p:spPr>
          <a:xfrm>
            <a:off x="720090" y="2550795"/>
            <a:ext cx="2709545" cy="2110740"/>
          </a:xfrm>
          <a:prstGeom prst="rect">
            <a:avLst/>
          </a:prstGeom>
          <a:noFill/>
          <a:ln w="9525">
            <a:solidFill>
              <a:schemeClr val="accent2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图片 34" descr="WPS图片编辑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88690" y="2287905"/>
            <a:ext cx="2473960" cy="385127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449070"/>
            <a:ext cx="10407015" cy="418846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1.关节窝浅，韧带松，易脱臼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婴幼儿的关节窝较浅，周围韧带较松，在外力作用下，关节较易发生脱臼。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2.足弓发育不完全，易塌陷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婴幼儿足弓周围的韧带较松，肌肉柔嫩，过度肥胖或长时间负重站立、行走均易引起足弓塌陷，形成“平脚”，即“扁平足”。 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      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（二）骨连接的特点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5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37_3*l_h_i*1_3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37_3*l_h_i*1_3_2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37_3*l_h_i*1_3_3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7937_3*l_h_i*1_3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TEXT_SHADOW_SCHEMECOLOR_INDEX" val="14"/>
</p:tagLst>
</file>

<file path=ppt/tags/tag181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37_3*l_h_f*1_3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VALUE" val="126*1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37_3*l_h_x*1_3_1"/>
  <p:tag name="KSO_WM_TEMPLATE_CATEGORY" val="diagram"/>
  <p:tag name="KSO_WM_TEMPLATE_INDEX" val="20227937"/>
  <p:tag name="KSO_WM_UNIT_LAYERLEVEL" val="1_1_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37_3*l_h_i*1_1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37_3*l_h_i*1_1_2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37_3*l_h_i*1_1_3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937_3*l_h_i*1_1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TEXT_SHADOW_SCHEMECOLOR_INDEX" val="14"/>
</p:tagLst>
</file>

<file path=ppt/tags/tag187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37_3*l_h_f*1_1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VALUE" val="128*1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37_3*l_h_x*1_1_1"/>
  <p:tag name="KSO_WM_TEMPLATE_CATEGORY" val="diagram"/>
  <p:tag name="KSO_WM_TEMPLATE_INDEX" val="20227937"/>
  <p:tag name="KSO_WM_UNIT_LAYERLEVEL" val="1_1_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37_3*l_h_i*1_2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37_3*l_h_i*1_2_2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37_3*l_h_i*1_2_3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937_3*l_h_i*1_2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TEXT_SHADOW_SCHEMECOLOR_INDEX" val="14"/>
</p:tagLst>
</file>

<file path=ppt/tags/tag19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37_3*l_h_f*1_2_1"/>
  <p:tag name="KSO_WM_TEMPLATE_CATEGORY" val="diagram"/>
  <p:tag name="KSO_WM_TEMPLATE_INDEX" val="2022793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VALUE" val="129*1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37_3*l_h_x*1_2_1"/>
  <p:tag name="KSO_WM_TEMPLATE_CATEGORY" val="diagram"/>
  <p:tag name="KSO_WM_TEMPLATE_INDEX" val="20227937"/>
  <p:tag name="KSO_WM_UNIT_LAYERLEVEL" val="1_1_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8.xml><?xml version="1.0" encoding="utf-8"?>
<p:tagLst xmlns:p="http://schemas.openxmlformats.org/presentationml/2006/main">
  <p:tag name="KSO_WM_UNIT_TABLE_BEAUTIFY" val="smartTable{52deaa3e-c170-4b85-a343-b39dbaef6b3e}"/>
  <p:tag name="TABLE_ENDDRAG_ORIGIN_RECT" val="854*413"/>
  <p:tag name="TABLE_ENDDRAG_RECT" val="52*72*854*413"/>
</p:tagLst>
</file>

<file path=ppt/tags/tag20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8.xml><?xml version="1.0" encoding="utf-8"?>
<p:tagLst xmlns:p="http://schemas.openxmlformats.org/presentationml/2006/main">
  <p:tag name="KSO_WM_UNIT_TABLE_BEAUTIFY" val="smartTable{db8d82f2-6d30-49f2-bf74-fa059381984e}"/>
  <p:tag name="TABLE_ENDDRAG_ORIGIN_RECT" val="900*432"/>
  <p:tag name="TABLE_ENDDRAG_RECT" val="37*88*900*432"/>
</p:tagLst>
</file>

<file path=ppt/tags/tag22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640_5*l_h_i*1_1_2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640_5*l_h_f*1_1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640_5*l_h_i*1_1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37.xml><?xml version="1.0" encoding="utf-8"?>
<p:tagLst xmlns:p="http://schemas.openxmlformats.org/presentationml/2006/main">
  <p:tag name="KSO_WM_UNIT_VALUE" val="123*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640_5*l_h_x*1_1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640_5*l_h_i*1_2_2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640_5*l_h_f*1_2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640_5*l_h_i*1_2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41.xml><?xml version="1.0" encoding="utf-8"?>
<p:tagLst xmlns:p="http://schemas.openxmlformats.org/presentationml/2006/main">
  <p:tag name="KSO_WM_UNIT_VALUE" val="104*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640_5*l_h_x*1_2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640_5*l_h_i*1_3_2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640_5*l_h_f*1_3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640_5*l_h_i*1_3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45.xml><?xml version="1.0" encoding="utf-8"?>
<p:tagLst xmlns:p="http://schemas.openxmlformats.org/presentationml/2006/main">
  <p:tag name="KSO_WM_UNIT_VALUE" val="87*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640_5*l_h_x*1_3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640_5*l_h_i*1_4_2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640_5*l_h_f*1_4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640_5*l_h_i*1_4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249.xml><?xml version="1.0" encoding="utf-8"?>
<p:tagLst xmlns:p="http://schemas.openxmlformats.org/presentationml/2006/main">
  <p:tag name="KSO_WM_UNIT_VALUE" val="101*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640_5*l_h_x*1_4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640_5*l_h_i*1_5_2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640_5*l_h_f*1_5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640_5*l_h_i*1_5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253.xml><?xml version="1.0" encoding="utf-8"?>
<p:tagLst xmlns:p="http://schemas.openxmlformats.org/presentationml/2006/main">
  <p:tag name="KSO_WM_UNIT_VALUE" val="107*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640_5*l_h_x*1_5_1"/>
  <p:tag name="KSO_WM_TEMPLATE_CATEGORY" val="diagram"/>
  <p:tag name="KSO_WM_TEMPLATE_INDEX" val="640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5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55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59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63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67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72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73.xml><?xml version="1.0" encoding="utf-8"?>
<p:tagLst xmlns:p="http://schemas.openxmlformats.org/presentationml/2006/main">
  <p:tag name="COMMONDATA" val="eyJoZGlkIjoiOWQ2ZWExMDIwMTAyNTlkY2I3MDQ0MGE2NzkwYzQ5NGQifQ=="/>
  <p:tag name="KSO_WPP_MARK_KEY" val="a53b6974-f381-4a46-97b5-4cca02d61bd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1790</Words>
  <Application>WPS 演示</Application>
  <PresentationFormat>宽屏</PresentationFormat>
  <Paragraphs>179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思源黑体 CN Bold</vt:lpstr>
      <vt:lpstr>Arial Unicode MS</vt:lpstr>
      <vt:lpstr>Calibri</vt:lpstr>
      <vt:lpstr>Office 主题</vt:lpstr>
      <vt:lpstr>1_Office 主题​​</vt:lpstr>
      <vt:lpstr>婴幼儿运动系统的特点与保健</vt:lpstr>
      <vt:lpstr>一、教学目标 知识目标： 1.了解各运动系统的构成及功能； 2.熟悉婴幼儿运动系统的生理特点。 能力目标：	 1.能够掌握婴幼儿运动系统的卫生保健要点； 2.能够根据婴幼儿运动系统的特点规律，有效解决实践工作岗位情景中遇到的问题。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一窗昏晓送流年</cp:lastModifiedBy>
  <cp:revision>12</cp:revision>
  <dcterms:created xsi:type="dcterms:W3CDTF">2023-05-23T12:01:00Z</dcterms:created>
  <dcterms:modified xsi:type="dcterms:W3CDTF">2023-05-28T12:30:03Z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5FD8BED41FC546E4B34419D1424F9574_13</vt:lpwstr>
  </property>
  <property fmtid="{D5CDD505-2E9C-101B-9397-08002B2CF9AE}" pid="3" name="KSOProductBuildVer">
    <vt:lpwstr>2052-11.1.0.14309</vt:lpwstr>
  </property>
</Properties>
</file>