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4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99" r:id="rId13"/>
    <p:sldId id="267" r:id="rId14"/>
    <p:sldId id="269" r:id="rId15"/>
    <p:sldId id="272" r:id="rId16"/>
    <p:sldId id="271" r:id="rId17"/>
    <p:sldId id="301" r:id="rId18"/>
    <p:sldId id="302" r:id="rId19"/>
    <p:sldId id="273" r:id="rId20"/>
    <p:sldId id="274" r:id="rId21"/>
    <p:sldId id="275" r:id="rId22"/>
    <p:sldId id="306" r:id="rId23"/>
    <p:sldId id="303" r:id="rId24"/>
    <p:sldId id="311" r:id="rId25"/>
    <p:sldId id="308" r:id="rId26"/>
    <p:sldId id="309" r:id="rId27"/>
    <p:sldId id="310" r:id="rId28"/>
    <p:sldId id="282" r:id="rId29"/>
    <p:sldId id="283" r:id="rId30"/>
    <p:sldId id="284" r:id="rId31"/>
    <p:sldId id="285" r:id="rId32"/>
    <p:sldId id="288" r:id="rId33"/>
    <p:sldId id="290" r:id="rId34"/>
    <p:sldId id="291" r:id="rId35"/>
    <p:sldId id="312" r:id="rId36"/>
    <p:sldId id="292" r:id="rId37"/>
    <p:sldId id="294" r:id="rId38"/>
    <p:sldId id="295" r:id="rId39"/>
    <p:sldId id="296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365BD-6D21-CB7A-ADFE-8B409BCFC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AFC415-8438-CF53-7FCD-6E02E8478C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55804B-2280-2C09-5FE5-99632E8E6A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235A1-945C-179F-0906-7291D7ED72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09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14801-CD97-9B82-3EDD-FCF91B636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7EC7C4-83AF-3776-B123-EA62D13BFF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E04667-81D5-0894-3DB1-260DB8C795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5A3CA-6803-D002-D457-2CC71763AA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49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58E55-4BE2-F906-45E0-1619F97CE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989FFE-97CD-AB67-5BD8-F744A4C43B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AA2D4D-1537-9E7B-40BC-53E475F286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1466F-467B-5628-A21B-87C3B7E986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674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A7E97-DEDC-470D-3DCF-265444E10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C8229D-6FCB-17AB-188B-84AA88E66D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71DE1C-3217-9025-129F-1A3B06834D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90D4A-2513-F76A-EC5B-EF4FAD6B17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54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2552E-67C8-7A37-900D-45594730F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AD4748-622A-6172-E9B3-57CFBD252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3EECF-5FCA-4896-CEE7-0894B5C98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388EC-CF2C-E28D-46B9-6237CB329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38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A33EF-7A27-2C15-19AD-6B6C9A966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5AE1F1-25C1-0B91-ED2D-17B042BB58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31BCCE-0B74-E036-90C6-6BA7EBDB2B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D34E3F-AD6F-DD8C-A998-09CA6B5A7D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1539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B664A-8B6D-1949-EE7F-E4AFAE0F4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20408A-7B47-FB39-4E5E-D6FED362CF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86C21-2797-4D7D-D315-E1379706A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FDAE1-4F0C-90AE-8944-874CFE5CB1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5734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5B2FE-AF57-312E-9301-0380EEAF8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A39AA5-4E73-76C0-5217-D2EC29253A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E0CE06-A679-4B1B-56BF-EF1F7CDF2C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CAADB-FF6A-1D9E-236B-EAC4FC37F0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475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0ED0C-801F-896C-F978-7799B8A75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3EF34E-36A9-E53B-E879-888B0421A3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82F665-8F55-E40B-06C7-D1AC7143B2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EAD5A5-A583-03EF-4B8D-F091AE1044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3324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0dda89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878AA60-C513-49F6-B994-0B27D7CBA3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0dda89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280B982-0DD2-4C4A-9046-E9CDC58CCB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0dda89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CFC8F1-5457-48C4-9F3E-9A372101C1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9BA5344-3B90-4E68-9606-1F0993022E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2c1f6c4d008ee886b34b9#tid=6747d69762550100098fdc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BDB83E8-B459-4E06-8356-47ED87BE5E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" action="ppaction://noaction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" action="ppaction://noaction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3B1BAB1-787D-43FB-AA2A-E92E19979D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" action="ppaction://noaction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" action="ppaction://noaction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0dda89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878AA60-C513-49F6-B994-0B27D7CBA3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0dda89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280B982-0DD2-4C4A-9046-E9CDC58CCB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" action="ppaction://noaction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" action="ppaction://noaction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0dda89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CFC8F1-5457-48C4-9F3E-9A372101C1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" action="ppaction://noaction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" action="ppaction://noaction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7831B85-4904-0EEA-497C-C2F17E7C469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9BA5344-3B90-4E68-9606-1F0993022E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BDB83E8-B459-4E06-8356-47ED87BE5E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3B1BAB1-787D-43FB-AA2A-E92E19979D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a0177a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27564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ca0177a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3275643c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0c03c117?vaa=1&amp;vcp=1&amp;pid=63c36b687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听力原文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picnic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63c36b687?sp=1&amp;vaa=1&amp;vcp=1&amp;pid=f3275643c&amp;color=0,0,0&amp;vtp=1&amp;vaab=1&amp;bt=1&amp;bbb=1&amp;hb=1"/>
          <p:cNvSpPr/>
          <p:nvPr/>
        </p:nvSpPr>
        <p:spPr>
          <a:xfrm>
            <a:off x="539496" y="9125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（2024·广西·中考题）听句子，选图片。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sp>
        <p:nvSpPr>
          <p:cNvPr id="4" name="QB_6_BD.2_1#8163f1ffc?htil=1&amp;vaa=1&amp;vcp=1&amp;pid=63c36b687&amp;color=0,0,0&amp;vtp=1&amp;vaab=1&amp;bbb=1&amp;hs=1"/>
          <p:cNvSpPr/>
          <p:nvPr/>
        </p:nvSpPr>
        <p:spPr>
          <a:xfrm>
            <a:off x="539496" y="2828479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5" name="QB_6_AN.1_1#8163f1ffc.blank?vaa=1&amp;vcp=1&amp;pid=63c36b687&amp;color=0,0,0&amp;vpa=1&amp;vtp=1&amp;vaab=1"/>
          <p:cNvSpPr/>
          <p:nvPr/>
        </p:nvSpPr>
        <p:spPr>
          <a:xfrm>
            <a:off x="778415" y="27770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B_6_BD.4_1#14a75ebc3?htil=1&amp;vaa=1&amp;vcp=1&amp;pid=63c36b687&amp;color=0,0,0&amp;vtp=1&amp;vaab=1&amp;bbb=1&amp;hs=1"/>
          <p:cNvSpPr/>
          <p:nvPr/>
        </p:nvSpPr>
        <p:spPr>
          <a:xfrm>
            <a:off x="539496" y="3450144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6_AN.2_1#14a75ebc3.blank?vaa=1&amp;vcp=1&amp;pid=63c36b687&amp;color=0,0,0&amp;vpa=2&amp;vtp=1&amp;vaab=1"/>
          <p:cNvSpPr/>
          <p:nvPr/>
        </p:nvSpPr>
        <p:spPr>
          <a:xfrm>
            <a:off x="778415" y="33987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B_6_BD.6_1#a34fc3bb3?htil=1&amp;vaa=1&amp;vcp=1&amp;pid=63c36b687&amp;color=0,0,0&amp;vtp=1&amp;vaab=1&amp;bbb=1&amp;hs=1"/>
          <p:cNvSpPr/>
          <p:nvPr/>
        </p:nvSpPr>
        <p:spPr>
          <a:xfrm>
            <a:off x="539496" y="4071810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6_AN.3_1#a34fc3bb3.blank?vaa=1&amp;vcp=1&amp;pid=63c36b687&amp;color=0,0,0&amp;vpa=3&amp;vtp=1&amp;vaab=1"/>
          <p:cNvSpPr/>
          <p:nvPr/>
        </p:nvSpPr>
        <p:spPr>
          <a:xfrm>
            <a:off x="803815" y="4020375"/>
            <a:ext cx="476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B_6_BD.8_1#d0fc9d5ee?htil=1&amp;vaa=1&amp;vcp=1&amp;pid=63c36b687&amp;color=0,0,0&amp;vtp=1&amp;vaab=1&amp;bbb=1&amp;hs=1"/>
          <p:cNvSpPr/>
          <p:nvPr/>
        </p:nvSpPr>
        <p:spPr>
          <a:xfrm>
            <a:off x="539496" y="4693475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1" name="QB_6_AN.4_1#d0fc9d5ee.blank?vaa=1&amp;vcp=1&amp;pid=63c36b687&amp;color=0,0,0&amp;vpa=4&amp;vtp=1&amp;vaab=1"/>
          <p:cNvSpPr/>
          <p:nvPr/>
        </p:nvSpPr>
        <p:spPr>
          <a:xfrm>
            <a:off x="791115" y="46420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B_6_BD.10_1#a0c03c117?vaa=1&amp;vcp=1&amp;pid=63c36b687&amp;color=0,0,0&amp;vtp=1&amp;vaab=1&amp;bbb=1&amp;hs=1"/>
          <p:cNvSpPr/>
          <p:nvPr/>
        </p:nvSpPr>
        <p:spPr>
          <a:xfrm>
            <a:off x="539496" y="53124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3" name="QB_6_AN.11_1#a0c03c117.blank?vaa=1&amp;vcp=1&amp;pid=63c36b687&amp;color=0,0,0&amp;vpa=5&amp;vtp=1&amp;vaab=1"/>
          <p:cNvSpPr/>
          <p:nvPr/>
        </p:nvSpPr>
        <p:spPr>
          <a:xfrm>
            <a:off x="791115" y="526097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14" name="QO_5_BD.1_2#63c36b687?htil=1&amp;vaa=1&amp;vcp=1&amp;pid=f3275643c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B66C2C7E-71DB-1BF3-3F33-7642691E55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998" y="2796596"/>
            <a:ext cx="4804775" cy="355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_1#ee4f0b4d8?sp=1&amp;vaa=1&amp;vcp=1&amp;pid=f3275643c&amp;color=0,0,0&amp;vtp=1&amp;vaab=1&amp;bt=1&amp;bbb=1"/>
          <p:cNvSpPr/>
          <p:nvPr/>
        </p:nvSpPr>
        <p:spPr>
          <a:xfrm>
            <a:off x="539496" y="67671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（2024·广西·中考题）对话理解。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请听对话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，根据所听对话的内容，选择正确的答案。每段对话读两遍。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，回答第14至16小题。</a:t>
            </a:r>
            <a:endParaRPr lang="en-US" altLang="zh-CN" sz="2800" dirty="0"/>
          </a:p>
        </p:txBody>
      </p:sp>
      <p:sp>
        <p:nvSpPr>
          <p:cNvPr id="3" name="QC_6_BD.14_1#6188b4705?vaa=1&amp;vcp=1&amp;pid=ee4f0b4d8&amp;color=0,0,0&amp;vtp=1&amp;vaab=1&amp;bt=1&amp;bbb=1">
            <a:extLst>
              <a:ext uri="{FF2B5EF4-FFF2-40B4-BE49-F238E27FC236}">
                <a16:creationId xmlns:a16="http://schemas.microsoft.com/office/drawing/2014/main" id="{86CDB0EF-B44C-32B9-BBE3-B421335354A5}"/>
              </a:ext>
            </a:extLst>
          </p:cNvPr>
          <p:cNvSpPr/>
          <p:nvPr/>
        </p:nvSpPr>
        <p:spPr>
          <a:xfrm>
            <a:off x="539496" y="27588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4_2#6188b4705.choices?vaa=1&amp;vcp=1&amp;pid=ee4f0b4d8&amp;color=0,0,0&amp;vtp=1&amp;vaab=1&amp;bbb=1">
            <a:extLst>
              <a:ext uri="{FF2B5EF4-FFF2-40B4-BE49-F238E27FC236}">
                <a16:creationId xmlns:a16="http://schemas.microsoft.com/office/drawing/2014/main" id="{AEF0409F-00F8-9528-90C7-8CE0A4C9E816}"/>
              </a:ext>
            </a:extLst>
          </p:cNvPr>
          <p:cNvSpPr/>
          <p:nvPr/>
        </p:nvSpPr>
        <p:spPr>
          <a:xfrm>
            <a:off x="539496" y="33911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3b3cbdd68?vaa=1&amp;vcp=1&amp;pid=ee4f0b4d8&amp;color=0,0,0&amp;vtp=1&amp;vaab=1&amp;bt=1&amp;bbb=1"/>
          <p:cNvSpPr/>
          <p:nvPr/>
        </p:nvSpPr>
        <p:spPr>
          <a:xfrm>
            <a:off x="539496" y="9318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8_2#3b3cbdd68.choices?vaa=1&amp;vcp=1&amp;pid=ee4f0b4d8&amp;color=0,0,0&amp;vtp=1&amp;vaab=1&amp;bbb=1"/>
          <p:cNvSpPr/>
          <p:nvPr/>
        </p:nvSpPr>
        <p:spPr>
          <a:xfrm>
            <a:off x="539496" y="15563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192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</a:t>
            </a:r>
            <a:endParaRPr lang="en-US" altLang="zh-CN" sz="2800" dirty="0"/>
          </a:p>
        </p:txBody>
      </p:sp>
      <p:sp>
        <p:nvSpPr>
          <p:cNvPr id="6" name="QC_6_BD.22_1#8be0616bf?vaa=1&amp;vcp=1&amp;pid=ee4f0b4d8&amp;color=0,0,0&amp;vtp=1&amp;vaab=1&amp;bt=1&amp;bbb=1">
            <a:extLst>
              <a:ext uri="{FF2B5EF4-FFF2-40B4-BE49-F238E27FC236}">
                <a16:creationId xmlns:a16="http://schemas.microsoft.com/office/drawing/2014/main" id="{BF6E17AF-8B87-38B9-930F-FCF4C93BDA1E}"/>
              </a:ext>
            </a:extLst>
          </p:cNvPr>
          <p:cNvSpPr/>
          <p:nvPr/>
        </p:nvSpPr>
        <p:spPr>
          <a:xfrm>
            <a:off x="539496" y="22984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BD.22_2#8be0616bf.choices?vaa=1&amp;vcp=1&amp;pid=ee4f0b4d8&amp;color=0,0,0&amp;vtp=1&amp;vaab=1&amp;bbb=1">
            <a:extLst>
              <a:ext uri="{FF2B5EF4-FFF2-40B4-BE49-F238E27FC236}">
                <a16:creationId xmlns:a16="http://schemas.microsoft.com/office/drawing/2014/main" id="{A5AAE420-6214-B9C0-6D9F-5963DDA47158}"/>
              </a:ext>
            </a:extLst>
          </p:cNvPr>
          <p:cNvSpPr/>
          <p:nvPr/>
        </p:nvSpPr>
        <p:spPr>
          <a:xfrm>
            <a:off x="539496" y="293075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5_AS.2_1#ee4f0b4d8?vaa=1&amp;vcp=1&amp;pid=f3275643c&amp;color=0,0,0&amp;vtp=1&amp;vaab=1&amp;bbb=1&amp;hb=1"/>
          <p:cNvSpPr/>
          <p:nvPr/>
        </p:nvSpPr>
        <p:spPr>
          <a:xfrm>
            <a:off x="539496" y="71762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这题是听长对话，回答三个小题的题型，所以在听题前要先浏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览所有的题目，可以适当预测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6_AS.1_1#6188b4705?vaa=1&amp;vcp=1&amp;pid=ee4f0b4d8&amp;color=0,0,0&amp;vtp=1&amp;vaab=1&amp;bbb=1&amp;hb=1">
            <a:extLst>
              <a:ext uri="{FF2B5EF4-FFF2-40B4-BE49-F238E27FC236}">
                <a16:creationId xmlns:a16="http://schemas.microsoft.com/office/drawing/2014/main" id="{AB4DB823-098C-2EA1-D26C-5F4FF598FBC9}"/>
              </a:ext>
            </a:extLst>
          </p:cNvPr>
          <p:cNvSpPr/>
          <p:nvPr/>
        </p:nvSpPr>
        <p:spPr>
          <a:xfrm>
            <a:off x="539496" y="21307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题目问的是David昨天做了什么，从听力原文中“I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them.”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可以知道David做了清洁工作，故答案是B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根据听力原文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答案是C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根据听力原文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“Okay.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他们将在学校门口会合，故答案是A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8be0616bf?vaa=1&amp;vcp=1&amp;pid=ee4f0b4d8&amp;color=0,0,0&amp;vtp=1&amp;vaab=1&amp;bt=1&amp;bbb=1"/>
          <p:cNvSpPr/>
          <p:nvPr/>
        </p:nvSpPr>
        <p:spPr>
          <a:xfrm>
            <a:off x="539496" y="490176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听力原文：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9:00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Okay.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CC458-A81E-EF24-81A8-D481AFDD9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_1#ee4f0b4d8?sp=1&amp;vaa=1&amp;vcp=1&amp;pid=f3275643c&amp;color=0,0,0&amp;vtp=1&amp;vaab=1&amp;bt=1&amp;bbb=1">
            <a:extLst>
              <a:ext uri="{FF2B5EF4-FFF2-40B4-BE49-F238E27FC236}">
                <a16:creationId xmlns:a16="http://schemas.microsoft.com/office/drawing/2014/main" id="{DE1B6B90-C942-018E-40E5-9DEF57DDE10F}"/>
              </a:ext>
            </a:extLst>
          </p:cNvPr>
          <p:cNvSpPr/>
          <p:nvPr/>
        </p:nvSpPr>
        <p:spPr>
          <a:xfrm>
            <a:off x="539496" y="67671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（2024·广西·中考题）对话理解。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请听对话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，根据所听对话的内容，选择正确的答案。每段对话读两遍。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请听第二段对话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，回答第14至16小题。</a:t>
            </a:r>
            <a:endParaRPr lang="en-US" altLang="zh-CN" sz="2800" dirty="0"/>
          </a:p>
        </p:txBody>
      </p:sp>
      <p:sp>
        <p:nvSpPr>
          <p:cNvPr id="3" name="QC_6_BD.14_1#6188b4705?vaa=1&amp;vcp=1&amp;pid=ee4f0b4d8&amp;color=0,0,0&amp;vtp=1&amp;vaab=1&amp;bt=1&amp;bbb=1">
            <a:extLst>
              <a:ext uri="{FF2B5EF4-FFF2-40B4-BE49-F238E27FC236}">
                <a16:creationId xmlns:a16="http://schemas.microsoft.com/office/drawing/2014/main" id="{B20A032C-5D4E-35CA-F7B4-D8A812EF7B76}"/>
              </a:ext>
            </a:extLst>
          </p:cNvPr>
          <p:cNvSpPr/>
          <p:nvPr/>
        </p:nvSpPr>
        <p:spPr>
          <a:xfrm>
            <a:off x="539496" y="27588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4_2#6188b4705.choices?vaa=1&amp;vcp=1&amp;pid=ee4f0b4d8&amp;color=0,0,0&amp;vtp=1&amp;vaab=1&amp;bbb=1">
            <a:extLst>
              <a:ext uri="{FF2B5EF4-FFF2-40B4-BE49-F238E27FC236}">
                <a16:creationId xmlns:a16="http://schemas.microsoft.com/office/drawing/2014/main" id="{0098D608-46C4-7F8B-800F-65C8F971C70F}"/>
              </a:ext>
            </a:extLst>
          </p:cNvPr>
          <p:cNvSpPr/>
          <p:nvPr/>
        </p:nvSpPr>
        <p:spPr>
          <a:xfrm>
            <a:off x="539496" y="33911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newspapers.</a:t>
            </a:r>
            <a:endParaRPr lang="en-US" altLang="zh-CN" sz="2800" dirty="0"/>
          </a:p>
        </p:txBody>
      </p:sp>
      <p:sp>
        <p:nvSpPr>
          <p:cNvPr id="5" name="QC_6_AN.16_1#6188b4705.bracket?vaa=1&amp;vcp=1&amp;pid=ee4f0b4d8&amp;color=0,0,0&amp;vpa=6&amp;vtp=1&amp;vaab=1"/>
          <p:cNvSpPr/>
          <p:nvPr/>
        </p:nvSpPr>
        <p:spPr>
          <a:xfrm>
            <a:off x="9961531" y="27840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674391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DB27C-A11F-72A5-5149-DD702699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3b3cbdd68?vaa=1&amp;vcp=1&amp;pid=ee4f0b4d8&amp;color=0,0,0&amp;vtp=1&amp;vaab=1&amp;bt=1&amp;bbb=1">
            <a:extLst>
              <a:ext uri="{FF2B5EF4-FFF2-40B4-BE49-F238E27FC236}">
                <a16:creationId xmlns:a16="http://schemas.microsoft.com/office/drawing/2014/main" id="{82A8F77F-0F38-75E0-F661-EDA86EC3363C}"/>
              </a:ext>
            </a:extLst>
          </p:cNvPr>
          <p:cNvSpPr/>
          <p:nvPr/>
        </p:nvSpPr>
        <p:spPr>
          <a:xfrm>
            <a:off x="539496" y="9318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8_2#3b3cbdd68.choices?vaa=1&amp;vcp=1&amp;pid=ee4f0b4d8&amp;color=0,0,0&amp;vtp=1&amp;vaab=1&amp;bbb=1">
            <a:extLst>
              <a:ext uri="{FF2B5EF4-FFF2-40B4-BE49-F238E27FC236}">
                <a16:creationId xmlns:a16="http://schemas.microsoft.com/office/drawing/2014/main" id="{4D2287E6-D7A9-9393-7F48-B24EC40E9BCA}"/>
              </a:ext>
            </a:extLst>
          </p:cNvPr>
          <p:cNvSpPr/>
          <p:nvPr/>
        </p:nvSpPr>
        <p:spPr>
          <a:xfrm>
            <a:off x="539496" y="15563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192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Sunday.</a:t>
            </a:r>
            <a:endParaRPr lang="en-US" altLang="zh-CN" sz="2800" dirty="0"/>
          </a:p>
        </p:txBody>
      </p:sp>
      <p:sp>
        <p:nvSpPr>
          <p:cNvPr id="6" name="QC_6_BD.22_1#8be0616bf?vaa=1&amp;vcp=1&amp;pid=ee4f0b4d8&amp;color=0,0,0&amp;vtp=1&amp;vaab=1&amp;bt=1&amp;bbb=1">
            <a:extLst>
              <a:ext uri="{FF2B5EF4-FFF2-40B4-BE49-F238E27FC236}">
                <a16:creationId xmlns:a16="http://schemas.microsoft.com/office/drawing/2014/main" id="{81B01EAD-722D-0F5B-D127-17411B00D8FE}"/>
              </a:ext>
            </a:extLst>
          </p:cNvPr>
          <p:cNvSpPr/>
          <p:nvPr/>
        </p:nvSpPr>
        <p:spPr>
          <a:xfrm>
            <a:off x="539496" y="22984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BD.22_2#8be0616bf.choices?vaa=1&amp;vcp=1&amp;pid=ee4f0b4d8&amp;color=0,0,0&amp;vtp=1&amp;vaab=1&amp;bbb=1">
            <a:extLst>
              <a:ext uri="{FF2B5EF4-FFF2-40B4-BE49-F238E27FC236}">
                <a16:creationId xmlns:a16="http://schemas.microsoft.com/office/drawing/2014/main" id="{70791984-2A9C-B61C-7539-CFD5AC32FD6D}"/>
              </a:ext>
            </a:extLst>
          </p:cNvPr>
          <p:cNvSpPr/>
          <p:nvPr/>
        </p:nvSpPr>
        <p:spPr>
          <a:xfrm>
            <a:off x="539496" y="293075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hall.</a:t>
            </a:r>
            <a:endParaRPr lang="en-US" altLang="zh-CN" sz="2800" dirty="0"/>
          </a:p>
        </p:txBody>
      </p:sp>
      <p:sp>
        <p:nvSpPr>
          <p:cNvPr id="3" name="QC_6_AN.20_1#3b3cbdd68.bracket?vaa=1&amp;vcp=1&amp;pid=ee4f0b4d8&amp;color=0,0,0&amp;vpa=7&amp;vtp=1&amp;vaab=1">
            <a:extLst>
              <a:ext uri="{FF2B5EF4-FFF2-40B4-BE49-F238E27FC236}">
                <a16:creationId xmlns:a16="http://schemas.microsoft.com/office/drawing/2014/main" id="{EF7FA343-3FFA-4CB1-B5F2-0D8FEF0C2FA8}"/>
              </a:ext>
            </a:extLst>
          </p:cNvPr>
          <p:cNvSpPr/>
          <p:nvPr/>
        </p:nvSpPr>
        <p:spPr>
          <a:xfrm>
            <a:off x="9547194" y="97618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AN.20_1#3b3cbdd68.bracket?vaa=1&amp;vcp=1&amp;pid=ee4f0b4d8&amp;color=0,0,0&amp;vpa=7&amp;vtp=1&amp;vaab=1">
            <a:extLst>
              <a:ext uri="{FF2B5EF4-FFF2-40B4-BE49-F238E27FC236}">
                <a16:creationId xmlns:a16="http://schemas.microsoft.com/office/drawing/2014/main" id="{FE1282FA-2A6E-CCFC-E79F-ADFA88682DFE}"/>
              </a:ext>
            </a:extLst>
          </p:cNvPr>
          <p:cNvSpPr/>
          <p:nvPr/>
        </p:nvSpPr>
        <p:spPr>
          <a:xfrm>
            <a:off x="5939684" y="23236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5557324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ee4f0b4d8?htil=2&amp;vaa=1&amp;vcp=1&amp;pid=f3275643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430452"/>
            <a:ext cx="2020824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ee4f0b4d8?htil=2&amp;vaa=1&amp;vcp=1&amp;pid=f3275643c&amp;color=0,0,0&amp;vtp=1&amp;vaab=1&amp;bt=1&amp;bbb=1&amp;hb=1&amp;hs=1"/>
          <p:cNvSpPr/>
          <p:nvPr/>
        </p:nvSpPr>
        <p:spPr>
          <a:xfrm>
            <a:off x="539495" y="1160822"/>
            <a:ext cx="11015195" cy="45024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对话理解是英语听力试题中最常见的题型之一，其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的分值也较大。对话理解一般分为短对话理解和长对话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理解两大类。这一类听力试题多属于情境会话题，常考查学生对于话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题细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节的捕捉，对话内容通常包括：对话地点、人物职业、时间、价格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、数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字、电话号码、颜色、天气、国家、活动等。做此类试题时要注意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几个方面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1.听前：迅速浏览问题。了解选项含有的信息，并预测话题及内容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据疑问词确定听力重点，抓住问题核心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ee4f0b4d8?htil=3&amp;vaa=1&amp;vcp=1&amp;pid=f3275643c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2.听中：短对话要边听边选，长对话要边听边记，抓住重点。按播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放顺序做题，即使前面的问题未完成，也要跟着录音及时转入下一段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在听的时候，我们要注意对话中的人物（包括性别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时间（如果有的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话）、地点（尤其是多个易混淆的地点及相应的信息）、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语音语调、上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下文之间的联系等。同时还要排除干扰项，适当地做一些记录，尤其是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数字题，以增强记忆。还要抓住表示句意顺接的and或转折的but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否定的not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without等关键词。弄清对话大意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看清问题，才有可能选出正确答案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3.听后：对听前、听中的预测、判断加以推理、分析和修正答案。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a149d98.fixed?vcp=1&amp;pid=681e9c325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ca149d98.fixed?vcp=1&amp;pid=681e9c32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1ca149d98.fixed?vcp=1&amp;pid=681e9c32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9_1#c0266b64a?sp=1&amp;vaa=1&amp;vcp=1&amp;pid=f3275643c&amp;color=0,0,0&amp;vtp=1&amp;vaab=1&amp;bt=1&amp;bbb=1&amp;hb=1"/>
          <p:cNvSpPr/>
          <p:nvPr/>
        </p:nvSpPr>
        <p:spPr>
          <a:xfrm>
            <a:off x="539496" y="52526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（2024·广西·中考题）语篇理解。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BD.30_1#3d33feaa5?vaa=1&amp;vcp=1&amp;pid=c0266b64a&amp;color=0,0,0&amp;vtp=1&amp;vaab=1&amp;bbb=1"/>
          <p:cNvSpPr/>
          <p:nvPr/>
        </p:nvSpPr>
        <p:spPr>
          <a:xfrm>
            <a:off x="539496" y="24411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30_2#3d33feaa5.choices?vaa=1&amp;vcp=1&amp;pid=c0266b64a&amp;color=0,0,0&amp;vtp=1&amp;vaab=1&amp;bbb=1"/>
          <p:cNvSpPr/>
          <p:nvPr/>
        </p:nvSpPr>
        <p:spPr>
          <a:xfrm>
            <a:off x="539496" y="30628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.Canada.</a:t>
            </a:r>
            <a:endParaRPr lang="en-US" altLang="zh-CN" sz="2800" dirty="0"/>
          </a:p>
        </p:txBody>
      </p:sp>
      <p:sp>
        <p:nvSpPr>
          <p:cNvPr id="7" name="QC_6_BD.34_1#7174d5987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9F8CCDC5-D7FD-9860-8ED3-916C86BA9DC4}"/>
              </a:ext>
            </a:extLst>
          </p:cNvPr>
          <p:cNvSpPr/>
          <p:nvPr/>
        </p:nvSpPr>
        <p:spPr>
          <a:xfrm>
            <a:off x="539496" y="35791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BD.34_2#7174d5987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CD562793-0773-2E19-1DF2-8E7EBDADB0ED}"/>
              </a:ext>
            </a:extLst>
          </p:cNvPr>
          <p:cNvSpPr/>
          <p:nvPr/>
        </p:nvSpPr>
        <p:spPr>
          <a:xfrm>
            <a:off x="539496" y="42035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9" name="QC_6_BD.38_1#5cb1b6e30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4F8F715C-8415-7F85-414F-EC7621E6F4DC}"/>
              </a:ext>
            </a:extLst>
          </p:cNvPr>
          <p:cNvSpPr/>
          <p:nvPr/>
        </p:nvSpPr>
        <p:spPr>
          <a:xfrm>
            <a:off x="539496" y="49469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6_BD.38_2#5cb1b6e30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8ECEFAC3-E06F-6A60-EEA4-8E01CECD0D6E}"/>
              </a:ext>
            </a:extLst>
          </p:cNvPr>
          <p:cNvSpPr/>
          <p:nvPr/>
        </p:nvSpPr>
        <p:spPr>
          <a:xfrm>
            <a:off x="539496" y="55713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A.Lonely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B.Tired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C.Excited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34864-51B7-BA20-C49C-B9D104267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2faac3b63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9D75B339-7532-2077-DB97-94C50BC669A7}"/>
              </a:ext>
            </a:extLst>
          </p:cNvPr>
          <p:cNvSpPr/>
          <p:nvPr/>
        </p:nvSpPr>
        <p:spPr>
          <a:xfrm>
            <a:off x="539496" y="867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42_2#2faac3b63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E399247D-CD64-61DA-5EB5-B2DCF7AAE490}"/>
              </a:ext>
            </a:extLst>
          </p:cNvPr>
          <p:cNvSpPr/>
          <p:nvPr/>
        </p:nvSpPr>
        <p:spPr>
          <a:xfrm>
            <a:off x="539496" y="14923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6" name="QC_6_BD.46_1#aa59f3615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6D59EB88-D148-DE99-B104-58049EDDD3DD}"/>
              </a:ext>
            </a:extLst>
          </p:cNvPr>
          <p:cNvSpPr/>
          <p:nvPr/>
        </p:nvSpPr>
        <p:spPr>
          <a:xfrm>
            <a:off x="539496" y="21705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BD.46_2#aa59f3615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0524F775-1786-8E6B-A6A6-6D5588A0BB17}"/>
              </a:ext>
            </a:extLst>
          </p:cNvPr>
          <p:cNvSpPr/>
          <p:nvPr/>
        </p:nvSpPr>
        <p:spPr>
          <a:xfrm>
            <a:off x="539496" y="28028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10787538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1DC1A-1E0A-F4A9-63F7-E567FE0C3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AS.1_1#3d33feaa5?vaa=1&amp;vcp=1&amp;pid=c0266b64a&amp;color=0,0,0&amp;vtp=1&amp;vaab=1&amp;bbb=1&amp;hb=1">
            <a:extLst>
              <a:ext uri="{FF2B5EF4-FFF2-40B4-BE49-F238E27FC236}">
                <a16:creationId xmlns:a16="http://schemas.microsoft.com/office/drawing/2014/main" id="{3718CF45-A3C6-7F85-B9F4-0710B1933F64}"/>
              </a:ext>
            </a:extLst>
          </p:cNvPr>
          <p:cNvSpPr/>
          <p:nvPr/>
        </p:nvSpPr>
        <p:spPr>
          <a:xfrm>
            <a:off x="539496" y="7508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”可知,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Linda来自Canada，答案为C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可知，Linda在三个月前来北京学习，答案为B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可知，刚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开始时，Linda感到很孤独，因为她在北京没有朋友，学习也有困难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答案为A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03701195"/>
      </p:ext>
    </p:extLst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3A3D6-6B33-D8A9-2776-385A04CB0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AS.1_1#3d33feaa5?vaa=1&amp;vcp=1&amp;pid=c0266b64a&amp;color=0,0,0&amp;vtp=1&amp;vaab=1&amp;bbb=1&amp;hb=1">
            <a:extLst>
              <a:ext uri="{FF2B5EF4-FFF2-40B4-BE49-F238E27FC236}">
                <a16:creationId xmlns:a16="http://schemas.microsoft.com/office/drawing/2014/main" id="{6CDB71B3-ED41-1B33-8E4C-6AEC0AD3F3CE}"/>
              </a:ext>
            </a:extLst>
          </p:cNvPr>
          <p:cNvSpPr/>
          <p:nvPr/>
        </p:nvSpPr>
        <p:spPr>
          <a:xfrm>
            <a:off x="539496" y="7508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可知，老师在学习方面帮助了Linda，答案为B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由听力材料中“They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可知，Linda上周六去了长城，答案为A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7557739"/>
      </p:ext>
    </p:extLst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C6DB6-89EB-897C-D4D7-1547E72E3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aa59f3615?vaa=1&amp;vcp=1&amp;pid=c0266b64a&amp;color=0,0,0&amp;vtp=1&amp;vaab=1&amp;bt=1&amp;bbb=1&amp;hb=1">
            <a:extLst>
              <a:ext uri="{FF2B5EF4-FFF2-40B4-BE49-F238E27FC236}">
                <a16:creationId xmlns:a16="http://schemas.microsoft.com/office/drawing/2014/main" id="{B5295610-7C7F-67D3-5B70-808831771B75}"/>
              </a:ext>
            </a:extLst>
          </p:cNvPr>
          <p:cNvSpPr/>
          <p:nvPr/>
        </p:nvSpPr>
        <p:spPr>
          <a:xfrm>
            <a:off x="539496" y="509138"/>
            <a:ext cx="11109960" cy="58778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听力原文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missed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Canada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fallen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8164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70401-5D98-6F9F-4A6E-F8E50F52A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9_1#c0266b64a?sp=1&amp;vaa=1&amp;vcp=1&amp;pid=f3275643c&amp;color=0,0,0&amp;vtp=1&amp;vaab=1&amp;bt=1&amp;bbb=1&amp;hb=1">
            <a:extLst>
              <a:ext uri="{FF2B5EF4-FFF2-40B4-BE49-F238E27FC236}">
                <a16:creationId xmlns:a16="http://schemas.microsoft.com/office/drawing/2014/main" id="{C2E5DAE2-A01E-8525-B4EB-57861EA75756}"/>
              </a:ext>
            </a:extLst>
          </p:cNvPr>
          <p:cNvSpPr/>
          <p:nvPr/>
        </p:nvSpPr>
        <p:spPr>
          <a:xfrm>
            <a:off x="539496" y="52526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（2024·广西·中考题）语篇理解。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选出每个问题的最佳答案。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BD.30_1#3d33feaa5?vaa=1&amp;vcp=1&amp;pid=c0266b64a&amp;color=0,0,0&amp;vtp=1&amp;vaab=1&amp;bbb=1">
            <a:extLst>
              <a:ext uri="{FF2B5EF4-FFF2-40B4-BE49-F238E27FC236}">
                <a16:creationId xmlns:a16="http://schemas.microsoft.com/office/drawing/2014/main" id="{60003017-CBA4-714D-4ABB-4356199CB6CF}"/>
              </a:ext>
            </a:extLst>
          </p:cNvPr>
          <p:cNvSpPr/>
          <p:nvPr/>
        </p:nvSpPr>
        <p:spPr>
          <a:xfrm>
            <a:off x="539496" y="24411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30_2#3d33feaa5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96962A9D-5D49-A6CC-C5A8-BDB663DC0A5B}"/>
              </a:ext>
            </a:extLst>
          </p:cNvPr>
          <p:cNvSpPr/>
          <p:nvPr/>
        </p:nvSpPr>
        <p:spPr>
          <a:xfrm>
            <a:off x="539496" y="30628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Australia.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.Canada.</a:t>
            </a:r>
            <a:endParaRPr lang="en-US" altLang="zh-CN" sz="2800" dirty="0"/>
          </a:p>
        </p:txBody>
      </p:sp>
      <p:sp>
        <p:nvSpPr>
          <p:cNvPr id="7" name="QC_6_BD.34_1#7174d5987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89A08800-19C7-112A-D9FC-E217B0ECE134}"/>
              </a:ext>
            </a:extLst>
          </p:cNvPr>
          <p:cNvSpPr/>
          <p:nvPr/>
        </p:nvSpPr>
        <p:spPr>
          <a:xfrm>
            <a:off x="539496" y="35791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BD.34_2#7174d5987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414C6C40-2965-737B-77DD-BD04D0ED8604}"/>
              </a:ext>
            </a:extLst>
          </p:cNvPr>
          <p:cNvSpPr/>
          <p:nvPr/>
        </p:nvSpPr>
        <p:spPr>
          <a:xfrm>
            <a:off x="539496" y="42035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9" name="QC_6_BD.38_1#5cb1b6e30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06ABFFF2-D792-CD03-A3FF-3F0BF018BC3F}"/>
              </a:ext>
            </a:extLst>
          </p:cNvPr>
          <p:cNvSpPr/>
          <p:nvPr/>
        </p:nvSpPr>
        <p:spPr>
          <a:xfrm>
            <a:off x="539496" y="49469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6_BD.38_2#5cb1b6e30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06354A23-4257-BD02-A123-D99BD994FFD7}"/>
              </a:ext>
            </a:extLst>
          </p:cNvPr>
          <p:cNvSpPr/>
          <p:nvPr/>
        </p:nvSpPr>
        <p:spPr>
          <a:xfrm>
            <a:off x="539496" y="55713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A.Lonely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B.Tired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C.Excited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C_6_AN.32_1#3d33feaa5.bracket?vaa=1&amp;vcp=1&amp;pid=c0266b64a&amp;color=0,0,0&amp;vpa=9&amp;vtp=1&amp;vaab=1">
            <a:extLst>
              <a:ext uri="{FF2B5EF4-FFF2-40B4-BE49-F238E27FC236}">
                <a16:creationId xmlns:a16="http://schemas.microsoft.com/office/drawing/2014/main" id="{A81C9BE5-9EC3-2462-F125-5CCA3DCF15A3}"/>
              </a:ext>
            </a:extLst>
          </p:cNvPr>
          <p:cNvSpPr/>
          <p:nvPr/>
        </p:nvSpPr>
        <p:spPr>
          <a:xfrm>
            <a:off x="7336777" y="24810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AN.36_1#7174d5987.bracket?vaa=1&amp;vcp=1&amp;pid=c0266b64a&amp;color=0,0,0&amp;vpa=10&amp;vtp=1&amp;vaab=1">
            <a:extLst>
              <a:ext uri="{FF2B5EF4-FFF2-40B4-BE49-F238E27FC236}">
                <a16:creationId xmlns:a16="http://schemas.microsoft.com/office/drawing/2014/main" id="{D521C15D-F6A2-4D48-E289-B167E7C7C9F2}"/>
              </a:ext>
            </a:extLst>
          </p:cNvPr>
          <p:cNvSpPr/>
          <p:nvPr/>
        </p:nvSpPr>
        <p:spPr>
          <a:xfrm>
            <a:off x="7973275" y="36076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6_AN.40_1#5cb1b6e30.bracket?vaa=1&amp;vcp=1&amp;pid=c0266b64a&amp;color=0,0,0&amp;vpa=11&amp;vtp=1&amp;vaab=1">
            <a:extLst>
              <a:ext uri="{FF2B5EF4-FFF2-40B4-BE49-F238E27FC236}">
                <a16:creationId xmlns:a16="http://schemas.microsoft.com/office/drawing/2014/main" id="{E86E9BAC-38D4-FF3C-A183-6DD0642A8CEB}"/>
              </a:ext>
            </a:extLst>
          </p:cNvPr>
          <p:cNvSpPr/>
          <p:nvPr/>
        </p:nvSpPr>
        <p:spPr>
          <a:xfrm>
            <a:off x="7101428" y="496814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27151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833E6-BDB1-EFFA-D6D6-5DE90B48C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2faac3b63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58CC4182-6ABA-2A61-CF56-F4C0AABBC6DE}"/>
              </a:ext>
            </a:extLst>
          </p:cNvPr>
          <p:cNvSpPr/>
          <p:nvPr/>
        </p:nvSpPr>
        <p:spPr>
          <a:xfrm>
            <a:off x="539496" y="867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42_2#2faac3b63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86BCC688-7E30-EA55-EE89-27135831F076}"/>
              </a:ext>
            </a:extLst>
          </p:cNvPr>
          <p:cNvSpPr/>
          <p:nvPr/>
        </p:nvSpPr>
        <p:spPr>
          <a:xfrm>
            <a:off x="539496" y="14923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neighbors.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6" name="QC_6_BD.46_1#aa59f3615?vaa=1&amp;vcp=1&amp;pid=c0266b64a&amp;color=0,0,0&amp;vtp=1&amp;vaab=1&amp;bt=1&amp;bbb=1">
            <a:extLst>
              <a:ext uri="{FF2B5EF4-FFF2-40B4-BE49-F238E27FC236}">
                <a16:creationId xmlns:a16="http://schemas.microsoft.com/office/drawing/2014/main" id="{72A7355C-75FA-7458-3A01-AFE1E1850DF0}"/>
              </a:ext>
            </a:extLst>
          </p:cNvPr>
          <p:cNvSpPr/>
          <p:nvPr/>
        </p:nvSpPr>
        <p:spPr>
          <a:xfrm>
            <a:off x="539496" y="21705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Saturday?(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BD.46_2#aa59f3615.choices?vaa=1&amp;vcp=1&amp;pid=c0266b64a&amp;color=0,0,0&amp;vtp=1&amp;vaab=1&amp;bbb=1">
            <a:extLst>
              <a:ext uri="{FF2B5EF4-FFF2-40B4-BE49-F238E27FC236}">
                <a16:creationId xmlns:a16="http://schemas.microsoft.com/office/drawing/2014/main" id="{A2A95228-640F-A089-3004-4B2EF1D7FED7}"/>
              </a:ext>
            </a:extLst>
          </p:cNvPr>
          <p:cNvSpPr/>
          <p:nvPr/>
        </p:nvSpPr>
        <p:spPr>
          <a:xfrm>
            <a:off x="539496" y="28028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Square.</a:t>
            </a:r>
            <a:endParaRPr lang="en-US" altLang="zh-CN" sz="2800" dirty="0"/>
          </a:p>
        </p:txBody>
      </p:sp>
      <p:sp>
        <p:nvSpPr>
          <p:cNvPr id="3" name="QC_6_AN.44_1#2faac3b63.bracket?vaa=1&amp;vcp=1&amp;pid=c0266b64a&amp;color=0,0,0&amp;vpa=12&amp;vtp=1&amp;vaab=1">
            <a:extLst>
              <a:ext uri="{FF2B5EF4-FFF2-40B4-BE49-F238E27FC236}">
                <a16:creationId xmlns:a16="http://schemas.microsoft.com/office/drawing/2014/main" id="{BB978F79-7F86-07F3-E72C-C40EC61A942A}"/>
              </a:ext>
            </a:extLst>
          </p:cNvPr>
          <p:cNvSpPr/>
          <p:nvPr/>
        </p:nvSpPr>
        <p:spPr>
          <a:xfrm>
            <a:off x="6482658" y="8459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AN.44_1#2faac3b63.bracket?vaa=1&amp;vcp=1&amp;pid=c0266b64a&amp;color=0,0,0&amp;vpa=12&amp;vtp=1&amp;vaab=1">
            <a:extLst>
              <a:ext uri="{FF2B5EF4-FFF2-40B4-BE49-F238E27FC236}">
                <a16:creationId xmlns:a16="http://schemas.microsoft.com/office/drawing/2014/main" id="{B29EACBE-33C6-3485-E552-4CA1980A2690}"/>
              </a:ext>
            </a:extLst>
          </p:cNvPr>
          <p:cNvSpPr/>
          <p:nvPr/>
        </p:nvSpPr>
        <p:spPr>
          <a:xfrm>
            <a:off x="6482658" y="22222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972701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c0266b64a?htil=4&amp;vaa=1&amp;vcp=1&amp;pid=f3275643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924" y="699262"/>
            <a:ext cx="2020824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c0266b64a?htil=4&amp;vaa=1&amp;vcp=1&amp;pid=f3275643c&amp;color=0,0,0&amp;vtp=1&amp;vaab=1&amp;bt=1&amp;bbb=1&amp;hb=1&amp;hs=1"/>
          <p:cNvSpPr/>
          <p:nvPr/>
        </p:nvSpPr>
        <p:spPr>
          <a:xfrm>
            <a:off x="539495" y="1453642"/>
            <a:ext cx="11112011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语篇理解是听力测试中综合性较强、难度较大的题型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篇理解所选取的短文主要为记叙文。短文与单句和对话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不同，它有较为完整的思想或内容，涉及的词汇量较大，涉及的知识面也广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c0266b64a?htil=5&amp;vaa=1&amp;vcp=1&amp;pid=f3275643c&amp;color=0,0,0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做这类题目应注意的问题：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.仔细审题，捕捉信息，预测内容。听前浏览题目，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带着问题去听，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就会有的放矢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。抓紧听前几分钟的准备时间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，阅读本题的题干和有关选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，有些选项根据上下文逻辑关系和语法结构就可以选出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，到该题录音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播放时核对一下即可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.稳定情绪，边听边记，突破难点。做听力题时，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保持情绪稳定，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养成边听边记的习惯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，把所听到的关键词都记下来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，遇到听不懂的地方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要跳过去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，以免影响后面要听的内容。一定要跟着录音集中精神听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意其中的时间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、地点和人物，抓住要点。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2_1#ef2a29b27?sp=1&amp;vaa=1&amp;vcp=1&amp;pid=f3275643c&amp;color=0,0,0&amp;vtp=1&amp;vaab=1&amp;bt=1&amp;bbb=1&amp;hb=1"/>
          <p:cNvSpPr/>
          <p:nvPr/>
        </p:nvSpPr>
        <p:spPr>
          <a:xfrm>
            <a:off x="539496" y="49725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例4（2024·广西·中考题）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听短文，填信息。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，请根据所听到的短文内容，填入所缺信息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空一词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。短文读三遍。</a:t>
            </a:r>
            <a:endParaRPr lang="en-US" altLang="zh-CN" sz="2800" dirty="0"/>
          </a:p>
        </p:txBody>
      </p:sp>
      <p:graphicFrame>
        <p:nvGraphicFramePr>
          <p:cNvPr id="30" name="QM_5_BD.52_2#ef2a29b27?colgroup=30&amp;vaa=1&amp;vcp=1&amp;pid=f3275643c&amp;color=0,0,0&amp;vtp=1&amp;vaab=1&amp;bbb=1&amp;hb=1"/>
          <p:cNvGraphicFramePr>
            <a:graphicFrameLocks noGrp="1"/>
          </p:cNvGraphicFramePr>
          <p:nvPr/>
        </p:nvGraphicFramePr>
        <p:xfrm>
          <a:off x="539496" y="2131994"/>
          <a:ext cx="11091672" cy="4200781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weekdays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11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dumplings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correctly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a0177a9.fixed?vcp=1&amp;pid=30dda89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4_BD#9ca0177a9.fixed?vcp=1&amp;pid=30dda89a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ca1ddcf63?vaa=1&amp;vcp=1&amp;pid=ef2a29b27&amp;color=0,0,0&amp;vtp=1&amp;vaab=1&amp;bbb=1&amp;hb=1"/>
          <p:cNvSpPr/>
          <p:nvPr/>
        </p:nvSpPr>
        <p:spPr>
          <a:xfrm>
            <a:off x="539496" y="5327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weekdays.”可知，每天俱乐部的活动是从下午5:00到6:00,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6/six。</a:t>
            </a:r>
          </a:p>
          <a:p>
            <a:pPr>
              <a:lnSpc>
                <a:spcPts val="42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可知，在Nature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你可以发现自然界的奇妙，故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答案为discover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42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biscuits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可知，在Food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Club，你可以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学习做饼干和包饺子，and后的dumplings用的是复数，biscuit也应用复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数，故答案为biscuits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S.1_1#02fec29e8?vaa=1&amp;vcp=1&amp;pid=ef2a29b27&amp;color=0,0,0&amp;vtp=1&amp;vaab=1&amp;bbb=1&amp;hb=1"/>
          <p:cNvSpPr/>
          <p:nvPr/>
        </p:nvSpPr>
        <p:spPr>
          <a:xfrm>
            <a:off x="539496" y="10203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可知，作者认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Club是诗歌爱好者的最好选择，你可以在那儿了解到现代诗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歌，故答案为modern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由听力材料中“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...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可知，作者认为在英语俱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乐部，你可以在老师的帮助下学习如何正确发音，故答案为pronounce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57714d6ff?vaa=1&amp;vcp=1&amp;pid=ef2a29b27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听力原文：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weekdays.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clubs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57714d6ff?vaa=1&amp;vcp=1&amp;pid=ef2a29b27&amp;color=0,0,0&amp;mp=1&amp;vtp=1&amp;vaab=1&amp;bt=1&amp;bbb=1&amp;hb=1"/>
          <p:cNvSpPr/>
          <p:nvPr/>
        </p:nvSpPr>
        <p:spPr>
          <a:xfrm>
            <a:off x="539496" y="1226407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biscuits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lovers.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England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Club,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AC957-7E7D-2EE9-92A8-5C030B5B0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2_1#ef2a29b27?sp=1&amp;vaa=1&amp;vcp=1&amp;pid=f3275643c&amp;color=0,0,0&amp;vtp=1&amp;vaab=1&amp;bt=1&amp;bbb=1&amp;hb=1">
            <a:extLst>
              <a:ext uri="{FF2B5EF4-FFF2-40B4-BE49-F238E27FC236}">
                <a16:creationId xmlns:a16="http://schemas.microsoft.com/office/drawing/2014/main" id="{EDCC7755-04DB-0154-0401-852BD50F921A}"/>
              </a:ext>
            </a:extLst>
          </p:cNvPr>
          <p:cNvSpPr/>
          <p:nvPr/>
        </p:nvSpPr>
        <p:spPr>
          <a:xfrm>
            <a:off x="539496" y="49725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例4（2024·广西·中考题）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听短文，填信息。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，请根据所听到的短文内容，填入所缺信息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空一词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。短文读三遍。</a:t>
            </a:r>
            <a:endParaRPr lang="en-US" altLang="zh-CN" sz="2800" dirty="0"/>
          </a:p>
        </p:txBody>
      </p:sp>
      <p:graphicFrame>
        <p:nvGraphicFramePr>
          <p:cNvPr id="30" name="QM_5_BD.52_2#ef2a29b27?colgroup=30&amp;vaa=1&amp;vcp=1&amp;pid=f3275643c&amp;color=0,0,0&amp;vtp=1&amp;vaab=1&amp;bbb=1&amp;hb=1">
            <a:extLst>
              <a:ext uri="{FF2B5EF4-FFF2-40B4-BE49-F238E27FC236}">
                <a16:creationId xmlns:a16="http://schemas.microsoft.com/office/drawing/2014/main" id="{EBC3FA81-F904-A078-B08F-78902DB507B4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131994"/>
          <a:ext cx="11091672" cy="4200781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weekdays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11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dumplings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correctly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M_5_AN.53_1#ef2a29b27.blank?vaa=1&amp;vcp=1&amp;pid=f3275643c&amp;color=0,0,0&amp;vpa=14&amp;vtp=1&amp;vaab=1&amp;bbb=1">
            <a:extLst>
              <a:ext uri="{FF2B5EF4-FFF2-40B4-BE49-F238E27FC236}">
                <a16:creationId xmlns:a16="http://schemas.microsoft.com/office/drawing/2014/main" id="{3FEF2D86-3BFA-4EEF-C09C-7F84747B8D3A}"/>
              </a:ext>
            </a:extLst>
          </p:cNvPr>
          <p:cNvSpPr/>
          <p:nvPr/>
        </p:nvSpPr>
        <p:spPr>
          <a:xfrm>
            <a:off x="4834150" y="3136533"/>
            <a:ext cx="949325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6/six</a:t>
            </a:r>
            <a:endParaRPr lang="en-US" altLang="zh-CN" sz="2800" dirty="0"/>
          </a:p>
        </p:txBody>
      </p:sp>
      <p:sp>
        <p:nvSpPr>
          <p:cNvPr id="5" name="QM_5_AN.54_1#ef2a29b27.blank?vaa=1&amp;vcp=1&amp;pid=f3275643c&amp;color=0,0,0&amp;vpa=15&amp;vtp=1&amp;vaab=1&amp;bbb=1">
            <a:extLst>
              <a:ext uri="{FF2B5EF4-FFF2-40B4-BE49-F238E27FC236}">
                <a16:creationId xmlns:a16="http://schemas.microsoft.com/office/drawing/2014/main" id="{63E4291E-48EF-36E3-E077-C644981AA0CE}"/>
              </a:ext>
            </a:extLst>
          </p:cNvPr>
          <p:cNvSpPr/>
          <p:nvPr/>
        </p:nvSpPr>
        <p:spPr>
          <a:xfrm>
            <a:off x="4202325" y="3673330"/>
            <a:ext cx="1462088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</a:t>
            </a:r>
            <a:endParaRPr lang="en-US" altLang="zh-CN" sz="2800" dirty="0"/>
          </a:p>
        </p:txBody>
      </p:sp>
      <p:sp>
        <p:nvSpPr>
          <p:cNvPr id="6" name="QM_5_AN.55_1#ef2a29b27.blank?vaa=1&amp;vcp=1&amp;pid=f3275643c&amp;color=0,0,0&amp;vpa=16&amp;vtp=1&amp;vaab=1&amp;bbb=1">
            <a:extLst>
              <a:ext uri="{FF2B5EF4-FFF2-40B4-BE49-F238E27FC236}">
                <a16:creationId xmlns:a16="http://schemas.microsoft.com/office/drawing/2014/main" id="{4E34C654-F07C-7B11-1A0B-2E667DE8A075}"/>
              </a:ext>
            </a:extLst>
          </p:cNvPr>
          <p:cNvSpPr/>
          <p:nvPr/>
        </p:nvSpPr>
        <p:spPr>
          <a:xfrm>
            <a:off x="8017087" y="4219939"/>
            <a:ext cx="1343025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biscuits</a:t>
            </a:r>
            <a:endParaRPr lang="en-US" altLang="zh-CN" sz="2800" dirty="0"/>
          </a:p>
        </p:txBody>
      </p:sp>
      <p:sp>
        <p:nvSpPr>
          <p:cNvPr id="7" name="QM_5_AN.56_1#ef2a29b27.blank?vaa=1&amp;vcp=1&amp;pid=f3275643c&amp;color=0,0,0&amp;vpa=17&amp;vtp=1&amp;vaab=1&amp;bbb=1">
            <a:extLst>
              <a:ext uri="{FF2B5EF4-FFF2-40B4-BE49-F238E27FC236}">
                <a16:creationId xmlns:a16="http://schemas.microsoft.com/office/drawing/2014/main" id="{AC1F5791-0EBA-73A6-B9C8-18CE1CBA71FB}"/>
              </a:ext>
            </a:extLst>
          </p:cNvPr>
          <p:cNvSpPr/>
          <p:nvPr/>
        </p:nvSpPr>
        <p:spPr>
          <a:xfrm>
            <a:off x="6416889" y="5258989"/>
            <a:ext cx="134461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endParaRPr lang="en-US" altLang="zh-CN" sz="2800" dirty="0"/>
          </a:p>
        </p:txBody>
      </p:sp>
      <p:sp>
        <p:nvSpPr>
          <p:cNvPr id="8" name="QM_5_AN.57_1#ef2a29b27.blank?vaa=1&amp;vcp=1&amp;pid=f3275643c&amp;color=0,0,0&amp;vpa=18&amp;vtp=1&amp;vaab=1&amp;bbb=1">
            <a:extLst>
              <a:ext uri="{FF2B5EF4-FFF2-40B4-BE49-F238E27FC236}">
                <a16:creationId xmlns:a16="http://schemas.microsoft.com/office/drawing/2014/main" id="{7CAEB45D-829D-779A-B977-E24848E9063E}"/>
              </a:ext>
            </a:extLst>
          </p:cNvPr>
          <p:cNvSpPr/>
          <p:nvPr/>
        </p:nvSpPr>
        <p:spPr>
          <a:xfrm>
            <a:off x="6478801" y="5780769"/>
            <a:ext cx="1758950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8223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EX.1_1#ef2a29b27?htil=6&amp;vaa=1&amp;vcp=1&amp;pid=f3275643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448" y="584962"/>
            <a:ext cx="2020824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EX.1_1#ef2a29b27?htil=6&amp;vaa=1&amp;vcp=1&amp;pid=f3275643c&amp;color=0,0,0&amp;vtp=1&amp;vaab=1&amp;bt=1&amp;bbb=1&amp;hb=1&amp;hs=1"/>
          <p:cNvSpPr/>
          <p:nvPr/>
        </p:nvSpPr>
        <p:spPr>
          <a:xfrm>
            <a:off x="539496" y="1286002"/>
            <a:ext cx="11112011" cy="57918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该题主要考查学生对所听语言材料的理解能力和正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取信息的能力，对英语综合能力考查更加明显。命题方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式主要是从所听材料中摘出部分要点，给出简要的提示，要求学生听后将主要的内容根据提示写出来，内容多是采访、新闻报道、人物活动等。</a:t>
            </a:r>
          </a:p>
          <a:p>
            <a:pPr indent="715963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注意以下解题技巧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1.在听之前了解所需填写的内容和所给的句子，有的要填写的词可</a:t>
            </a:r>
          </a:p>
          <a:p>
            <a:pPr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能就出现在短文中，这有助于对短文内容的把握，以便在听的时候做到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有的放矢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ef2a29b27?vaa=1&amp;vcp=1&amp;pid=f3275643c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2.第一遍，要将全文仔细地听一次，尽可能弄明白文章大意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。第二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遍听的过程中要做记录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，比如地点、人物、时间、所发生的事件等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一些单词是平时容易出错的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，例如：discover,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biscuits,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pronounce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。所以，在听第二遍的时候要适当记录，尝试拼写。这样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，第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三遍听的时候就可以把确定的答案填上去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听完之后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，结合题目进行思考和判断，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依靠对短文具体细节的回忆，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写出符合要求的答案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。写完后，再检查一下，看用词是否有误，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大小写、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（如biscuit-biscuits）、时态等有无错误。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ef2a29b27?vaa=1&amp;vcp=1&amp;pid=f3275643c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总之，听力作为一种考试题型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，其目的在于考查学生对英语语言的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掌握程度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。2024年广西中考的听力材料主要围绕人与自我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、人与社会两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大主题展开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，话题覆盖面广，体现中考对德育和劳育的导向作用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。对话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语篇内容逻辑清晰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，语言流畅，很多对话场景来源于真实生活情境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现出情境生活化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、真实度高、语言地道等特点。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在以后的复习和演练中，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我们需要多进行有针对性的练习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47aa4c1f?sp=1&amp;vcp=1&amp;pid=f3275643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学习至此，请完成“第38讲备考练习（听力）”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5d8e7fb?vcp=1&amp;pid=9ca0177a9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听力主要考查学生从有声材料中获得信息的能力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。其命题规律主要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有以下几个方面：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1.题型。主要采用图句理解、对话理解、语篇理解、信息转换四种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题型。每种题型都有各自的考查侧重点。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2.材料。明确的语境、明显的口语特征、简单的句子结构。听力材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料中极少出现超纲单词。在今后的听力试题中，所采用的素材与社会、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学生的实际生活的联系会越来越密切。而且，培养学生利用英语解决实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际问题的能力将是一种命题趋势。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5d8e7fb?sp=1&amp;vcp=1&amp;pid=9ca0177a9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（1）事实题。此类题目要求考生听懂语句或语段中的某个具体事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实，如时间、地点、人物、数字、原因、目的等。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（2）细节题。此类题目要求考生听懂材料中的某些具体细节，如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发生了什么事，如何发生的。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（3）推理判断题。这类题目要求考生在理解整个语段内容的基础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上对各种相关的信息进行综合分析并推理判断，最终得出正确的答案。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5d8e7fb?sp=1&amp;vcp=1&amp;pid=9ca0177a9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（4）主旨大意题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。此类题目要求考生听懂语句或语段的主要内容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或主旨大意。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（5）信息转换题。这类题型对考生的能力水平要求较高，它要求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考生在听完一篇短文或一段较长的对话后，完成表格的信息填写。这种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题型不但考查考生的听力能力，还考查考生捕获有效信息以及书面表达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的能力，因为有些信息是不能直接从听力材料中找到的，考生要经过综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合分析推断才能得出答案。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3275643c.fixed?vcp=1&amp;pid=30dda89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4_BD#f3275643c.fixed?vcp=1&amp;pid=30dda89a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63c36b687?sp=1&amp;vaa=1&amp;vcp=1&amp;pid=f3275643c&amp;color=0,0,0&amp;vtp=1&amp;vaab=1&amp;bt=1&amp;bbb=1&amp;hb=1"/>
          <p:cNvSpPr/>
          <p:nvPr/>
        </p:nvSpPr>
        <p:spPr>
          <a:xfrm>
            <a:off x="539496" y="9125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（2024·广西·中考题）听句子，选图片。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你将听到五个句子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，有一幅图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3" name="QO_5_BD.1_2#63c36b687?htil=1&amp;vaa=1&amp;vcp=1&amp;pid=f327564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998" y="2815778"/>
            <a:ext cx="4804775" cy="355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_1#8163f1ffc?htil=1&amp;vaa=1&amp;vcp=1&amp;pid=63c36b687&amp;color=0,0,0&amp;vtp=1&amp;vaab=1&amp;bbb=1&amp;hs=1"/>
          <p:cNvSpPr/>
          <p:nvPr/>
        </p:nvSpPr>
        <p:spPr>
          <a:xfrm>
            <a:off x="539496" y="2828479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6_BD.4_1#14a75ebc3?htil=1&amp;vaa=1&amp;vcp=1&amp;pid=63c36b687&amp;color=0,0,0&amp;vtp=1&amp;vaab=1&amp;bbb=1&amp;hs=1"/>
          <p:cNvSpPr/>
          <p:nvPr/>
        </p:nvSpPr>
        <p:spPr>
          <a:xfrm>
            <a:off x="539496" y="3450144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6_BD.6_1#a34fc3bb3?htil=1&amp;vaa=1&amp;vcp=1&amp;pid=63c36b687&amp;color=0,0,0&amp;vtp=1&amp;vaab=1&amp;bbb=1&amp;hs=1"/>
          <p:cNvSpPr/>
          <p:nvPr/>
        </p:nvSpPr>
        <p:spPr>
          <a:xfrm>
            <a:off x="539496" y="4071810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6_BD.8_1#d0fc9d5ee?htil=1&amp;vaa=1&amp;vcp=1&amp;pid=63c36b687&amp;color=0,0,0&amp;vtp=1&amp;vaab=1&amp;bbb=1&amp;hs=1"/>
          <p:cNvSpPr/>
          <p:nvPr/>
        </p:nvSpPr>
        <p:spPr>
          <a:xfrm>
            <a:off x="539496" y="4693475"/>
            <a:ext cx="67757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6_BD.10_1#a0c03c117?vaa=1&amp;vcp=1&amp;pid=63c36b687&amp;color=0,0,0&amp;vtp=1&amp;vaab=1&amp;bbb=1&amp;hs=1"/>
          <p:cNvSpPr/>
          <p:nvPr/>
        </p:nvSpPr>
        <p:spPr>
          <a:xfrm>
            <a:off x="539496" y="53124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0c03c117?vaa=1&amp;vcp=1&amp;pid=63c36b687&amp;color=0,0,0&amp;mp=1&amp;vtp=1&amp;vaab=1&amp;bt=1&amp;bbb=1&amp;hb=1"/>
          <p:cNvSpPr/>
          <p:nvPr/>
        </p:nvSpPr>
        <p:spPr>
          <a:xfrm>
            <a:off x="539496" y="611722"/>
            <a:ext cx="11109960" cy="55123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“听句子，选图画/画面”或叫“听音辨图”,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是中考常考的题型。解答这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目，提前审图很关键。在听录音前，迅速浏览各幅图画，了解图画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意，做到心中有“图”；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然后，根据图意推测关键词。给出的图一般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类：一类是实物图或人物图，一类是情境图。实物图或人物图的关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键词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一般就是该图上实物的名称或人物的有关信息。例如：A图是一个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医生，那么我们可以推断句子的关键词应该有doctor。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B图是桌子上有一台电脑，所以关键词应该有desk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computer等。C图有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人野餐、放风筝等场景，那么可以推断出关键词有picnic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kite等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D图是一个篮子里有三个苹果的场景，所以关键词应有basket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apples等。E图是一个人在路上跑步的场景，所以关键词应该有run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F图是一头狮子，关键词应包含lion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但从听力原文中没有听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lion相关的关键词，所以F图确定不能选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2361</Words>
  <Application>Microsoft Office PowerPoint</Application>
  <PresentationFormat>宽屏</PresentationFormat>
  <Paragraphs>301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Arial (正文)</vt:lpstr>
      <vt:lpstr>华文隶书</vt:lpstr>
      <vt:lpstr>宋体</vt:lpstr>
      <vt:lpstr>微软雅黑</vt:lpstr>
      <vt:lpstr>Arial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1018801308@qq.com</cp:lastModifiedBy>
  <cp:revision>13</cp:revision>
  <dcterms:created xsi:type="dcterms:W3CDTF">2024-11-29T03:33:00Z</dcterms:created>
  <dcterms:modified xsi:type="dcterms:W3CDTF">2025-07-24T01:26:36Z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4C0389B53A5B4126BBB508891DAD7053_12</vt:lpwstr>
  </property>
  <property fmtid="{D5CDD505-2E9C-101B-9397-08002B2CF9AE}" pid="3" name="KSOProductBuildVer">
    <vt:lpwstr>2052-12.1.0.18912</vt:lpwstr>
  </property>
</Properties>
</file>