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8" r:id="rId62"/>
    <p:sldId id="319" r:id="rId63"/>
    <p:sldId id="320" r:id="rId64"/>
    <p:sldId id="335" r:id="rId65"/>
    <p:sldId id="321" r:id="rId66"/>
    <p:sldId id="336" r:id="rId67"/>
    <p:sldId id="323" r:id="rId68"/>
    <p:sldId id="324" r:id="rId69"/>
    <p:sldId id="337" r:id="rId70"/>
    <p:sldId id="325" r:id="rId71"/>
    <p:sldId id="338" r:id="rId72"/>
    <p:sldId id="326" r:id="rId73"/>
    <p:sldId id="339" r:id="rId74"/>
    <p:sldId id="327" r:id="rId75"/>
    <p:sldId id="340" r:id="rId76"/>
    <p:sldId id="328" r:id="rId77"/>
    <p:sldId id="329" r:id="rId78"/>
    <p:sldId id="330" r:id="rId79"/>
    <p:sldId id="331" r:id="rId8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4917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6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6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6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6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6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6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6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6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23ab6c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A453899-F9A2-4F4E-BEC7-A863A431D0A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秦汉时期：统一多民族国家的建立和巩固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23ab6c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AFB87E4-B355-43C1-94D4-D130C8DFFFF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432a860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170ff59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f6bdbd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879612c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432a860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170ff59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f6bdbdb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879612c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秦汉时期：统一多民族国家的建立和巩固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23ab6c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F592BEF-AF72-4307-9A26-74C4AE25844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432a860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170ff59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f6bdbd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879612c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432a860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170ff59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f6bdbdb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879612c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秦汉时期：统一多民族国家的建立和巩固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A8C01A0-6F2F-07AE-3BE5-919DCCEDAA6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6DD9046-B96B-46D8-87D4-449695CCF581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564B3E8-EC0A-43F8-9635-C7FC31AEDBA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E0CED90-D57D-4366-B308-805F5C0B901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432a860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170ff59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f6bdbd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879612c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432a860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170ff59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f6bdbdb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879612c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9CD98B5-F05B-4A68-B048-0C876DB2857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432a860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170ff59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f6bdbd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879612c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432a860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170ff59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f6bdbdb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879612c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17fa965ee?colgroup=3,3,10,11&amp;vcp=1&amp;pid=829559a2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947104"/>
              </p:ext>
            </p:extLst>
          </p:nvPr>
        </p:nvGraphicFramePr>
        <p:xfrm>
          <a:off x="539496" y="1582356"/>
          <a:ext cx="11112445" cy="4448620"/>
        </p:xfrm>
        <a:graphic>
          <a:graphicData uri="http://schemas.openxmlformats.org/drawingml/2006/table">
            <a:tbl>
              <a:tblPr/>
              <a:tblGrid>
                <a:gridCol w="1374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0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331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3413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央集权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丞相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（掌管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（掌管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事务）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御史大夫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掌管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监察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最后的决断权由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帝掌控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4600"/>
                        </a:lnSpc>
                      </a:pPr>
                      <a:r>
                        <a:rPr lang="en-US" altLang="zh-CN" sz="13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地方行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废除分封制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建立由中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央直接管辖的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郡县制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17fa965ee.table_image?iti=2&amp;tii=3&amp;vcp=1&amp;pid=829559a2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5025" y="2396458"/>
            <a:ext cx="3063240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17fa965ee.table_image?iti=2&amp;tii=4&amp;vcp=1&amp;pid=829559a2c&amp;color=0,0,0&amp;vtp=1&amp;vaab=1&amp;bbb=1"/>
          <p:cNvSpPr/>
          <p:nvPr/>
        </p:nvSpPr>
        <p:spPr>
          <a:xfrm>
            <a:off x="7618164" y="4663154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秦朝的政治建制示意图</a:t>
            </a:r>
            <a:endParaRPr lang="en-US" altLang="zh-CN" sz="2800" dirty="0"/>
          </a:p>
        </p:txBody>
      </p:sp>
      <p:sp>
        <p:nvSpPr>
          <p:cNvPr id="2" name="P_7_BD#17fa965ee?colgroup=3,3,10,11&amp;vcp=1&amp;pid=829559a2c&amp;color=0,0,0&amp;vtp=1&amp;vaab=1&amp;bt=1&amp;bbb=1">
            <a:extLst>
              <a:ext uri="{FF2B5EF4-FFF2-40B4-BE49-F238E27FC236}">
                <a16:creationId xmlns:a16="http://schemas.microsoft.com/office/drawing/2014/main" id="{239E0891-95AD-4FA6-8806-EEDCF5CEEFF5}"/>
              </a:ext>
            </a:extLst>
          </p:cNvPr>
          <p:cNvSpPr txBox="1"/>
          <p:nvPr/>
        </p:nvSpPr>
        <p:spPr>
          <a:xfrm>
            <a:off x="10933796" y="8739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17fa965ee?colgroup=3,3,22&amp;vcp=1&amp;pid=829559a2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095185"/>
              </p:ext>
            </p:extLst>
          </p:nvPr>
        </p:nvGraphicFramePr>
        <p:xfrm>
          <a:off x="539496" y="1172432"/>
          <a:ext cx="11112522" cy="4513136"/>
        </p:xfrm>
        <a:graphic>
          <a:graphicData uri="http://schemas.openxmlformats.org/drawingml/2006/table">
            <a:tbl>
              <a:tblPr/>
              <a:tblGrid>
                <a:gridCol w="1482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2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9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105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一的措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统一文字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作为通用文字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有利于文化的交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流与发展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（1）统一货币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以秦国的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圆形方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孔半两钱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作为统一货币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家对经济的管理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促进了各地经济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的交流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（2）以秦制为基础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一度量衡制度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便利了经济的发展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400"/>
                        </a:lnSpc>
                      </a:pPr>
                      <a:r>
                        <a:rPr lang="en-US" altLang="zh-CN" sz="7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17fa965ee.table_image?iti=3&amp;tii=5&amp;vcp=1&amp;pid=829559a2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8887" y="3240278"/>
            <a:ext cx="2075688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17fa965ee.table_image?iti=3&amp;tii=6&amp;vcp=1&amp;pid=829559a2c&amp;color=0,0,0&amp;mp=1&amp;vtp=1&amp;vaab=1&amp;bbb=1"/>
          <p:cNvSpPr/>
          <p:nvPr/>
        </p:nvSpPr>
        <p:spPr>
          <a:xfrm>
            <a:off x="9545050" y="4235958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统一文字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17fa965ee?colgroup=3,3,14,7&amp;vcp=1&amp;pid=829559a2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592936"/>
              </p:ext>
            </p:extLst>
          </p:nvPr>
        </p:nvGraphicFramePr>
        <p:xfrm>
          <a:off x="539496" y="2638552"/>
          <a:ext cx="11112522" cy="2285492"/>
        </p:xfrm>
        <a:graphic>
          <a:graphicData uri="http://schemas.openxmlformats.org/drawingml/2006/table">
            <a:tbl>
              <a:tblPr/>
              <a:tblGrid>
                <a:gridCol w="1482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2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9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105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854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一的措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统一车辆和道路的宽窄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修筑贯通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全国的道路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加强了各地往来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凿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灵渠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把长江和珠江两大水系连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接起来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400"/>
                        </a:lnSpc>
                      </a:pPr>
                      <a:r>
                        <a:rPr lang="en-US" altLang="zh-CN" sz="7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17fa965ee.table_image?iti=4&amp;tii=7&amp;vcp=1&amp;pid=829559a2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8887" y="3031966"/>
            <a:ext cx="2075688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17fa965ee.table_image?iti=4&amp;tii=8&amp;vcp=1&amp;pid=829559a2c&amp;color=0,0,0&amp;mp=1&amp;vtp=1&amp;vaab=1&amp;bbb=1"/>
          <p:cNvSpPr/>
          <p:nvPr/>
        </p:nvSpPr>
        <p:spPr>
          <a:xfrm>
            <a:off x="9545050" y="4027646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统一文字</a:t>
            </a:r>
            <a:endParaRPr lang="en-US" altLang="zh-CN" sz="2800" dirty="0"/>
          </a:p>
        </p:txBody>
      </p:sp>
      <p:sp>
        <p:nvSpPr>
          <p:cNvPr id="2" name="P_7_BD#17fa965ee?colgroup=3,3,14,7&amp;vcp=1&amp;pid=829559a2c&amp;color=0,0,0&amp;mp=1&amp;vtp=1&amp;vaab=1&amp;bt=1&amp;bbb=1">
            <a:extLst>
              <a:ext uri="{FF2B5EF4-FFF2-40B4-BE49-F238E27FC236}">
                <a16:creationId xmlns:a16="http://schemas.microsoft.com/office/drawing/2014/main" id="{CDB29559-9B61-7C70-E4B8-A9ED8498779D}"/>
              </a:ext>
            </a:extLst>
          </p:cNvPr>
          <p:cNvSpPr txBox="1"/>
          <p:nvPr/>
        </p:nvSpPr>
        <p:spPr>
          <a:xfrm>
            <a:off x="10933872" y="19301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17fa965ee?colgroup=3,3,14,7&amp;vcp=1&amp;pid=829559a2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844757"/>
              </p:ext>
            </p:extLst>
          </p:nvPr>
        </p:nvGraphicFramePr>
        <p:xfrm>
          <a:off x="539496" y="2079466"/>
          <a:ext cx="11112522" cy="3403664"/>
        </p:xfrm>
        <a:graphic>
          <a:graphicData uri="http://schemas.openxmlformats.org/drawingml/2006/table">
            <a:tbl>
              <a:tblPr/>
              <a:tblGrid>
                <a:gridCol w="1482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2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9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105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277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一的措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岭南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及东南沿海地区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派蒙恬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北击匈奴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修筑长城（西起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临洮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东到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3400"/>
                        </a:lnSpc>
                      </a:pPr>
                      <a:r>
                        <a:rPr lang="en-US" altLang="zh-CN" sz="7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秦统一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建立起幅员辽阔的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中央集权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族交融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有利于统一多民族国家的巩固和发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17fa965ee.table_image?iti=5&amp;tii=9&amp;vcp=1&amp;pid=829559a2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8887" y="3031966"/>
            <a:ext cx="2075688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17fa965ee.table_image?iti=5&amp;tii=10&amp;vcp=1&amp;pid=829559a2c&amp;color=0,0,0&amp;mp=1&amp;vtp=1&amp;vaab=1&amp;bbb=1"/>
          <p:cNvSpPr/>
          <p:nvPr/>
        </p:nvSpPr>
        <p:spPr>
          <a:xfrm>
            <a:off x="9545050" y="4027646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统一文字</a:t>
            </a:r>
            <a:endParaRPr lang="en-US" altLang="zh-CN" sz="2800" dirty="0"/>
          </a:p>
        </p:txBody>
      </p:sp>
      <p:sp>
        <p:nvSpPr>
          <p:cNvPr id="2" name="P_7_BD#17fa965ee?colgroup=3,3,14,7&amp;vcp=1&amp;pid=829559a2c&amp;color=0,0,0&amp;mp=1&amp;vtp=1&amp;vaab=1&amp;bt=1&amp;bbb=1">
            <a:extLst>
              <a:ext uri="{FF2B5EF4-FFF2-40B4-BE49-F238E27FC236}">
                <a16:creationId xmlns:a16="http://schemas.microsoft.com/office/drawing/2014/main" id="{51388A02-360B-DF4C-87F7-0383CBD71341}"/>
              </a:ext>
            </a:extLst>
          </p:cNvPr>
          <p:cNvSpPr txBox="1"/>
          <p:nvPr/>
        </p:nvSpPr>
        <p:spPr>
          <a:xfrm>
            <a:off x="10933872" y="13710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52e4623d?vcp=1&amp;pid=80cd5ac8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4535edbf6?sp=1&amp;vcp=1&amp;pid=052e4623d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分封制与郡县制的异同</a:t>
            </a:r>
            <a:endParaRPr lang="en-US" altLang="zh-CN" sz="2800" dirty="0"/>
          </a:p>
        </p:txBody>
      </p:sp>
      <p:graphicFrame>
        <p:nvGraphicFramePr>
          <p:cNvPr id="16" name="P_7_BD#4535edbf6?colgroup=1,21,6&amp;vcp=1&amp;pid=052e4623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761987"/>
              </p:ext>
            </p:extLst>
          </p:nvPr>
        </p:nvGraphicFramePr>
        <p:xfrm>
          <a:off x="539496" y="1929556"/>
          <a:ext cx="11027664" cy="3881692"/>
        </p:xfrm>
        <a:graphic>
          <a:graphicData uri="http://schemas.openxmlformats.org/drawingml/2006/table">
            <a:tbl>
              <a:tblPr/>
              <a:tblGrid>
                <a:gridCol w="539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70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4505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3956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标准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官员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统治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权力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功劳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世袭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中央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保证了周王朝对地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方的控制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稳定了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扩大了统治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目的都是加强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对地方的控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4535edbf6?colgroup=1,21,6&amp;vcp=1&amp;pid=052e4623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719175"/>
              </p:ext>
            </p:extLst>
          </p:nvPr>
        </p:nvGraphicFramePr>
        <p:xfrm>
          <a:off x="539496" y="2126392"/>
          <a:ext cx="11027664" cy="3326956"/>
        </p:xfrm>
        <a:graphic>
          <a:graphicData uri="http://schemas.openxmlformats.org/drawingml/2006/table">
            <a:tbl>
              <a:tblPr/>
              <a:tblGrid>
                <a:gridCol w="539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70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4505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3956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标准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官员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统治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权力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才干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皇帝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听命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于中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中央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中央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集权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扩大了统治基础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稳定了社会秩序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加强了中央集权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性质都是中国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古代重要的地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方行政制度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535edbf6?colgroup=1,21,6&amp;vcp=1&amp;pid=052e4623d&amp;color=0,0,0&amp;vtp=1&amp;vaab=1&amp;bt=1&amp;bbb=1">
            <a:extLst>
              <a:ext uri="{FF2B5EF4-FFF2-40B4-BE49-F238E27FC236}">
                <a16:creationId xmlns:a16="http://schemas.microsoft.com/office/drawing/2014/main" id="{4FFDB07D-A711-7B96-7834-9D1F05444AF7}"/>
              </a:ext>
            </a:extLst>
          </p:cNvPr>
          <p:cNvSpPr txBox="1"/>
          <p:nvPr/>
        </p:nvSpPr>
        <p:spPr>
          <a:xfrm>
            <a:off x="10849015" y="14179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a11db459?vcp=1&amp;pid=80cd5ac8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a102067b4?iti=6&amp;htil=1&amp;vcp=1&amp;pid=fa11db45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232" y="1295191"/>
            <a:ext cx="4992624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a102067b4?iti=7&amp;htil=1&amp;vcp=1&amp;pid=fa11db45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0176" y="1359199"/>
            <a:ext cx="5550408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a102067b4?iti=6&amp;htil=1&amp;vcp=1&amp;pid=fa11db459&amp;color=0,0,0&amp;vtp=1&amp;vaab=1&amp;bbb=1"/>
          <p:cNvSpPr/>
          <p:nvPr/>
        </p:nvSpPr>
        <p:spPr>
          <a:xfrm>
            <a:off x="2457863" y="3744767"/>
            <a:ext cx="1503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秦始皇像</a:t>
            </a:r>
            <a:endParaRPr lang="en-US" altLang="zh-CN" sz="2800" dirty="0"/>
          </a:p>
        </p:txBody>
      </p:sp>
      <p:sp>
        <p:nvSpPr>
          <p:cNvPr id="6" name="P_7_BD#a102067b4?iti=7&amp;htil=1&amp;vcp=1&amp;pid=fa11db459&amp;color=0,0,0&amp;vtp=1&amp;vaab=1&amp;bbb=1"/>
          <p:cNvSpPr/>
          <p:nvPr/>
        </p:nvSpPr>
        <p:spPr>
          <a:xfrm>
            <a:off x="7470299" y="3753911"/>
            <a:ext cx="2570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秦朝疆域示意图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74e4739f?vcp=1&amp;pid=80cd5ac8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acc0fe89?sp=1&amp;vcp=1&amp;pid=574e4739f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专制主义是与民主政体相对的决策方式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主要特征是皇帝专断独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集权力于一身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中央集权是与地方分权相对的制度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其特点是地方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没有独立性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必须服从中央的命令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封建专制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专指封建社会的君主专制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封建制度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则是一个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综合性的概念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包括封建社会的政治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教育等制度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acc0fe89?sp=1&amp;vcp=1&amp;pid=574e4739f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秦朝能够修筑万里长城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秦始皇陵兵马俑等大型工程的主要原因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是中央集权制度的确立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这使秦朝具备强大的组织能力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岭南地区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包括今天的广东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海南等地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纳入中央王朝的版图是在秦汉时期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灵渠在今广西桂林兴安境内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是世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界上现存最古老的运河之一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83436aa?vcp=1&amp;pid=5170ff59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秦末农民大起义</a:t>
            </a:r>
            <a:endParaRPr lang="en-US" altLang="zh-CN" sz="3200" dirty="0"/>
          </a:p>
        </p:txBody>
      </p:sp>
      <p:sp>
        <p:nvSpPr>
          <p:cNvPr id="3" name="C_6_BD#38c447ee4?vcp=1&amp;pid=8c83436aa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92dac87d3?vcp=1&amp;pid=38c447ee4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通过了解陈胜和吴广等领导的秦末农民起义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知道统一多民族封建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国家建立和早期发展的过程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0e62b6ab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d0e62b6ab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d0e62b6ab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中国古代史（七年级上、下册）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6e9b4aca?vcp=1&amp;pid=8c83436a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2" name="P_7_BD#028818b7a?colgroup=3,2,23&amp;vcp=1&amp;pid=36e9b4ac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767091"/>
              </p:ext>
            </p:extLst>
          </p:nvPr>
        </p:nvGraphicFramePr>
        <p:xfrm>
          <a:off x="539496" y="1295191"/>
          <a:ext cx="11073384" cy="3930144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8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秦朝的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暴政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（1）秦始皇：统治急于求成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暴虐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征收沉重的赋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繁重的徭役和兵役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刑罚残酷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焚书坑儒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（2）秦二世：统治更加残暴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穷奢极欲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人民陷入无法生活的境地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最终爆发农民起义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陈胜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吴广起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公元前209年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吴广在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大泽乡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攻占陈县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陈胜称王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张楚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起义最终失败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是中国历史上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第一次农民大起义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028818b7a?colgroup=3,2,23&amp;vcp=1&amp;pid=36e9b4ac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336561"/>
              </p:ext>
            </p:extLst>
          </p:nvPr>
        </p:nvGraphicFramePr>
        <p:xfrm>
          <a:off x="539496" y="1570608"/>
          <a:ext cx="11073384" cy="4459924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8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秦朝的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秦的暴政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农民起义的打击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项羽领导的军队逐渐壮大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项羽在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巨鹿之战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将秦军主力消灭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（典故：破釜沉舟）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公元前207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刘邦率军直抵咸阳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秦朝灭亡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楚汉之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公元前206年至公元前202年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刘邦在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垓下之战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中击败项羽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取得了最终的胜利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典故：楚河汉界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背水一战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约法三章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四面楚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028818b7a?colgroup=3,2,23&amp;vcp=1&amp;pid=36e9b4aca&amp;color=0,0,0&amp;mp=1&amp;vtp=1&amp;vaab=1&amp;bt=1&amp;bbb=1">
            <a:extLst>
              <a:ext uri="{FF2B5EF4-FFF2-40B4-BE49-F238E27FC236}">
                <a16:creationId xmlns:a16="http://schemas.microsoft.com/office/drawing/2014/main" id="{4EEA0BA9-C774-AF93-51E2-87EF242CDDAB}"/>
              </a:ext>
            </a:extLst>
          </p:cNvPr>
          <p:cNvSpPr txBox="1"/>
          <p:nvPr/>
        </p:nvSpPr>
        <p:spPr>
          <a:xfrm>
            <a:off x="10894735" y="86220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b521c12a?vcp=1&amp;pid=8c83436a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693758a93?sp=1&amp;vcp=1&amp;pid=bb521c12a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如何评价历史人物</a:t>
            </a:r>
            <a:endParaRPr lang="en-US" altLang="zh-CN" sz="2800" dirty="0"/>
          </a:p>
        </p:txBody>
      </p:sp>
      <p:graphicFrame>
        <p:nvGraphicFramePr>
          <p:cNvPr id="24" name="P_7_BD#693758a93?colgroup=2,27&amp;vcp=1&amp;pid=bb521c12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527617"/>
              </p:ext>
            </p:extLst>
          </p:nvPr>
        </p:nvGraphicFramePr>
        <p:xfrm>
          <a:off x="539496" y="1929556"/>
          <a:ext cx="11082528" cy="2797176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看其活动是否顺应了历史发展的潮流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是否符合人民的利益和愿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是否推动了社会的进步和生产力的发展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用辩证唯物主义评价历史人物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即用全面的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一分为二的方法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变化的方法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用具体问题具体分析的方法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将历史人物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放在具体的历史环境中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客观公正地评价历史人物的功过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27dfe9b6?vcp=1&amp;pid=8c83436a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f82e74a7?sp=1&amp;vcp=1&amp;pid=c27dfe9b6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（唯物史观）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陈胜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吴广起义体现了人民群众是历史的创造者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体现了阶级斗争在历史发展中的作用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秦朝迅速灭亡的启示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统治者治理国家既要符合历史的发展潮流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又要关注民生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重视民意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还要注意推行各项政策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制度的方式和方法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63e1564f?vcp=1&amp;pid=5170ff59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 err="1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西汉建立和“文景之治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”</a:t>
            </a:r>
            <a:endParaRPr lang="en-US" altLang="zh-CN" sz="3200" dirty="0"/>
          </a:p>
        </p:txBody>
      </p:sp>
      <p:sp>
        <p:nvSpPr>
          <p:cNvPr id="3" name="C_6_BD#efc606544?vcp=1&amp;pid=663e1564f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c2565cad7?vcp=1&amp;pid=efc606544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通过了解休养生息政策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文景之治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知道西汉从建立之初的社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会残破发展到国力强盛的变化及原因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96311765?vcp=1&amp;pid=663e1564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7" name="P_7_BD#0f9c3ac27?colgroup=2,4,16,5&amp;vcp=1&amp;pid=a9631176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640634"/>
              </p:ext>
            </p:extLst>
          </p:nvPr>
        </p:nvGraphicFramePr>
        <p:xfrm>
          <a:off x="539496" y="1295191"/>
          <a:ext cx="11082528" cy="3441700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17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5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4074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公元前202年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27100"/>
                        </a:lnSpc>
                      </a:pPr>
                      <a:r>
                        <a:rPr lang="en-US" altLang="zh-CN" sz="151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刘邦（汉高祖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长安（今西安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首要问题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恢复和发展社会生产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巩固新的王朝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P_7_BD#0f9c3ac27.table_image?iti=8&amp;tii=12&amp;vcp=1&amp;pid=a96311765&amp;color=0,0,0&amp;vtp=1&amp;vaab=1&amp;bbb=1&amp;hb=1"/>
          <p:cNvSpPr/>
          <p:nvPr/>
        </p:nvSpPr>
        <p:spPr>
          <a:xfrm>
            <a:off x="9514331" y="3278423"/>
            <a:ext cx="2029968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汉并天下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瓦当</a:t>
            </a:r>
            <a:endParaRPr lang="en-US" altLang="zh-CN" sz="2800" dirty="0"/>
          </a:p>
        </p:txBody>
      </p:sp>
      <p:pic>
        <p:nvPicPr>
          <p:cNvPr id="6" name="图片 5" descr="汉并天下瓦当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331" y="1330923"/>
            <a:ext cx="1920535" cy="19475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0f9c3ac27?colgroup=2,4,16,5&amp;vcp=1&amp;pid=a9631176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680217"/>
              </p:ext>
            </p:extLst>
          </p:nvPr>
        </p:nvGraphicFramePr>
        <p:xfrm>
          <a:off x="539496" y="1509934"/>
          <a:ext cx="11082528" cy="4542728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17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5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79068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休养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社会生产遭到严重的破坏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汉高祖吸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取秦朝速亡的教训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20400"/>
                        </a:lnSpc>
                      </a:pPr>
                      <a:r>
                        <a:rPr lang="en-US" altLang="zh-CN" sz="11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巩固政权和稳定社会局势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下令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“兵皆罢归家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让士兵还乡务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释放奴婢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以增加农业劳动力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鼓励农业生产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轻徭薄赋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经济逐渐得以恢复和发展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社会局势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稳定下来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P_7_BD#0f9c3ac27.table_image?iti=9&amp;tii=14&amp;vcp=1&amp;pid=a96311765&amp;color=0,0,0&amp;mp=1&amp;vtp=1&amp;vaab=1&amp;bbb=1"/>
          <p:cNvSpPr/>
          <p:nvPr/>
        </p:nvSpPr>
        <p:spPr>
          <a:xfrm>
            <a:off x="9777635" y="4425410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汉高祖像</a:t>
            </a:r>
            <a:endParaRPr lang="en-US" altLang="zh-CN" sz="2800" dirty="0"/>
          </a:p>
        </p:txBody>
      </p:sp>
      <p:sp>
        <p:nvSpPr>
          <p:cNvPr id="2" name="P_7_BD#0f9c3ac27?colgroup=2,4,16,5&amp;vcp=1&amp;pid=a96311765&amp;color=0,0,0&amp;mp=1&amp;vtp=1&amp;vaab=1&amp;bt=1&amp;bbb=1">
            <a:extLst>
              <a:ext uri="{FF2B5EF4-FFF2-40B4-BE49-F238E27FC236}">
                <a16:creationId xmlns:a16="http://schemas.microsoft.com/office/drawing/2014/main" id="{94535446-1950-886F-5C8D-7373D8FE6528}"/>
              </a:ext>
            </a:extLst>
          </p:cNvPr>
          <p:cNvSpPr txBox="1"/>
          <p:nvPr/>
        </p:nvSpPr>
        <p:spPr>
          <a:xfrm>
            <a:off x="10903879" y="8015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汉高祖.jpeg"/>
          <p:cNvPicPr>
            <a:picLocks noChangeAspect="1"/>
          </p:cNvPicPr>
          <p:nvPr/>
        </p:nvPicPr>
        <p:blipFill>
          <a:blip r:embed="rId3"/>
          <a:srcRect l="12507" t="13661" r="20866" b="1821"/>
          <a:stretch>
            <a:fillRect/>
          </a:stretch>
        </p:blipFill>
        <p:spPr>
          <a:xfrm>
            <a:off x="9777635" y="2503890"/>
            <a:ext cx="1325207" cy="1744099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0f9c3ac27?colgroup=2,4,16,5&amp;vcp=1&amp;pid=a9631176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220541"/>
              </p:ext>
            </p:extLst>
          </p:nvPr>
        </p:nvGraphicFramePr>
        <p:xfrm>
          <a:off x="539496" y="2072068"/>
          <a:ext cx="11082528" cy="3418460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17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5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12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“文景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之治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汉文帝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汉景帝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2700"/>
                        </a:lnSpc>
                      </a:pPr>
                      <a:r>
                        <a:rPr lang="en-US" altLang="zh-CN" sz="12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注重农业生产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以农为本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以德化民”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废除一些严刑峻法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倡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勤俭治国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反对奢侈浮华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政治清明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人民生活安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国力有了很大的增强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0f9c3ac27.table_image?iti=10&amp;tii=16&amp;vcp=1&amp;pid=a96311765&amp;color=0,0,0&amp;mp=1&amp;vtp=1&amp;vaab=1&amp;bbb=1"/>
          <p:cNvSpPr/>
          <p:nvPr/>
        </p:nvSpPr>
        <p:spPr>
          <a:xfrm>
            <a:off x="9777635" y="4548854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汉文帝像</a:t>
            </a:r>
            <a:endParaRPr lang="en-US" altLang="zh-CN" sz="2800" dirty="0"/>
          </a:p>
        </p:txBody>
      </p:sp>
      <p:sp>
        <p:nvSpPr>
          <p:cNvPr id="2" name="P_7_BD#0f9c3ac27?colgroup=2,4,16,5&amp;vcp=1&amp;pid=a96311765&amp;color=0,0,0&amp;mp=1&amp;vtp=1&amp;vaab=1&amp;bt=1&amp;bbb=1">
            <a:extLst>
              <a:ext uri="{FF2B5EF4-FFF2-40B4-BE49-F238E27FC236}">
                <a16:creationId xmlns:a16="http://schemas.microsoft.com/office/drawing/2014/main" id="{CACF69C1-6202-23C5-53A5-1B69F5F6920C}"/>
              </a:ext>
            </a:extLst>
          </p:cNvPr>
          <p:cNvSpPr txBox="1"/>
          <p:nvPr/>
        </p:nvSpPr>
        <p:spPr>
          <a:xfrm>
            <a:off x="10903879" y="1363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7" name="图片 6" descr="汉文帝2.jpeg"/>
          <p:cNvPicPr>
            <a:picLocks noChangeAspect="1"/>
          </p:cNvPicPr>
          <p:nvPr/>
        </p:nvPicPr>
        <p:blipFill>
          <a:blip r:embed="rId3"/>
          <a:srcRect t="2854" r="11194" b="4949"/>
          <a:stretch>
            <a:fillRect/>
          </a:stretch>
        </p:blipFill>
        <p:spPr>
          <a:xfrm>
            <a:off x="9777635" y="2582442"/>
            <a:ext cx="1688333" cy="196641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f8e6f7a1?vcp=1&amp;pid=663e1564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a257d8d6b?sp=1&amp;vcp=1&amp;pid=ff8e6f7a1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西汉在建立之初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基本沿袭秦朝的政治制度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如推行皇帝制度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在中央推行三公九卿制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在地方实行郡县制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同时根据秦律制定汉律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在赋税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兵制方面也多有继承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汉承秦制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重建了国家机器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有利于稳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定社会秩序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西汉的开国功臣大多数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起自布衣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这既是对秦末农民起义结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果的承认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也是削弱贵族势力的产物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2705fad0?vcp=1&amp;pid=5170ff59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汉武帝巩固大一统王朝</a:t>
            </a:r>
            <a:endParaRPr lang="en-US" altLang="zh-CN" sz="3200" dirty="0"/>
          </a:p>
        </p:txBody>
      </p:sp>
      <p:sp>
        <p:nvSpPr>
          <p:cNvPr id="3" name="C_6_BD#1784ea5bd?vcp=1&amp;pid=32705fad0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60bebaad?vcp=1&amp;pid=1784ea5bd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通过了解西汉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削藩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和尊崇儒术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知道统一多民族封建国家建立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和早期发展的过程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通过了解汉武帝的大一统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知道西汉从建立之初的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社会残破发展到国力强盛的变化及原因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432a8609.fixed?vcp=1&amp;pid=a23ab6c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秦汉时期：统一多民族国家的建立和巩固</a:t>
            </a:r>
            <a:endParaRPr lang="en-US" altLang="zh-CN" sz="4000" dirty="0"/>
          </a:p>
        </p:txBody>
      </p:sp>
      <p:sp>
        <p:nvSpPr>
          <p:cNvPr id="3" name="C_4_BD#5432a8609.fixed?vcp=1&amp;pid=a23ab6cc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d413c117?vcp=1&amp;pid=32705fad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2" name="P_7_BD#525eb7d6c?colgroup=2,16,10&amp;vcp=1&amp;pid=9d413c11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851593"/>
              </p:ext>
            </p:extLst>
          </p:nvPr>
        </p:nvGraphicFramePr>
        <p:xfrm>
          <a:off x="539496" y="1295191"/>
          <a:ext cx="11064240" cy="4991100"/>
        </p:xfrm>
        <a:graphic>
          <a:graphicData uri="http://schemas.openxmlformats.org/drawingml/2006/table">
            <a:tbl>
              <a:tblPr/>
              <a:tblGrid>
                <a:gridCol w="950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63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5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48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（1）实施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“推恩令”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采纳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主父偃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下诏规定诸侯王除以嫡长子继承王位外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可将封地再次分封给其子弟作为侯国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由皇帝制定封号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（2）建立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刺史制度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：把全国划分为13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个州部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每州部派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刺史一人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廷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监视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地方官吏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豪强及其子弟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使中央加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强了对地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方的控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了中央集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800"/>
                        </a:lnSpc>
                      </a:pPr>
                      <a:r>
                        <a:rPr lang="en-US" altLang="zh-CN" sz="110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P_7_BD#525eb7d6c.table_image?iti=11&amp;tii=18&amp;vcp=1&amp;pid=9d413c117&amp;color=0,0,0&amp;vtp=1&amp;vaab=1&amp;bbb=1"/>
          <p:cNvSpPr/>
          <p:nvPr/>
        </p:nvSpPr>
        <p:spPr>
          <a:xfrm>
            <a:off x="9809639" y="4412565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汉武帝像</a:t>
            </a:r>
            <a:endParaRPr lang="en-US" altLang="zh-CN" sz="2800" dirty="0"/>
          </a:p>
        </p:txBody>
      </p:sp>
      <p:pic>
        <p:nvPicPr>
          <p:cNvPr id="6" name="图片 5" descr="汉武帝.jpg"/>
          <p:cNvPicPr>
            <a:picLocks noChangeAspect="1"/>
          </p:cNvPicPr>
          <p:nvPr/>
        </p:nvPicPr>
        <p:blipFill>
          <a:blip r:embed="rId3"/>
          <a:srcRect l="18597" r="35194" b="66037"/>
          <a:stretch>
            <a:fillRect/>
          </a:stretch>
        </p:blipFill>
        <p:spPr>
          <a:xfrm>
            <a:off x="9646579" y="2558531"/>
            <a:ext cx="1760561" cy="165628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525eb7d6c?colgroup=2,16,10&amp;vcp=1&amp;pid=9d413c11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20250"/>
              </p:ext>
            </p:extLst>
          </p:nvPr>
        </p:nvGraphicFramePr>
        <p:xfrm>
          <a:off x="539496" y="2118804"/>
          <a:ext cx="11112523" cy="3331528"/>
        </p:xfrm>
        <a:graphic>
          <a:graphicData uri="http://schemas.openxmlformats.org/drawingml/2006/table">
            <a:tbl>
              <a:tblPr/>
              <a:tblGrid>
                <a:gridCol w="9550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397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203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（1）罢黜百家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尊崇儒术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：接受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董仲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的建议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儒家学说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正统思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（2）在长安兴办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以儒家的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诗》《书》《礼》《易》《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使儒家忠君守礼的思想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大一统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政权的精神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儒学居于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主导地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为历代王朝所推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影响深远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25eb7d6c?colgroup=2,16,10&amp;vcp=1&amp;pid=9d413c117&amp;color=0,0,0&amp;vtp=1&amp;vaab=1&amp;bt=1&amp;bbb=1">
            <a:extLst>
              <a:ext uri="{FF2B5EF4-FFF2-40B4-BE49-F238E27FC236}">
                <a16:creationId xmlns:a16="http://schemas.microsoft.com/office/drawing/2014/main" id="{810D0BE6-5BD9-8156-3C4E-F15BBF4205AD}"/>
              </a:ext>
            </a:extLst>
          </p:cNvPr>
          <p:cNvSpPr txBox="1"/>
          <p:nvPr/>
        </p:nvSpPr>
        <p:spPr>
          <a:xfrm>
            <a:off x="10933874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7_BD#525eb7d6c?colgroup=2,16,10&amp;vcp=1&amp;pid=9d413c11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553279"/>
              </p:ext>
            </p:extLst>
          </p:nvPr>
        </p:nvGraphicFramePr>
        <p:xfrm>
          <a:off x="539496" y="2118804"/>
          <a:ext cx="11112523" cy="3331528"/>
        </p:xfrm>
        <a:graphic>
          <a:graphicData uri="http://schemas.openxmlformats.org/drawingml/2006/table">
            <a:tbl>
              <a:tblPr/>
              <a:tblGrid>
                <a:gridCol w="9550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397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203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（1）把铸币权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收归中央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统一铸造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铢钱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（2）在全国各地设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盐铁官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行盐铁官营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专卖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）在全国范围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内统一调配物资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平抑物价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加强了朝廷对社会经济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的控制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国家的财政状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况有了很大改善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武帝许多政策的推行奠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定了经济基础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25eb7d6c?colgroup=2,16,10&amp;vcp=1&amp;pid=9d413c117&amp;color=0,0,0&amp;mp=1&amp;vtp=1&amp;vaab=1&amp;bt=1&amp;bbb=1">
            <a:extLst>
              <a:ext uri="{FF2B5EF4-FFF2-40B4-BE49-F238E27FC236}">
                <a16:creationId xmlns:a16="http://schemas.microsoft.com/office/drawing/2014/main" id="{F9AD2549-B9D8-D093-BD2B-159BB5B65996}"/>
              </a:ext>
            </a:extLst>
          </p:cNvPr>
          <p:cNvSpPr txBox="1"/>
          <p:nvPr/>
        </p:nvSpPr>
        <p:spPr>
          <a:xfrm>
            <a:off x="10933874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525eb7d6c?colgroup=2,16,10&amp;vcp=1&amp;pid=9d413c11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855462"/>
              </p:ext>
            </p:extLst>
          </p:nvPr>
        </p:nvGraphicFramePr>
        <p:xfrm>
          <a:off x="539496" y="2390298"/>
          <a:ext cx="11112523" cy="2788540"/>
        </p:xfrm>
        <a:graphic>
          <a:graphicData uri="http://schemas.openxmlformats.org/drawingml/2006/table">
            <a:tbl>
              <a:tblPr/>
              <a:tblGrid>
                <a:gridCol w="9550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397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203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组建骑兵队伍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大举反击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匈奴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119年的漠北战役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卫青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霍去病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败匈奴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匈奴再无力与西汉对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部分匈奴人开始西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巩固了大一统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的局面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西汉王朝开始进入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鼎盛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525eb7d6c?colgroup=2,16,10&amp;vcp=1&amp;pid=9d413c117&amp;color=0,0,0&amp;vtp=1&amp;vaab=1&amp;bt=1&amp;bbb=1">
            <a:extLst>
              <a:ext uri="{FF2B5EF4-FFF2-40B4-BE49-F238E27FC236}">
                <a16:creationId xmlns:a16="http://schemas.microsoft.com/office/drawing/2014/main" id="{DA2130DA-3325-37BC-86DA-2FC89B09AE3D}"/>
              </a:ext>
            </a:extLst>
          </p:cNvPr>
          <p:cNvSpPr txBox="1"/>
          <p:nvPr/>
        </p:nvSpPr>
        <p:spPr>
          <a:xfrm>
            <a:off x="10933874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462efa56?vcp=1&amp;pid=32705fad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7f73e97a6?sp=1&amp;vcp=1&amp;pid=9462efa56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“焚书坑儒”与“罢黜百家，尊崇儒术”的区别</a:t>
            </a:r>
            <a:endParaRPr lang="en-US" altLang="zh-CN" sz="2800" dirty="0"/>
          </a:p>
        </p:txBody>
      </p:sp>
      <p:graphicFrame>
        <p:nvGraphicFramePr>
          <p:cNvPr id="36" name="P_7_BD#7f73e97a6?colgroup=5,9,14&amp;vcp=1&amp;pid=9462efa5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344358"/>
              </p:ext>
            </p:extLst>
          </p:nvPr>
        </p:nvGraphicFramePr>
        <p:xfrm>
          <a:off x="539496" y="1929556"/>
          <a:ext cx="11073384" cy="3355722"/>
        </p:xfrm>
        <a:graphic>
          <a:graphicData uri="http://schemas.openxmlformats.org/drawingml/2006/table">
            <a:tbl>
              <a:tblPr/>
              <a:tblGrid>
                <a:gridCol w="200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2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“焚书坑儒”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罢黜百家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尊崇儒术”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不同结果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秦始皇采用法家思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对思想文化进行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粗暴的破坏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加速了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秦朝的灭亡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汉武帝尊崇儒术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把儒家学说立为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正统思想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在长安设立太学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儒生为官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巩固了汉朝的大一统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相同目的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加强思想控制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巩固中央集权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646d4a07?vcp=1&amp;pid=32705fad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284394da0?iti=12&amp;htil=1&amp;vcp=1&amp;pid=0646d4a0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699"/>
          <a:stretch>
            <a:fillRect/>
          </a:stretch>
        </p:blipFill>
        <p:spPr>
          <a:xfrm>
            <a:off x="3507475" y="1295191"/>
            <a:ext cx="1814333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284394da0?iti=13&amp;htil=1&amp;vcp=1&amp;pid=0646d4a0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5976" y="1350055"/>
            <a:ext cx="4416552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284394da0?iti=12&amp;htil=1&amp;vcp=1&amp;pid=0646d4a07&amp;color=0,0,0&amp;vtp=1&amp;vaab=1&amp;bbb=1"/>
          <p:cNvSpPr/>
          <p:nvPr/>
        </p:nvSpPr>
        <p:spPr>
          <a:xfrm>
            <a:off x="2745391" y="3671615"/>
            <a:ext cx="1147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五铢钱</a:t>
            </a:r>
            <a:endParaRPr lang="en-US" altLang="zh-CN" sz="2800" dirty="0"/>
          </a:p>
        </p:txBody>
      </p:sp>
      <p:sp>
        <p:nvSpPr>
          <p:cNvPr id="6" name="P_7_BD#284394da0?iti=13&amp;htil=1&amp;vcp=1&amp;pid=0646d4a07&amp;color=0,0,0&amp;vtp=1&amp;vaab=1&amp;bbb=1"/>
          <p:cNvSpPr/>
          <p:nvPr/>
        </p:nvSpPr>
        <p:spPr>
          <a:xfrm>
            <a:off x="7944771" y="3680759"/>
            <a:ext cx="1858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汉代讲经图</a:t>
            </a:r>
            <a:endParaRPr lang="en-US" altLang="zh-CN" sz="2800" dirty="0"/>
          </a:p>
        </p:txBody>
      </p:sp>
      <p:pic>
        <p:nvPicPr>
          <p:cNvPr id="7" name="图片 6" descr="五铢钱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588" y="1342816"/>
            <a:ext cx="2391887" cy="224942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65fb9f17?vcp=1&amp;pid=5170ff59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考点5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东汉的兴衰</a:t>
            </a:r>
            <a:endParaRPr lang="en-US" altLang="zh-CN" sz="3200" dirty="0"/>
          </a:p>
        </p:txBody>
      </p:sp>
      <p:sp>
        <p:nvSpPr>
          <p:cNvPr id="3" name="C_6_BD#d636f0368?vcp=1&amp;pid=d65fb9f17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4a88a420d?vcp=1&amp;pid=d636f0368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了解西汉末到东汉的政治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社会动荡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f20cba39?vcp=1&amp;pid=d65fb9f1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9" name="P_7_BD#9807ed93e?colgroup=4,25&amp;vcp=1&amp;pid=af20cba3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958608"/>
              </p:ext>
            </p:extLst>
          </p:nvPr>
        </p:nvGraphicFramePr>
        <p:xfrm>
          <a:off x="539496" y="1295191"/>
          <a:ext cx="11073384" cy="4484880"/>
        </p:xfrm>
        <a:graphic>
          <a:graphicData uri="http://schemas.openxmlformats.org/drawingml/2006/table">
            <a:tbl>
              <a:tblPr/>
              <a:tblGrid>
                <a:gridCol w="1847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外戚王莽夺取政权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建立新朝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公元25年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洛阳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史称东汉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刘秀就是光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光武中兴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释放奴婢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减轻农民的负担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减轻刑罚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合并郡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裁减官员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加强对官吏的监督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惩处贪官污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允许北方少数民族内迁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缓和民族矛盾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社会比较安定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经济得到恢复和发展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“光武中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9807ed93e?colgroup=4,2,22&amp;vcp=1&amp;pid=af20cba3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922713"/>
              </p:ext>
            </p:extLst>
          </p:nvPr>
        </p:nvGraphicFramePr>
        <p:xfrm>
          <a:off x="539496" y="1532984"/>
          <a:ext cx="11073384" cy="4496628"/>
        </p:xfrm>
        <a:graphic>
          <a:graphicData uri="http://schemas.openxmlformats.org/drawingml/2006/table">
            <a:tbl>
              <a:tblPr/>
              <a:tblGrid>
                <a:gridCol w="1847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外戚宦官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交替专权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东汉中期以后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外戚与宦官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交替专权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把持朝政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政治腐朽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社会混乱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人民遭殃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动摇了东汉的统治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东汉王朝走向衰亡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黄巾起义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东汉后期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朝政腐败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时局动荡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贫民流离失所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自然灾害频发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等领导的农民大起义爆发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起义最后被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镇压下去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沉重打击了东汉的统治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使其一蹶不振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7_BD#9807ed93e?colgroup=4,2,22&amp;vcp=1&amp;pid=af20cba39&amp;color=0,0,0&amp;vtp=1&amp;vaab=1&amp;bt=1&amp;bbb=1">
            <a:extLst>
              <a:ext uri="{FF2B5EF4-FFF2-40B4-BE49-F238E27FC236}">
                <a16:creationId xmlns:a16="http://schemas.microsoft.com/office/drawing/2014/main" id="{41C0DA08-6F6C-E032-B5A1-306C94BB750D}"/>
              </a:ext>
            </a:extLst>
          </p:cNvPr>
          <p:cNvSpPr txBox="1"/>
          <p:nvPr/>
        </p:nvSpPr>
        <p:spPr>
          <a:xfrm>
            <a:off x="10894735" y="8245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38f2e19e?vcp=1&amp;pid=d65fb9f1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960653ea8?sp=1&amp;vcp=1&amp;pid=c38f2e19e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王国是中央集权的主要威胁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王国问题解决后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豪强地主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逐渐成为威胁中央集权的主要力量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再加上外戚与宦官专权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土地兼并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严重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最终导致了东汉的灭亡和魏晋南北朝的分裂局面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东汉中期以后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外戚与宦官交替专权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其实质是专制主义中央集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权制度的产物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ad389064?vcp=1&amp;pid=5432a860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9bdad56d4?vcp=1&amp;pid=cad38906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196" y="1937987"/>
            <a:ext cx="11064240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3ba6ac12?vcp=1&amp;pid=5170ff59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考点6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沟通中外文明的“丝绸之路”</a:t>
            </a:r>
            <a:endParaRPr lang="en-US" altLang="zh-CN" sz="3200" dirty="0"/>
          </a:p>
        </p:txBody>
      </p:sp>
      <p:sp>
        <p:nvSpPr>
          <p:cNvPr id="3" name="C_6_BD#1b033f914?vcp=1&amp;pid=c3ba6ac12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eb97b7267?vcp=1&amp;pid=1b033f914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通过了解张骞通西域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丝绸之路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的开辟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知道西汉从建立之初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的社会残破发展到国力强盛的变化及原因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2902fad1?vcp=1&amp;pid=c3ba6ac1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43" name="P_7_BD#dc00b537f?colgroup=2,1,25&amp;vcp=1&amp;pid=a2902fad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583159"/>
              </p:ext>
            </p:extLst>
          </p:nvPr>
        </p:nvGraphicFramePr>
        <p:xfrm>
          <a:off x="539496" y="1295191"/>
          <a:ext cx="11091672" cy="3363660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94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229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张骞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今天甘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肃阳关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玉门关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也就是现在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和更远的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第一次出使西域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第二次出使西域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公元前138年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夹击匈奴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使汉朝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了解到西域的具体情况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公元前119年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走访了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许多国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开辟通往西域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汉朝与西域各国的相互了解与往来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P_7_BD#dc00b537f?colgroup=2,2,11,12&amp;vcp=1&amp;pid=a2902fad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449367"/>
              </p:ext>
            </p:extLst>
          </p:nvPr>
        </p:nvGraphicFramePr>
        <p:xfrm>
          <a:off x="539496" y="1827974"/>
          <a:ext cx="11082528" cy="3906648"/>
        </p:xfrm>
        <a:graphic>
          <a:graphicData uri="http://schemas.openxmlformats.org/drawingml/2006/table">
            <a:tbl>
              <a:tblPr/>
              <a:tblGrid>
                <a:gridCol w="1069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1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34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365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丝绸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陆上丝绸之路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海上丝绸之路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（起点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）—河西走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—西域—中亚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西亚—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（1）向东：山东沿岸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：东南沿海港口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—中南半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—马来半岛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—马六甲海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—孟加拉湾沿岸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—最远抵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印度半岛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南端和锡兰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c00b537f?colgroup=2,2,11,12&amp;vcp=1&amp;pid=a2902fad1&amp;color=0,0,0&amp;mp=1&amp;vtp=1&amp;vaab=1&amp;bt=1&amp;bbb=1">
            <a:extLst>
              <a:ext uri="{FF2B5EF4-FFF2-40B4-BE49-F238E27FC236}">
                <a16:creationId xmlns:a16="http://schemas.microsoft.com/office/drawing/2014/main" id="{65A6BA84-4687-64C2-F7F1-DCE08899EEFE}"/>
              </a:ext>
            </a:extLst>
          </p:cNvPr>
          <p:cNvSpPr txBox="1"/>
          <p:nvPr/>
        </p:nvSpPr>
        <p:spPr>
          <a:xfrm>
            <a:off x="10903879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P_7_BD#dc00b537f?colgroup=2,2,12,12&amp;vcp=1&amp;pid=a2902fad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961782"/>
              </p:ext>
            </p:extLst>
          </p:nvPr>
        </p:nvGraphicFramePr>
        <p:xfrm>
          <a:off x="539496" y="1827974"/>
          <a:ext cx="11091672" cy="3906648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62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28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丝绸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传出：汉朝的丝绸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漆器等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凿井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铸铁等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中国的丝绸等物品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传入：西域的核桃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石榴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苜蓿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良种马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玻璃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宝石等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多种乐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器和歌舞等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c00b537f?colgroup=2,2,12,12&amp;vcp=1&amp;pid=a2902fad1&amp;color=0,0,0&amp;mp=1&amp;vtp=1&amp;vaab=1&amp;bt=1&amp;bbb=1">
            <a:extLst>
              <a:ext uri="{FF2B5EF4-FFF2-40B4-BE49-F238E27FC236}">
                <a16:creationId xmlns:a16="http://schemas.microsoft.com/office/drawing/2014/main" id="{609EBB97-C3DB-0A88-3197-1AECC358A7B7}"/>
              </a:ext>
            </a:extLst>
          </p:cNvPr>
          <p:cNvSpPr txBox="1"/>
          <p:nvPr/>
        </p:nvSpPr>
        <p:spPr>
          <a:xfrm>
            <a:off x="10913023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P_7_BD#dc00b537f?colgroup=2,2,24&amp;vcp=1&amp;pid=a2902fad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410230"/>
              </p:ext>
            </p:extLst>
          </p:nvPr>
        </p:nvGraphicFramePr>
        <p:xfrm>
          <a:off x="539496" y="1822100"/>
          <a:ext cx="11112681" cy="3918396"/>
        </p:xfrm>
        <a:graphic>
          <a:graphicData uri="http://schemas.openxmlformats.org/drawingml/2006/table">
            <a:tbl>
              <a:tblPr/>
              <a:tblGrid>
                <a:gridCol w="1062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53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17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丝绸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是古代东西方往来的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大动脉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对于中国同其他国家和地区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贸易与文化交流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起到了极大的促进作用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对西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公元前60年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西域都护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标志着西域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正式归属中央政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经营西域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西域各国重新与汉朝建立联系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班超派甘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英出使大秦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（罗马帝国）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开辟了通往西亚的路线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再次出使西域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dc00b537f?colgroup=2,2,24&amp;vcp=1&amp;pid=a2902fad1&amp;color=0,0,0&amp;mp=1&amp;vtp=1&amp;vaab=1&amp;bt=1&amp;bbb=1">
            <a:extLst>
              <a:ext uri="{FF2B5EF4-FFF2-40B4-BE49-F238E27FC236}">
                <a16:creationId xmlns:a16="http://schemas.microsoft.com/office/drawing/2014/main" id="{C4EBA40E-8AC2-11AD-CECE-FF8752077223}"/>
              </a:ext>
            </a:extLst>
          </p:cNvPr>
          <p:cNvSpPr txBox="1"/>
          <p:nvPr/>
        </p:nvSpPr>
        <p:spPr>
          <a:xfrm>
            <a:off x="10934032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3a9574e0?vcp=1&amp;pid=c3ba6ac1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3d186e3a2?sp=1&amp;vcp=1&amp;pid=d3a9574e0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张骞通西域的条件与开发利用丝绸之路的做法</a:t>
            </a:r>
            <a:endParaRPr lang="en-US" altLang="zh-CN" sz="2800" dirty="0"/>
          </a:p>
        </p:txBody>
      </p:sp>
      <p:graphicFrame>
        <p:nvGraphicFramePr>
          <p:cNvPr id="47" name="P_7_BD#3d186e3a2?colgroup=2,27&amp;vcp=1&amp;pid=d3a9574e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443284"/>
              </p:ext>
            </p:extLst>
          </p:nvPr>
        </p:nvGraphicFramePr>
        <p:xfrm>
          <a:off x="539496" y="1929556"/>
          <a:ext cx="11091672" cy="2230692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3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西汉国力强盛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有雄厚的物质基础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汉武帝加强与西域联系的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强烈愿望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当时社会蓬勃向上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人们进取精神旺盛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勇于向外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拓展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西域人民向往汉朝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愿与汉朝交往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解决匈奴问题成为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通西域的最初动力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P_7_BD#3d186e3a2?colgroup=2,27&amp;vcp=1&amp;pid=d3a9574e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660060"/>
              </p:ext>
            </p:extLst>
          </p:nvPr>
        </p:nvGraphicFramePr>
        <p:xfrm>
          <a:off x="539496" y="2665952"/>
          <a:ext cx="11091672" cy="2230692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3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加大对交通等基础设施建设的投入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重视对丝绸之路沿线文物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古迹的保护和旅游景点的适度开发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保护西部的环境资源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可持续发展道路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加强与中亚各国的经济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文化交流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一带一路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高质量发展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3d186e3a2?colgroup=2,27&amp;vcp=1&amp;pid=d3a9574e0&amp;color=0,0,0&amp;mp=1&amp;vtp=1&amp;vaab=1&amp;bt=1&amp;bbb=1">
            <a:extLst>
              <a:ext uri="{FF2B5EF4-FFF2-40B4-BE49-F238E27FC236}">
                <a16:creationId xmlns:a16="http://schemas.microsoft.com/office/drawing/2014/main" id="{3FD6BBDE-3A31-9D00-9C8B-71C639138F14}"/>
              </a:ext>
            </a:extLst>
          </p:cNvPr>
          <p:cNvSpPr txBox="1"/>
          <p:nvPr/>
        </p:nvSpPr>
        <p:spPr>
          <a:xfrm>
            <a:off x="10913023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b8ec0491?vcp=1&amp;pid=c3ba6ac1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f2afbb242?iti=14&amp;vcp=1&amp;pid=1b8ec049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199"/>
          <a:stretch>
            <a:fillRect/>
          </a:stretch>
        </p:blipFill>
        <p:spPr>
          <a:xfrm>
            <a:off x="7384129" y="1295191"/>
            <a:ext cx="3981863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f2afbb242?iti=14&amp;vcp=1&amp;pid=1b8ec0491&amp;color=0,0,0&amp;vtp=1&amp;vaab=1&amp;bbb=1"/>
          <p:cNvSpPr/>
          <p:nvPr/>
        </p:nvSpPr>
        <p:spPr>
          <a:xfrm>
            <a:off x="4813967" y="3470447"/>
            <a:ext cx="2570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丝绸之路示意图</a:t>
            </a:r>
            <a:endParaRPr lang="en-US" altLang="zh-CN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858160" y="211540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地图见第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页</a:t>
            </a: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7fd46cb4?vcp=1&amp;pid=c3ba6ac1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dc38f7068?sp=1&amp;vcp=1&amp;pid=67fd46cb4&amp;color=0,0,0&amp;vtp=1&amp;vaab=1&amp;bb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汉朝时期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丝绸之路兴盛的根本原因是汉朝高度发达的经济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张骞身上值得我们学习的精神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勇于担当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不畏艰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意志坚定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开拓进取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报效祖国等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丝绸之路绵亘万里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延续千年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积淀了以和平合作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开放包容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互学互鉴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互利共赢为核心的丝路精神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彰显了中华民族自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古以来爱好和平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勇于探索的民族特质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是人类文明的宝贵遗产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90c788e8?vcp=1&amp;pid=5170ff59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考点7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两汉的科技和文化</a:t>
            </a:r>
            <a:endParaRPr lang="en-US" altLang="zh-CN" sz="3200" dirty="0"/>
          </a:p>
        </p:txBody>
      </p:sp>
      <p:sp>
        <p:nvSpPr>
          <p:cNvPr id="3" name="C_6_BD#a5e8c9ea9?vcp=1&amp;pid=c90c788e8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09426ae60?vcp=1&amp;pid=a5e8c9ea9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了解佛教传入和道教产生的背景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知道这一时期的重要文化和科技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如司马迁与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蔡伦与造纸术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张仲景与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伤寒杂病论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华佗的故事等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98d219f8?vcp=1&amp;pid=5432a860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aeb5de320?colgroup=4,24&amp;vcp=1&amp;pid=c98d219f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732902"/>
              </p:ext>
            </p:extLst>
          </p:nvPr>
        </p:nvGraphicFramePr>
        <p:xfrm>
          <a:off x="539496" y="1295191"/>
          <a:ext cx="11082528" cy="3941892"/>
        </p:xfrm>
        <a:graphic>
          <a:graphicData uri="http://schemas.openxmlformats.org/drawingml/2006/table">
            <a:tbl>
              <a:tblPr/>
              <a:tblGrid>
                <a:gridCol w="1929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53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统一多民族国家形成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发展与巩固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专制主义中央集权制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度建立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封建经济初步发展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生产力不断提高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重农抑商政策强化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思想控制加强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儒家思想成为正统思想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文学初步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有战有和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民族交融加强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丝绸之路开通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中外经济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文化交流加强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89511016?vcp=1&amp;pid=c90c788e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52" name="P_7_BD#94544b9ec?colgroup=3,2,2,20&amp;vcp=1&amp;pid=78951101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479565"/>
              </p:ext>
            </p:extLst>
          </p:nvPr>
        </p:nvGraphicFramePr>
        <p:xfrm>
          <a:off x="539496" y="1295191"/>
          <a:ext cx="11073384" cy="3347911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80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造纸术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人们已经懂得造纸的基本方法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蔡伦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改进造纸工艺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使纸的质量大大提高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此后纸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成为人们广泛使用的书写材料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便利了典籍的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造纸术的发明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是中国对世界文明的伟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大贡献之一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P_7_BD#94544b9ec?colgroup=3,2,2,20&amp;vcp=1&amp;pid=78951101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945259"/>
              </p:ext>
            </p:extLst>
          </p:nvPr>
        </p:nvGraphicFramePr>
        <p:xfrm>
          <a:off x="539496" y="2112930"/>
          <a:ext cx="11073384" cy="3343276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80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医学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张仲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写成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《伤寒杂病论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发展了中医学的理论和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治疗方法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“治未病”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的思想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他是中医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临床理论体系的开创者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被后世称为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“医圣”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能实施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外科手术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“麻沸散”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创编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“五禽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4544b9ec?colgroup=3,2,2,20&amp;vcp=1&amp;pid=789511016&amp;color=0,0,0&amp;mp=1&amp;vtp=1&amp;vaab=1&amp;bt=1&amp;bbb=1">
            <a:extLst>
              <a:ext uri="{FF2B5EF4-FFF2-40B4-BE49-F238E27FC236}">
                <a16:creationId xmlns:a16="http://schemas.microsoft.com/office/drawing/2014/main" id="{23A0EDEB-455D-C125-1343-60F159A1FB7D}"/>
              </a:ext>
            </a:extLst>
          </p:cNvPr>
          <p:cNvSpPr txBox="1"/>
          <p:nvPr/>
        </p:nvSpPr>
        <p:spPr>
          <a:xfrm>
            <a:off x="1089473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P_7_BD#94544b9ec?colgroup=3,2,2,20&amp;vcp=1&amp;pid=78951101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045218"/>
              </p:ext>
            </p:extLst>
          </p:nvPr>
        </p:nvGraphicFramePr>
        <p:xfrm>
          <a:off x="539496" y="2396172"/>
          <a:ext cx="11073384" cy="2776792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80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写成的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《史记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是中国古代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第一部纪传体通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记述了从传说中的黄帝到汉武帝时的史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《史记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》对中国史学发展产生了深远影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在文学史上也有崇高的地位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4544b9ec?colgroup=3,2,2,20&amp;vcp=1&amp;pid=789511016&amp;color=0,0,0&amp;mp=1&amp;vtp=1&amp;vaab=1&amp;bt=1&amp;bbb=1">
            <a:extLst>
              <a:ext uri="{FF2B5EF4-FFF2-40B4-BE49-F238E27FC236}">
                <a16:creationId xmlns:a16="http://schemas.microsoft.com/office/drawing/2014/main" id="{4ACFE26E-4F30-AF32-AF12-7C21E5209C17}"/>
              </a:ext>
            </a:extLst>
          </p:cNvPr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P_7_BD#94544b9ec?colgroup=3,2,2,20&amp;vcp=1&amp;pid=78951101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90687"/>
              </p:ext>
            </p:extLst>
          </p:nvPr>
        </p:nvGraphicFramePr>
        <p:xfrm>
          <a:off x="539496" y="1552320"/>
          <a:ext cx="11073384" cy="4464496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80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道教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张角创立太平道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尊奉黄帝和老子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张陵创立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五斗米道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佛教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通过丝绸之路传入中国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明帝时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佛教逐步在社会上传播开来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丰富了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文学以及建筑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河南洛阳白马寺）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雕刻（石窟艺术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画等方面产生深远影响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94544b9ec?colgroup=3,2,2,20&amp;vcp=1&amp;pid=789511016&amp;color=0,0,0&amp;mp=1&amp;vtp=1&amp;vaab=1&amp;bt=1&amp;bbb=1">
            <a:extLst>
              <a:ext uri="{FF2B5EF4-FFF2-40B4-BE49-F238E27FC236}">
                <a16:creationId xmlns:a16="http://schemas.microsoft.com/office/drawing/2014/main" id="{37B9A059-9258-6086-0B90-39725D36B170}"/>
              </a:ext>
            </a:extLst>
          </p:cNvPr>
          <p:cNvSpPr txBox="1"/>
          <p:nvPr/>
        </p:nvSpPr>
        <p:spPr>
          <a:xfrm>
            <a:off x="10894735" y="843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ab555a1a?vcp=1&amp;pid=c90c788e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sp>
        <p:nvSpPr>
          <p:cNvPr id="3" name="P_7_BD#46a90c702?vcp=1&amp;pid=8ab555a1a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（史料实证）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书写材料的变化：甲骨—青铜器物—简帛—纸（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原料易找、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价格便宜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、易于推广）</a:t>
            </a:r>
            <a:endParaRPr lang="en-US" altLang="zh-CN" sz="2800" dirty="0"/>
          </a:p>
        </p:txBody>
      </p:sp>
      <p:pic>
        <p:nvPicPr>
          <p:cNvPr id="4" name="P_7_BD#46a90c702?vcp=1&amp;pid=8ab555a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572176"/>
            <a:ext cx="11064240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图片 4" descr="甲骨文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39496" y="2572176"/>
            <a:ext cx="1328055" cy="2196825"/>
          </a:xfrm>
          <a:prstGeom prst="rect">
            <a:avLst/>
          </a:prstGeom>
        </p:spPr>
      </p:pic>
      <p:pic>
        <p:nvPicPr>
          <p:cNvPr id="6" name="图片 5" descr="毛公鼎上的铭文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6947" y="2811438"/>
            <a:ext cx="2225650" cy="1957563"/>
          </a:xfrm>
          <a:prstGeom prst="rect">
            <a:avLst/>
          </a:prstGeom>
        </p:spPr>
      </p:pic>
      <p:pic>
        <p:nvPicPr>
          <p:cNvPr id="7" name="图片 6" descr="居延汉简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9187" y="2586337"/>
            <a:ext cx="1312208" cy="2236003"/>
          </a:xfrm>
          <a:prstGeom prst="rect">
            <a:avLst/>
          </a:prstGeom>
        </p:spPr>
      </p:pic>
      <p:pic>
        <p:nvPicPr>
          <p:cNvPr id="8" name="图片 7" descr="马王堆汉墓帛书.jpg"/>
          <p:cNvPicPr>
            <a:picLocks noChangeAspect="1"/>
          </p:cNvPicPr>
          <p:nvPr/>
        </p:nvPicPr>
        <p:blipFill>
          <a:blip r:embed="rId7"/>
          <a:srcRect l="15707" r="-3097"/>
          <a:stretch>
            <a:fillRect/>
          </a:stretch>
        </p:blipFill>
        <p:spPr>
          <a:xfrm>
            <a:off x="7135168" y="2586338"/>
            <a:ext cx="1155623" cy="2236002"/>
          </a:xfrm>
          <a:prstGeom prst="rect">
            <a:avLst/>
          </a:prstGeom>
        </p:spPr>
      </p:pic>
      <p:pic>
        <p:nvPicPr>
          <p:cNvPr id="9" name="图片 8" descr="西汉天水放马滩纸本地图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13682" y="2625513"/>
            <a:ext cx="2693307" cy="21968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90419970?vcp=1&amp;pid=c90c788e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920e9caa9?sp=1&amp;vcp=1&amp;pid=e90419970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秦汉时期文化昌盛的原因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国家统一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社会安定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经济繁荣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外交流频繁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东汉末年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书法逐渐成为一种艺术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蔡伦改进造纸术为书法的发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展提供了物质条件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道教是我国土生土长的宗教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太平道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五斗米道的共同点是都创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立于东汉末年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都以治病的方式传道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都对贫苦人民有吸引力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f6bdbdba.fixed?vcp=1&amp;pid=a23ab6c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秦汉时期：统一多民族国家的建立和巩固</a:t>
            </a:r>
            <a:endParaRPr lang="en-US" altLang="zh-CN" sz="4000" dirty="0"/>
          </a:p>
        </p:txBody>
      </p:sp>
      <p:sp>
        <p:nvSpPr>
          <p:cNvPr id="3" name="C_4_BD#2f6bdbdba.fixed?vcp=1&amp;pid=a23ab6cc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5f7030880?vaa=1&amp;vcp=1&amp;vis=1&amp;pid=2f6bdbdba&amp;color=0,0,0&amp;vtp=1&amp;vaab=1&amp;bt=1&amp;bbb=1&amp;hb=1"/>
          <p:cNvSpPr/>
          <p:nvPr/>
        </p:nvSpPr>
        <p:spPr>
          <a:xfrm>
            <a:off x="539496" y="62407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【时空观念·观点论述】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（2024·四川南充·中考，有改动）（20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）不同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文明应该相互尊重、和谐共处，让文明交流互鉴成为推动人类社会进步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的动力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。阅读材料，完成下列要求。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地图见第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_1#9f20f07d1?vaa=1&amp;vcp=1&amp;vis=1&amp;pid=5f7030880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（1）根据材料一并结合所学知识，指出以上商路开辟的朝代和历史人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物，（4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）列举中国通过以上商路运往国外的主要商品。（2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6_AS.1_1#9f20f07d1?vaa=1&amp;vcp=1&amp;vis=1&amp;pid=5f7030880&amp;color=0,0,0&amp;mp=1&amp;vtp=1&amp;vaab=1&amp;bbb=1&amp;hb=1"/>
          <p:cNvSpPr/>
          <p:nvPr/>
        </p:nvSpPr>
        <p:spPr>
          <a:xfrm>
            <a:off x="375734" y="2047164"/>
            <a:ext cx="11273721" cy="21223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为图表类解析题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分析地图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结合所学知识回答丝绸之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路的相关史实即可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6_AN.2_1#9f20f07d1?vaa=1&amp;vcp=1&amp;vis=1&amp;pid=5f7030880&amp;color=0,0,0&amp;vtp=1&amp;vaab=1&amp;bbb=1&amp;hb=1"/>
          <p:cNvSpPr/>
          <p:nvPr/>
        </p:nvSpPr>
        <p:spPr>
          <a:xfrm>
            <a:off x="539496" y="35688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朝代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或汉朝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历史人物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主要商品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丝绸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漆器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瓷器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铁器等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任答一点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b07d5f72?vcp=1&amp;vis=1&amp;pid=5f7030880&amp;color=0,0,0&amp;vtp=1&amp;vaab=1&amp;bt=1&amp;bbb=1&amp;hb=1"/>
          <p:cNvSpPr/>
          <p:nvPr/>
        </p:nvSpPr>
        <p:spPr>
          <a:xfrm>
            <a:off x="539496" y="148760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它打破了以往人类文明区域性分割和孤立发展的局面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次把全球人类联系起来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开始了人类文明一体化的进程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它大大扩展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了人类活动的范围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海洋在人类文明中的地位迅速上升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引发了欧洲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近代几个世纪的大规模海外扩张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开始了欧洲对世界征服和侵略的历史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摘编自马世力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世界史纲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170ff59f.fixed?vcp=1&amp;pid=a23ab6c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秦汉时期：统一多民族国家的建立和巩固</a:t>
            </a:r>
            <a:endParaRPr lang="en-US" altLang="zh-CN" sz="4000" dirty="0"/>
          </a:p>
        </p:txBody>
      </p:sp>
      <p:sp>
        <p:nvSpPr>
          <p:cNvPr id="3" name="C_4_BD#5170ff59f.fixed?vcp=1&amp;pid=a23ab6cc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_1#ce615bb78?vaa=1&amp;vcp=1&amp;vis=1&amp;pid=5f7030880&amp;color=0,0,0&amp;vtp=1&amp;vaab=1&amp;bt=1&amp;bbb=1&amp;hb=1"/>
          <p:cNvSpPr/>
          <p:nvPr/>
        </p:nvSpPr>
        <p:spPr>
          <a:xfrm>
            <a:off x="539496" y="8871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（2）材料二中的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）根据材料二，概括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响。（6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6_AS.1_1#ce615bb78?htil=3&amp;vaa=1&amp;vcp=1&amp;vis=1&amp;pid=5f7030880&amp;color=0,0,0&amp;mp=1&amp;vtp=1&amp;vaab=1&amp;bt=1&amp;bbb=1&amp;hb=1&amp;hs=1"/>
          <p:cNvSpPr/>
          <p:nvPr/>
        </p:nvSpPr>
        <p:spPr>
          <a:xfrm>
            <a:off x="539496" y="2402006"/>
            <a:ext cx="1089732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为材料型解析题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分析材料二的关键信息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打破了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局面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是新航路的开辟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6_AN.2_1#ce615bb78?vaa=1&amp;vcp=1&amp;vis=1&amp;pid=5f7030880&amp;color=0,0,0&amp;vtp=1&amp;vaab=1&amp;bbb=1&amp;hb=1&amp;hs=1"/>
          <p:cNvSpPr/>
          <p:nvPr/>
        </p:nvSpPr>
        <p:spPr>
          <a:xfrm>
            <a:off x="539496" y="403973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新航路的开辟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开始了人类文明一体化的进程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扩展了人类活动的范围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开始了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欧洲对世界征服和侵略的历史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。（6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62a5617?vcp=1&amp;vis=1&amp;pid=5f7030880&amp;color=0,0,0&amp;vtp=1&amp;vaab=1&amp;bt=1&amp;bbb=1"/>
          <p:cNvSpPr/>
          <p:nvPr/>
        </p:nvSpPr>
        <p:spPr>
          <a:xfrm>
            <a:off x="539496" y="11875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中外文明交流情况表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64" name="P_6_BD#9462a5617?colgroup=5,24&amp;vcp=1&amp;vis=1&amp;pid=5f703088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931065"/>
              </p:ext>
            </p:extLst>
          </p:nvPr>
        </p:nvGraphicFramePr>
        <p:xfrm>
          <a:off x="539496" y="1869153"/>
          <a:ext cx="11100816" cy="3888868"/>
        </p:xfrm>
        <a:graphic>
          <a:graphicData uri="http://schemas.openxmlformats.org/drawingml/2006/table">
            <a:tbl>
              <a:tblPr/>
              <a:tblGrid>
                <a:gridCol w="2011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9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四大发明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造纸术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活字印刷术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指南针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火药经各种途径传至西方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西方交通工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年代以后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西方发明的火车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轮船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电车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飞机等新式交通工具相继传入中国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马克思主义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五四运动后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马克思主义在中国广泛传播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一带一路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一带一路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是中国与丝路沿途国家分享优质产能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共商项目投资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共建基础设施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共享合作成果的平台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_1#4787f1f2b?vaa=1&amp;vcp=1&amp;vis=1&amp;pid=5f7030880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（3）根据材料三并结合所学知识，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就材料整体或部分史实提炼一个观点，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加以论述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观点明确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至少举两例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spc="-50" dirty="0"/>
          </a:p>
        </p:txBody>
      </p:sp>
      <p:sp>
        <p:nvSpPr>
          <p:cNvPr id="4" name="QO_6_AS.1_1#4787f1f2b?vaa=1&amp;vcp=1&amp;vis=1&amp;pid=5f7030880&amp;color=0,0,0&amp;vtp=1&amp;vaab=1&amp;bbb=1&amp;hb=1"/>
          <p:cNvSpPr/>
          <p:nvPr/>
        </p:nvSpPr>
        <p:spPr>
          <a:xfrm>
            <a:off x="539496" y="21972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材料三的主题为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中外文明交流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绕主题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结合相关史实论述即可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6_AN.1_1#4787f1f2b?htil=4&amp;vaa=1&amp;vcp=1&amp;vis=1&amp;pid=5f7030880&amp;color=0,0,0&amp;mp=1&amp;vtp=1&amp;vaab=1&amp;bt=1&amp;bbb=1&amp;hb=1&amp;hs=1"/>
          <p:cNvSpPr/>
          <p:nvPr/>
        </p:nvSpPr>
        <p:spPr>
          <a:xfrm>
            <a:off x="539496" y="866934"/>
            <a:ext cx="677570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不同文明在交流互鉴中向前发展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文明的发展不是孤立的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是相互联系的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中国古代的四大发明经</a:t>
            </a:r>
            <a:endParaRPr lang="en-US" altLang="zh-CN" sz="2800" dirty="0"/>
          </a:p>
        </p:txBody>
      </p:sp>
      <p:sp>
        <p:nvSpPr>
          <p:cNvPr id="4" name="QO_6_AN.1_1#4787f1f2b?htil=4&amp;vaa=1&amp;vcp=1&amp;vis=1&amp;pid=5f7030880&amp;color=0,0,0&amp;mp=1&amp;vtp=1&amp;vaab=1&amp;bt=1&amp;bbb=1&amp;hb=1&amp;hs=1">
            <a:extLst>
              <a:ext uri="{FF2B5EF4-FFF2-40B4-BE49-F238E27FC236}">
                <a16:creationId xmlns:a16="http://schemas.microsoft.com/office/drawing/2014/main" id="{B48F766B-78C1-DB43-D0B1-1CADBD82E763}"/>
              </a:ext>
            </a:extLst>
          </p:cNvPr>
          <p:cNvSpPr/>
          <p:nvPr/>
        </p:nvSpPr>
        <p:spPr>
          <a:xfrm>
            <a:off x="539496" y="2251881"/>
            <a:ext cx="11112011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由陆路和海路传到西方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推动了欧洲社会的变革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马克思主义基本原理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同中国具体实际相结合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在新民主主义革命时期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形成了毛泽东思想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指导中国取得了新民主主义革命的胜利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在改革开放的伟大实践和接力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探索中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中国共产党领导人民开辟了中国特色社会主义道路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逐渐形成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了邓小平理论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三个代表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重要思想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科学发展观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习近平新时代中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4787f1f2b?htil=4&amp;vaa=1&amp;vcp=1&amp;vis=1&amp;pid=5f7030880&amp;color=0,0,0&amp;mp=1&amp;vtp=1&amp;vaab=1&amp;bt=1&amp;bbb=1&amp;hb=1&amp;hs=1&amp;htil=1">
            <a:extLst>
              <a:ext uri="{FF2B5EF4-FFF2-40B4-BE49-F238E27FC236}">
                <a16:creationId xmlns:a16="http://schemas.microsoft.com/office/drawing/2014/main" id="{C7780905-18AE-BB84-B189-997E1FBBF498}"/>
              </a:ext>
            </a:extLst>
          </p:cNvPr>
          <p:cNvSpPr/>
          <p:nvPr/>
        </p:nvSpPr>
        <p:spPr>
          <a:xfrm>
            <a:off x="539496" y="1225264"/>
            <a:ext cx="11175688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特色社会主义思想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一带一路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建设的深入实施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中国筹建和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成立亚洲基础设施投资银行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加快自由贸易试验区建设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促进了沿线国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家经济文化的发展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任答两点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世界文明是多样的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我们要在尊重文明多样性的基础上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不断推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动文明交流互鉴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从而促进人类文明的进步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8659971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726085c2?vcp=1&amp;pid=2f6bdbdb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方法点拨</a:t>
            </a:r>
            <a:endParaRPr lang="en-US" altLang="zh-CN" sz="3000" dirty="0"/>
          </a:p>
        </p:txBody>
      </p:sp>
      <p:sp>
        <p:nvSpPr>
          <p:cNvPr id="3" name="P_6_BD#879ddc9f9?sp=1&amp;vcp=1&amp;pid=5726085c2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图表类解析题以图片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表格等作为材料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解题步骤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从名称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内容等方面提取关键信息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结合所学知识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分析图表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反映的历史现象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分析从图表中提取的信息是否科学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得出正确结论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切勿脱离图表空泛而谈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527F05C-9372-950E-2FD1-2D6BE6383289}"/>
              </a:ext>
            </a:extLst>
          </p:cNvPr>
          <p:cNvSpPr txBox="1"/>
          <p:nvPr/>
        </p:nvSpPr>
        <p:spPr>
          <a:xfrm>
            <a:off x="2729948" y="3004461"/>
            <a:ext cx="6732104" cy="651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请完成第233—234页［备考练习］习题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721169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879612c9.fixed?vcp=1&amp;pid=a23ab6c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秦汉时期：统一多民族国家的建立和巩固</a:t>
            </a:r>
            <a:endParaRPr lang="en-US" altLang="zh-CN" sz="3500" dirty="0"/>
          </a:p>
        </p:txBody>
      </p:sp>
      <p:sp>
        <p:nvSpPr>
          <p:cNvPr id="3" name="C_4_BD#7879612c9.fixed?vcp=1&amp;pid=a23ab6cc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5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35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秦汉时期：统一多民族国家的建立和巩固</a:t>
            </a:r>
            <a:endParaRPr lang="en-US" altLang="zh-CN" sz="35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2524f29f?vcp=1&amp;pid=7879612c9&amp;color=199,134,85&amp;vtp=1&amp;vaab=1&amp;bt=1&amp;bbb=1"/>
          <p:cNvSpPr/>
          <p:nvPr/>
        </p:nvSpPr>
        <p:spPr>
          <a:xfrm>
            <a:off x="539496" y="859295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1_1#cd7b3f01d?vaa=1&amp;vcp=1&amp;vis=1&amp;pid=62524f29f&amp;color=0,0,0&amp;vtp=1&amp;vaab=1&amp;bbb=1&amp;hb=1"/>
          <p:cNvSpPr/>
          <p:nvPr/>
        </p:nvSpPr>
        <p:spPr>
          <a:xfrm>
            <a:off x="539496" y="191068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1.（2023·广西·中考）秦朝将全国分为36郡，后增至40多郡，郡的行政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长官称郡守；郡下设县，县的长官称县令或县长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郡县长官都由朝廷直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接任免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秦朝这些举措旨在加强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cd7b3f01d.bracket?vaa=1&amp;vcp=1&amp;vis=1&amp;pid=62524f29f&amp;color=0,0,0&amp;vpa=1&amp;vtp=1&amp;vaab=1"/>
          <p:cNvSpPr/>
          <p:nvPr/>
        </p:nvSpPr>
        <p:spPr>
          <a:xfrm>
            <a:off x="5796318" y="309985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1_2#cd7b3f01d.choices?vaa=1&amp;vcp=1&amp;vis=1&amp;pid=62524f29f&amp;color=0,0,0&amp;vtp=1&amp;vaab=1&amp;bbb=1"/>
          <p:cNvSpPr/>
          <p:nvPr/>
        </p:nvSpPr>
        <p:spPr>
          <a:xfrm>
            <a:off x="539496" y="368948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A.文化交流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B.地方控制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C.思想统治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D.经济开发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3_1#dd8e8210c?vaa=1&amp;vcp=1&amp;vis=1&amp;pid=62524f29f&amp;color=0,0,0&amp;vtp=1&amp;vaab=1&amp;bbb=1&amp;hb=1"/>
          <p:cNvSpPr/>
          <p:nvPr/>
        </p:nvSpPr>
        <p:spPr>
          <a:xfrm>
            <a:off x="539496" y="208810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2.（2024·四川乐山·中考）公元前221年，秦始皇在全国推行度量衡标准，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制作颁行标准器，并设立机构，每年检查校正生产和商业活动中使用的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度量衡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这有利于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4_1#dd8e8210c.bracket?vaa=1&amp;vcp=1&amp;vis=1&amp;pid=62524f29f&amp;color=0,0,0&amp;vpa=2&amp;vtp=1&amp;vaab=1"/>
          <p:cNvSpPr/>
          <p:nvPr/>
        </p:nvSpPr>
        <p:spPr>
          <a:xfrm>
            <a:off x="3661315" y="327727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13_2#dd8e8210c.choices?vaa=1&amp;vcp=1&amp;vis=1&amp;pid=62524f29f&amp;color=0,0,0&amp;vtp=1&amp;vaab=1&amp;bbb=1"/>
          <p:cNvSpPr/>
          <p:nvPr/>
        </p:nvSpPr>
        <p:spPr>
          <a:xfrm>
            <a:off x="539496" y="379746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A.为统一六国奠定基础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B.不同地域人民的语言交流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C.方便各地的交通往来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D.加强国家对经济的管理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0cd5ac8f?vcp=1&amp;pid=5170ff59f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秦统一中国（2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a8df1f393?vcp=1&amp;pid=80cd5ac8f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05668c7b7?vcp=1&amp;pid=a8df1f393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通过了解秦朝统一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知道统一多民族封建国家建立和早期发展的过程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6137db503?vaa=1&amp;vcp=1&amp;vis=1&amp;pid=62524f29f&amp;color=0,0,0&amp;vtp=1&amp;vaab=1&amp;bt=1&amp;bbb=1&amp;hb=1"/>
          <p:cNvSpPr/>
          <p:nvPr/>
        </p:nvSpPr>
        <p:spPr>
          <a:xfrm>
            <a:off x="539496" y="216928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3.（2024·天津·中考）秦始皇实施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焚书坑儒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汉武帝推行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尊崇儒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他们都是为了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6137db503.bracket?vaa=1&amp;vcp=1&amp;vis=1&amp;pid=62524f29f&amp;color=0,0,0&amp;vpa=3&amp;vtp=1&amp;vaab=1"/>
          <p:cNvSpPr/>
          <p:nvPr/>
        </p:nvSpPr>
        <p:spPr>
          <a:xfrm>
            <a:off x="4076700" y="28028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5_2#6137db503.choices?vaa=1&amp;vcp=1&amp;vis=1&amp;pid=62524f29f&amp;color=0,0,0&amp;vtp=1&amp;vaab=1&amp;bbb=1"/>
          <p:cNvSpPr/>
          <p:nvPr/>
        </p:nvSpPr>
        <p:spPr>
          <a:xfrm>
            <a:off x="539496" y="33706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A.削弱诸侯王势力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B.加强思想控制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C.消除匈奴威胁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D.打击豪强地主势力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7_1#dd8777ce7?vaa=1&amp;vcp=1&amp;vis=1&amp;pid=62524f29f&amp;color=0,0,0&amp;vtp=1&amp;vaab=1&amp;bbb=1&amp;hb=1"/>
          <p:cNvSpPr/>
          <p:nvPr/>
        </p:nvSpPr>
        <p:spPr>
          <a:xfrm>
            <a:off x="539496" y="191068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4.（2024·山东菏泽·中考）他是东汉末年的名医，一生广泛收集民间药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方，总结前人经验，结合临床实践，提出辨证诊断、对症治疗的理论与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方法，还发展了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治未病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的思想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他留给后世的医学著作是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8_1#dd8777ce7.bracket?vaa=1&amp;vcp=1&amp;vis=1&amp;pid=62524f29f&amp;color=0,0,0&amp;vpa=4&amp;vtp=1&amp;vaab=1"/>
          <p:cNvSpPr/>
          <p:nvPr/>
        </p:nvSpPr>
        <p:spPr>
          <a:xfrm>
            <a:off x="10268489" y="31919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B</a:t>
            </a:r>
            <a:endParaRPr lang="en-US" altLang="zh-CN" sz="2800" dirty="0"/>
          </a:p>
        </p:txBody>
      </p:sp>
      <p:sp>
        <p:nvSpPr>
          <p:cNvPr id="7" name="QC_6_BD.17_2#dd8777ce7.choices?vaa=1&amp;vcp=1&amp;vis=1&amp;pid=62524f29f&amp;color=0,0,0&amp;vtp=1&amp;vaab=1&amp;bbb=1"/>
          <p:cNvSpPr/>
          <p:nvPr/>
        </p:nvSpPr>
        <p:spPr>
          <a:xfrm>
            <a:off x="539496" y="38434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A.《黄帝内经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B.《伤寒杂病论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C.《千金方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D.《本草纲目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3fdc7e3d?vcp=1&amp;pid=7879612c9&amp;color=199,134,85&amp;vtp=1&amp;vaab=1&amp;bt=1&amp;bbb=1"/>
          <p:cNvSpPr/>
          <p:nvPr/>
        </p:nvSpPr>
        <p:spPr>
          <a:xfrm>
            <a:off x="539496" y="841769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9_1#36bb08538?vaa=1&amp;vcp=1&amp;vis=1&amp;pid=33fdc7e3d&amp;color=0,0,0&amp;vtp=1&amp;vaab=1&amp;bbb=1&amp;hb=1"/>
          <p:cNvSpPr/>
          <p:nvPr/>
        </p:nvSpPr>
        <p:spPr>
          <a:xfrm>
            <a:off x="539496" y="180150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5.（2024·广东·中考）《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秦律·田律》规定，地方官员应及时上报农田开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垦面积、农作物生长、干旱、水涝、蝗灾等情况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这反映了秦朝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36bb08538.bracket?vaa=1&amp;vcp=1&amp;vis=1&amp;pid=33fdc7e3d&amp;color=0,0,0&amp;vpa=5&amp;vtp=1&amp;vaab=1"/>
          <p:cNvSpPr/>
          <p:nvPr/>
        </p:nvSpPr>
        <p:spPr>
          <a:xfrm>
            <a:off x="10525664" y="239376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B</a:t>
            </a:r>
            <a:endParaRPr lang="en-US" altLang="zh-CN" sz="2800" dirty="0"/>
          </a:p>
        </p:txBody>
      </p:sp>
      <p:sp>
        <p:nvSpPr>
          <p:cNvPr id="5" name="QC_6_BD.19_2#36bb08538.choices?vaa=1&amp;vcp=1&amp;vis=1&amp;pid=33fdc7e3d&amp;color=0,0,0&amp;vtp=1&amp;vaab=1&amp;bbb=1"/>
          <p:cNvSpPr/>
          <p:nvPr/>
        </p:nvSpPr>
        <p:spPr>
          <a:xfrm>
            <a:off x="539496" y="2913961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A.推行轻徭薄赋政策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B.重视农业生产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C.实施休养生息政策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D.注重兴修水利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21_1#462d075d7?vaa=1&amp;vcp=1&amp;vis=1&amp;pid=33fdc7e3d&amp;color=0,0,0&amp;vtp=1&amp;vaab=1&amp;bbb=1&amp;hb=1"/>
          <p:cNvSpPr/>
          <p:nvPr/>
        </p:nvSpPr>
        <p:spPr>
          <a:xfrm>
            <a:off x="539496" y="1705970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6.（2024·四川成都·中考）考古工作者在陕西发现的汉文帝陵墓，陪葬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物以陶器为主，金银器很少，这与汉文帝在其遗诏中提出修建自己的陵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皆以瓦器，不得以金银铜锡为饰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的要求相吻合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这印证了汉文帝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22_1#462d075d7.bracket?vaa=1&amp;vcp=1&amp;vis=1&amp;pid=33fdc7e3d&amp;color=0,0,0&amp;vpa=6&amp;vtp=1&amp;vaab=1"/>
          <p:cNvSpPr/>
          <p:nvPr/>
        </p:nvSpPr>
        <p:spPr>
          <a:xfrm>
            <a:off x="1419765" y="349203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B</a:t>
            </a:r>
            <a:endParaRPr lang="en-US" altLang="zh-CN" sz="2800" dirty="0"/>
          </a:p>
        </p:txBody>
      </p:sp>
      <p:sp>
        <p:nvSpPr>
          <p:cNvPr id="8" name="QC_6_BD.21_2#462d075d7.choices?vaa=1&amp;vcp=1&amp;vis=1&amp;pid=33fdc7e3d&amp;color=0,0,0&amp;vtp=1&amp;vaab=1&amp;bbb=1"/>
          <p:cNvSpPr/>
          <p:nvPr/>
        </p:nvSpPr>
        <p:spPr>
          <a:xfrm>
            <a:off x="539496" y="421715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A.勤于政事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B.戒奢从俭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C.知人善任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D.虚怀纳谏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3687b5184?vaa=1&amp;vcp=1&amp;vis=1&amp;pid=33fdc7e3d&amp;color=0,0,0&amp;vtp=1&amp;vaab=1&amp;bt=1&amp;bbb=1&amp;hb=1"/>
          <p:cNvSpPr/>
          <p:nvPr/>
        </p:nvSpPr>
        <p:spPr>
          <a:xfrm>
            <a:off x="539496" y="17325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7.（2024·广东·中考，有改动）汉武帝时期，人们常用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“勇”“雄”“猛”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安汉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”“广武”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等取名，文人、学士也多练习骑射、击剑等。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与该风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气的出现可能有关的是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3687b5184.bracket?vaa=1&amp;vcp=1&amp;vis=1&amp;pid=33fdc7e3d&amp;color=0,0,0&amp;vpa=7&amp;vtp=1&amp;vaab=1"/>
          <p:cNvSpPr/>
          <p:nvPr/>
        </p:nvSpPr>
        <p:spPr>
          <a:xfrm>
            <a:off x="4410904" y="301379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3_2#3687b5184.choices?vaa=1&amp;vcp=1&amp;vis=1&amp;pid=33fdc7e3d&amp;color=0,0,0&amp;vtp=1&amp;vaab=1&amp;bbb=1"/>
          <p:cNvSpPr/>
          <p:nvPr/>
        </p:nvSpPr>
        <p:spPr>
          <a:xfrm>
            <a:off x="539496" y="35816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A.北击匈奴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光武中兴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C.楚汉之争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文景之治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5_1#7af34edfc?vaa=1&amp;vcp=1&amp;vis=1&amp;pid=33fdc7e3d&amp;color=0,0,0&amp;vtp=1&amp;vaab=1&amp;bbb=1&amp;hb=1"/>
          <p:cNvSpPr/>
          <p:nvPr/>
        </p:nvSpPr>
        <p:spPr>
          <a:xfrm>
            <a:off x="375723" y="141936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8.（2024·四川自贡·中考，有改动）唐朝诗人张籍在《凉州词》中写道：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无数铃声遥过碛（沙漠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应驮白练到安西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诗歌采用以声传影的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艺术手法，描述了一支商队经由河西走廊运送丝绸的画面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这一场景最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早可能出现在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6_1#7af34edfc.bracket?vaa=1&amp;vcp=1&amp;vis=1&amp;pid=33fdc7e3d&amp;color=0,0,0&amp;vpa=8&amp;vtp=1&amp;vaab=1"/>
          <p:cNvSpPr/>
          <p:nvPr/>
        </p:nvSpPr>
        <p:spPr>
          <a:xfrm>
            <a:off x="2594514" y="334830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B</a:t>
            </a:r>
            <a:endParaRPr lang="en-US" altLang="zh-CN" sz="2800" dirty="0"/>
          </a:p>
        </p:txBody>
      </p:sp>
      <p:sp>
        <p:nvSpPr>
          <p:cNvPr id="7" name="QC_6_BD.25_2#7af34edfc.choices?vaa=1&amp;vcp=1&amp;vis=1&amp;pid=33fdc7e3d&amp;color=0,0,0&amp;vtp=1&amp;vaab=1&amp;bbb=1"/>
          <p:cNvSpPr/>
          <p:nvPr/>
        </p:nvSpPr>
        <p:spPr>
          <a:xfrm>
            <a:off x="375723" y="40943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A.秦朝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B.西汉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C.唐朝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D.宋朝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27_2#f82987aef?iti=15&amp;htil=5&amp;vaa=1&amp;vcp=1&amp;vis=1&amp;pid=33fdc7e3d&amp;color=0,0,0&amp;vtp=1&amp;vaab=1&amp;bbb=1&amp;hb=1"/>
          <p:cNvSpPr/>
          <p:nvPr/>
        </p:nvSpPr>
        <p:spPr>
          <a:xfrm>
            <a:off x="8476488" y="3219958"/>
            <a:ext cx="3172968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东汉画像砖</a:t>
            </a: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四川彭州市出土）</a:t>
            </a:r>
            <a:endParaRPr lang="en-US" altLang="zh-CN" sz="2800" dirty="0"/>
          </a:p>
        </p:txBody>
      </p:sp>
      <p:sp>
        <p:nvSpPr>
          <p:cNvPr id="4" name="QC_6_BD.27_3#f82987aef?htil=5&amp;sp=1&amp;vaa=1&amp;vcp=1&amp;vis=1&amp;pid=33fdc7e3d&amp;color=0,0,0&amp;vtp=1&amp;vaab=1&amp;bt=1&amp;bbb=1&amp;hb=1&amp;hs=1"/>
          <p:cNvSpPr/>
          <p:nvPr/>
        </p:nvSpPr>
        <p:spPr>
          <a:xfrm>
            <a:off x="539496" y="1126998"/>
            <a:ext cx="7845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【跨学科·物理】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（2024·重庆B卷·中考，有改动）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下图所示为我国古代劳动者利用杠杆原理进行谷物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加工的场景：左边几人扶在栏杆一头，借用身体下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压的力量，启动杆头，达到舂米的效果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据此可知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28_1#f82987aef.bracket?vaa=1&amp;vcp=1&amp;vis=1&amp;pid=33fdc7e3d&amp;color=0,0,0&amp;vpa=9&amp;vtp=1&amp;vaab=1"/>
          <p:cNvSpPr/>
          <p:nvPr/>
        </p:nvSpPr>
        <p:spPr>
          <a:xfrm>
            <a:off x="816515" y="37044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27_4#f82987aef.choices?vaa=1&amp;vcp=1&amp;vis=1&amp;pid=33fdc7e3d&amp;color=0,0,0&amp;vtp=1&amp;vaab=1&amp;bbb=1&amp;hs=1"/>
          <p:cNvSpPr/>
          <p:nvPr/>
        </p:nvSpPr>
        <p:spPr>
          <a:xfrm>
            <a:off x="539496" y="45112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.四川地区经济较发达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.劳动者精通力学理论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C.实用技术应用于生产活动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.政府组织大规模集体劳动</a:t>
            </a:r>
            <a:endParaRPr lang="en-US" altLang="zh-CN" sz="2800" dirty="0"/>
          </a:p>
        </p:txBody>
      </p:sp>
      <p:pic>
        <p:nvPicPr>
          <p:cNvPr id="7" name="/Upload/image/20240721/20240721111808_430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3064" y="1272286"/>
            <a:ext cx="3136392" cy="194767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7174b674?vcp=1&amp;pid=7879612c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9_1#86eb13469?sp=1&amp;vaa=1&amp;vcp=1&amp;vis=1&amp;pid=d7174b674&amp;color=0,0,0&amp;vtp=1&amp;vaab=1&amp;bbb=1&amp;hb=1"/>
          <p:cNvSpPr/>
          <p:nvPr/>
        </p:nvSpPr>
        <p:spPr>
          <a:xfrm>
            <a:off x="539496" y="1267240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（2024·甘肃白银·中考，有改动）甘肃是中华文明的发祥地之一，历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史悠久，战略位置重要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。阅读材料，完成下列要求。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西汉时期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政府充分利用山川险阻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地形地貌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在河西地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区筑塞障亭隧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成为西汉政府在西北防务的重要内容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元狩二年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骠骑将军击破匈奴右地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遂空其地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始筑令居以西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置酒泉郡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后稍发徙民充实之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后汉书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边郡置农都尉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田殖谷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的记载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这些措施巩固了汉政府在河西的统治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汉代河西军事地理研究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0_1#ac126efba?vaa=1&amp;vcp=1&amp;vis=1&amp;pid=86eb13469&amp;color=0,0,0&amp;vtp=1&amp;vaab=1&amp;bt=1&amp;bbb=1"/>
          <p:cNvSpPr/>
          <p:nvPr/>
        </p:nvSpPr>
        <p:spPr>
          <a:xfrm>
            <a:off x="539496" y="1951291"/>
            <a:ext cx="11371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（1）根据材料一并结合所学知识，概括西汉政府治理河西走廊的措施。</a:t>
            </a:r>
            <a:endParaRPr lang="en-US" altLang="zh-CN" sz="2800" dirty="0"/>
          </a:p>
        </p:txBody>
      </p:sp>
      <p:sp>
        <p:nvSpPr>
          <p:cNvPr id="3" name="QO_7_AN.1_1#ac126efba?vaa=1&amp;vcp=1&amp;vis=1&amp;pid=86eb13469&amp;color=0,0,0&amp;vtp=1&amp;vaab=1&amp;bbb=1&amp;hb=1"/>
          <p:cNvSpPr/>
          <p:nvPr/>
        </p:nvSpPr>
        <p:spPr>
          <a:xfrm>
            <a:off x="800799" y="29342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措施：建筑塞障亭隧，完善防御设施；出击匈奴；移民屯田；建立郡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县等各级行政管理机构，设置官员管理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af6b74f2d?vcp=1&amp;vis=1&amp;pid=86eb13469&amp;color=0,0,0&amp;mp=1&amp;vtp=1&amp;vaab=1&amp;bt=1&amp;bbb=1&amp;hb=1"/>
          <p:cNvSpPr/>
          <p:nvPr/>
        </p:nvSpPr>
        <p:spPr>
          <a:xfrm>
            <a:off x="539496" y="12158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榷场贸易是辽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金时期隶属于不同政权的地区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之间经济交流的重要途径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夏商民的大量贸易在官方设立的榷场进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夏通好时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双方人民都欢迎开市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商贩如织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宋元时期的兰州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32_1#233f73164?vaa=1&amp;vcp=1&amp;vis=1&amp;pid=86eb13469&amp;color=0,0,0&amp;vtp=1&amp;vaab=1&amp;bbb=1"/>
          <p:cNvSpPr/>
          <p:nvPr/>
        </p:nvSpPr>
        <p:spPr>
          <a:xfrm>
            <a:off x="539496" y="37795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（2）根据材料二并结合所学知识，指出榷场贸易的历史意义。</a:t>
            </a:r>
            <a:endParaRPr lang="en-US" altLang="zh-CN" sz="2800" dirty="0"/>
          </a:p>
        </p:txBody>
      </p:sp>
      <p:sp>
        <p:nvSpPr>
          <p:cNvPr id="4" name="QO_7_AN.1_1#233f73164?vaa=1&amp;vcp=1&amp;vis=1&amp;pid=86eb13469&amp;color=0,0,0&amp;vtp=1&amp;vaab=1&amp;bbb=1&amp;hb=1"/>
          <p:cNvSpPr/>
          <p:nvPr/>
        </p:nvSpPr>
        <p:spPr>
          <a:xfrm>
            <a:off x="539496" y="44089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历史意义：促进了各民族之间的经济、文化交流，促进了民族交融；促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进了各民族经济的发展；有利于增加政府的财政收入和边境人民的收入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29559a2c?vcp=1&amp;pid=80cd5ac8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17fa965ee?colgroup=3,3,22&amp;vcp=1&amp;pid=829559a2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0985860"/>
              </p:ext>
            </p:extLst>
          </p:nvPr>
        </p:nvGraphicFramePr>
        <p:xfrm>
          <a:off x="539496" y="1295191"/>
          <a:ext cx="11113033" cy="2242440"/>
        </p:xfrm>
        <a:graphic>
          <a:graphicData uri="http://schemas.openxmlformats.org/drawingml/2006/table">
            <a:tbl>
              <a:tblPr/>
              <a:tblGrid>
                <a:gridCol w="14780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8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338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秦统一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秦国先后攻灭韩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齐六国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221年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秦国完成统一大业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建立秦朝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咸阳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结束了春秋战国以来长期争战混乱的局面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我国历史上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第一个统一的多民族的封建国家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17fa965ee?colgroup=3,3,10,11&amp;vcp=1&amp;pid=829559a2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802705"/>
              </p:ext>
            </p:extLst>
          </p:nvPr>
        </p:nvGraphicFramePr>
        <p:xfrm>
          <a:off x="539496" y="2111216"/>
          <a:ext cx="11112445" cy="3352800"/>
        </p:xfrm>
        <a:graphic>
          <a:graphicData uri="http://schemas.openxmlformats.org/drawingml/2006/table">
            <a:tbl>
              <a:tblPr/>
              <a:tblGrid>
                <a:gridCol w="1374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0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331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确立中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央集权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皇帝制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国家的最高统治者称为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拥有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至高无上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总揽全国的一切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军政大权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嬴政自称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始皇帝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秦始皇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4600"/>
                        </a:lnSpc>
                      </a:pPr>
                      <a:r>
                        <a:rPr lang="en-US" altLang="zh-CN" sz="13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17fa965ee.table_image?iti=1&amp;tii=1&amp;vcp=1&amp;pid=829559a2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5025" y="2396458"/>
            <a:ext cx="3063240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17fa965ee.table_image?iti=1&amp;tii=2&amp;vcp=1&amp;pid=829559a2c&amp;color=0,0,0&amp;vtp=1&amp;vaab=1&amp;bbb=1"/>
          <p:cNvSpPr/>
          <p:nvPr/>
        </p:nvSpPr>
        <p:spPr>
          <a:xfrm>
            <a:off x="7618164" y="4663154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秦朝的政治建制示意图</a:t>
            </a:r>
            <a:endParaRPr lang="en-US" altLang="zh-CN" sz="2800" dirty="0"/>
          </a:p>
        </p:txBody>
      </p:sp>
      <p:sp>
        <p:nvSpPr>
          <p:cNvPr id="2" name="P_7_BD#17fa965ee?colgroup=3,3,10,11&amp;vcp=1&amp;pid=829559a2c&amp;color=0,0,0&amp;vtp=1&amp;vaab=1&amp;bt=1&amp;bbb=1">
            <a:extLst>
              <a:ext uri="{FF2B5EF4-FFF2-40B4-BE49-F238E27FC236}">
                <a16:creationId xmlns:a16="http://schemas.microsoft.com/office/drawing/2014/main" id="{2F7CDF90-2521-4D12-DD0D-141A1467C806}"/>
              </a:ext>
            </a:extLst>
          </p:cNvPr>
          <p:cNvSpPr txBox="1"/>
          <p:nvPr/>
        </p:nvSpPr>
        <p:spPr>
          <a:xfrm>
            <a:off x="10933796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2691</Words>
  <Application>Microsoft Office PowerPoint</Application>
  <PresentationFormat>宽屏</PresentationFormat>
  <Paragraphs>814</Paragraphs>
  <Slides>79</Slides>
  <Notes>77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79</vt:i4>
      </vt:variant>
    </vt:vector>
  </HeadingPairs>
  <TitlesOfParts>
    <vt:vector size="90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14</cp:revision>
  <dcterms:created xsi:type="dcterms:W3CDTF">2024-11-29T08:21:09Z</dcterms:created>
  <dcterms:modified xsi:type="dcterms:W3CDTF">2025-07-28T01:02:12Z</dcterms:modified>
  <cp:category/>
  <cp:contentStatus/>
</cp:coreProperties>
</file>