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91" autoAdjust="0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5640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8433b1a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D5326AE-98A7-44A9-AF34-E637267FB8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世界舞台上的中国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8433b1a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8625368-2587-4FE8-82AA-07B61102AA2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a444c02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9c080ed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9024f28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a444c02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59c080ed5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9024f28a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世界舞台上的中国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8433b1a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4FFD4B7-A225-43B1-9E8B-1D95F2CBB8C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a444c02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9c080ed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9024f28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a444c02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59c080ed5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9024f28a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第6讲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世界舞台上的中国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2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B7AF9D4-557D-2B23-FC20-C600864FEC4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2613164-6F1E-4874-8E27-A8C60E6DB3F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7BCD3A4-E7C8-4A71-B0D7-5F84607DB40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a444c02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9c080ed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9024f28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a444c02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59c080ed5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9024f28a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EF780EF-42E9-4E5E-81FF-703FFF65128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a444c02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9c080ed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9024f28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a444c025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59c080ed5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9024f28a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6cf7f114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56cf7f114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56cf7f114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a0fcdb15?sp=1&amp;vcp=1&amp;pid=902955189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构建全球治理体系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中国关于构建全球治理体系的探索与实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，为人类思考与建设未来提供了新的路径，得到广泛认同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，越来越多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的国家参与其中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，共同行动，这将对世界的和平与发展产生深远的影响。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a0fcdb15?sp=1&amp;vcp=1&amp;pid=902955189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对待人类文明的正确态度及其原因。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正确态度：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兼收并蓄，交流互鉴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①中华文明在交流互鉴中发展。②文明因交流而多彩，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文明因互鉴而丰富。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a0fcdb15?sp=1&amp;vcp=1&amp;pid=902955189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怎样做到文明兼收并蓄、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交流互鉴？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（1）学习和借鉴人类文明的一切优秀成果，坚持以我为主，兼收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（2）积极主动地与世界各国交往，从不同文明中寻求智慧、汲取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（3）对其他文明的学习，不能只满足于欣赏物件的精美，更应该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领略其中蕴含的人文精神。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（4）以文明交流超越文明隔阂、文明互鉴超越文明冲突、文明共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存超越文明优越，共同应对各种全球性挑战。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a0fcdb15?sp=1&amp;vcp=1&amp;pid=902955189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我国举办中外文化交流活动有什么意义？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（1）有利于弘扬中华文化，让世界了解中华文化。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（2）有利于学习和借鉴优秀外来文化，寻求智慧、汲取营养。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（3）有利于实现文化交流互鉴，促进文化创新发展。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（4）有利于增进中国与世界其他国家人民的友谊，推动世界共同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8a0fcdb15?vcp=1&amp;pid=902955189&amp;color=0,0,0&amp;mp=1&amp;vtp=1&amp;vaab=1&amp;bt=1&amp;bbb=1&amp;hb=1"/>
          <p:cNvSpPr/>
          <p:nvPr/>
        </p:nvSpPr>
        <p:spPr>
          <a:xfrm>
            <a:off x="539496" y="939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endParaRPr lang="en-US" altLang="zh-CN" sz="2800" dirty="0"/>
          </a:p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国情类选择题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试题特点】以国家发展中某方面的成就或问题为背景，考查学生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对国情的认识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解答方法】首先，全面了解材料，既看到我国取得的成就，又要有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忧患意识，看到与发达国家的差距。其次，审读选项内容，确定观点是否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符合国情、符合实际。最后，根据材料信息和所学知识进行判断选择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6b63921e?vcp=1&amp;pid=90295518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B_7_BD.1_1#c9593fe0d?vaa=1&amp;vcp=1&amp;pid=76b63921e&amp;color=0,0,0&amp;tib=255,255,255&amp;vip=1#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2_1#c9593fe0d.blank?vaa=1&amp;vcp=1&amp;pid=76b63921e&amp;color=0,0,0&amp;vpa=1&amp;vtp=1&amp;vaab=1"/>
          <p:cNvSpPr/>
          <p:nvPr/>
        </p:nvSpPr>
        <p:spPr>
          <a:xfrm>
            <a:off x="4809744" y="2049952"/>
            <a:ext cx="484632" cy="310896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638ad539?vcp=1&amp;pid=76b63921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3_1#8a983a6c9?sp=1&amp;vaa=1&amp;vcp=1&amp;pid=4638ad539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（2024·广西柳州·模拟）在道德与法治探究学习中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，小东展示了下面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两幅图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这两幅图共同说明(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_1#8a983a6c9.bracket?vaa=1&amp;vcp=1&amp;pid=4638ad539&amp;color=0,0,0&amp;vpa=2&amp;vtp=1&amp;vaab=1"/>
          <p:cNvSpPr/>
          <p:nvPr/>
        </p:nvSpPr>
        <p:spPr>
          <a:xfrm>
            <a:off x="5083715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C_8_BD.3_3#8a983a6c9?iti=1&amp;htil=1&amp;vaa=1&amp;vcp=1&amp;pid=4638ad53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8024" y="2622849"/>
            <a:ext cx="1682496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8_BD.3_4#8a983a6c9?iti=2&amp;htil=1&amp;vaa=1&amp;vcp=1&amp;pid=4638ad53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1544" y="2604561"/>
            <a:ext cx="2194560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8_BD.3_5#8a983a6c9?iti=1&amp;htil=1&amp;vaa=1&amp;vcp=1&amp;pid=4638ad539&amp;color=0,0,0&amp;vtp=1&amp;vaab=1&amp;bbb=1"/>
          <p:cNvSpPr/>
          <p:nvPr/>
        </p:nvSpPr>
        <p:spPr>
          <a:xfrm>
            <a:off x="967391" y="4185457"/>
            <a:ext cx="470376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400" b="0" i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34" charset="-120"/>
              </a:rPr>
              <a:t>国外街头庆祝中国春节的情景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QC_8_BD.3_6#8a983a6c9?iti=2&amp;htil=1&amp;vaa=1&amp;vcp=1&amp;pid=4638ad539&amp;color=0,0,0&amp;vtp=1&amp;vaab=1&amp;bbb=1&amp;hb=1"/>
          <p:cNvSpPr/>
          <p:nvPr/>
        </p:nvSpPr>
        <p:spPr>
          <a:xfrm>
            <a:off x="6195059" y="4185457"/>
            <a:ext cx="536752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itchFamily="34" charset="-120"/>
              </a:rPr>
              <a:t>国家大剧院上演的《哈姆雷特》剧照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QC_8_BD.3_7#8a983a6c9.choices?vaa=1&amp;vcp=1&amp;pid=4638ad539&amp;color=0,0,0&amp;vtp=1&amp;vaab=1&amp;bbb=1"/>
          <p:cNvSpPr/>
          <p:nvPr/>
        </p:nvSpPr>
        <p:spPr>
          <a:xfrm>
            <a:off x="640079" y="4965403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A.各国文化是相同的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B.文明因互鉴而丰富</a:t>
            </a:r>
            <a:endParaRPr lang="en-US" altLang="zh-CN" sz="2800" dirty="0"/>
          </a:p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C.人类命运共同体理念深入人心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D.世界格局的多极化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_1#9c51f286f?vaa=1&amp;vcp=1&amp;pid=4638ad539&amp;color=0,0,0&amp;vtp=1&amp;vaab=1&amp;bt=1&amp;bbb=1&amp;hb=1"/>
          <p:cNvSpPr/>
          <p:nvPr/>
        </p:nvSpPr>
        <p:spPr>
          <a:xfrm>
            <a:off x="539496" y="125717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（2024·广西南宁·模拟）2024年是中国提出“全球文明倡议”一周年。一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年来，全球文明倡议得到众多国家和国际组织的积极响应，成为推动不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同文明平等相待、互尊互信、和衷共济、和谐共生的思想引领。全球文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明倡议的提出反映了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6_1#9c51f286f.bracket?vaa=1&amp;vcp=1&amp;pid=4638ad539&amp;color=0,0,0&amp;vpa=3&amp;vtp=1&amp;vaab=1"/>
          <p:cNvSpPr/>
          <p:nvPr/>
        </p:nvSpPr>
        <p:spPr>
          <a:xfrm>
            <a:off x="4029615" y="323411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5_2#9c51f286f.choices?vaa=1&amp;vcp=1&amp;pid=4638ad539&amp;color=0,0,0&amp;vtp=1&amp;vaab=1&amp;bbb=1"/>
          <p:cNvSpPr/>
          <p:nvPr/>
        </p:nvSpPr>
        <p:spPr>
          <a:xfrm>
            <a:off x="539496" y="38286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.中国积极参与全球规则的制定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.中国积极为全球治理贡献智慧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C.世界文明将在交融中走向同一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.中国积极主导国际事务的发展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f7f8926a?sp=1&amp;vcp=1&amp;pid=59c080ed5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二、中国的机遇与挑战，携手促发展</a:t>
            </a:r>
            <a:endParaRPr lang="en-US" altLang="zh-CN" sz="3200" dirty="0"/>
          </a:p>
        </p:txBody>
      </p:sp>
      <p:sp>
        <p:nvSpPr>
          <p:cNvPr id="3" name="P_6_BD#1755f45a3?sp=1&amp;vcp=1&amp;pid=3f7f8926a&amp;color=0,0,0&amp;vtp=1&amp;vaab=1&amp;bb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我国面临哪些新的发展机遇？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我国已转向</a:t>
            </a: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高质量发展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阶段，制度优势显著，治理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效能提升，经济长期向好，物质基础雄厚，人力资源丰富，市场空间广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阔，发展韧性强劲，社会大局稳定，继续发展具有多方面优势和条件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经过几十年的发展，我国已具备良好的积累，为推动中国制造向中国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创造转变、中国速度向中国质量转变、中国产品向中国品牌转变奠定了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良好的基础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755f45a3?sp=1&amp;vcp=1&amp;pid=3f7f8926a&amp;color=0,0,0&amp;vtp=1&amp;vaab=1&amp;bt=1&amp;bbb=1&amp;hb=1"/>
          <p:cNvSpPr/>
          <p:nvPr/>
        </p:nvSpPr>
        <p:spPr>
          <a:xfrm>
            <a:off x="539496" y="20710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外部：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和平、发展、合作、共赢的时代潮流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越来越强劲，这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为我国的发展提供了良好的外部环境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中国的国际影响力不断提升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在多个领域发挥的引领作用越来越大。这使中国获得更大发展空间，更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加有所作为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a444c025.fixed?vcp=1&amp;pid=f8433b1a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世界舞台上的中国</a:t>
            </a:r>
            <a:endParaRPr lang="en-US" altLang="zh-CN" sz="4000" dirty="0"/>
          </a:p>
        </p:txBody>
      </p:sp>
      <p:sp>
        <p:nvSpPr>
          <p:cNvPr id="3" name="C_4_BD#ba444c025.fixed?vcp=1&amp;pid=f8433b1a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755f45a3?sp=1&amp;vcp=1&amp;pid=3f7f8926a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我国面临哪些新风险与新挑战？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国内挑战：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受全球经济大环境的影响，中国经济面临一定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的下行压力和不少困难，一些矛盾和风险逐渐暴露，急需得到稳妥处理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与解决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随着国家经济发展和劳动力素质的提高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中国制造”在新的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历史条件下需要转型升级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国际挑战：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复杂多变的国际形势，给中国“走出去”发展战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略带来各种挑战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国际上局部地区持续动荡、恐怖主义持续蔓延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一些国家因政府更迭而导致政策法规发生变化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中国的海外投资面临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困难和风险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755f45a3?sp=1&amp;vcp=1&amp;pid=3f7f8926a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我国应如何正确应对机遇与挑战？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（1）深刻认识我国社会主要矛盾变化带来的新特征新要求和错综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复杂的国际环境带来的新矛盾新挑战，增强机遇意识和风险意识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（2）立足</a:t>
            </a:r>
            <a:r>
              <a:rPr kumimoji="0" lang="en-US" altLang="zh-CN" sz="2800" b="0" i="0" u="wavy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社会主义初级阶段基本国情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，保持战略定力，办好自己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（3）认识和把握发展规律，发扬斗争精神，树立底线思维，准确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识变、科学应变、主动求变，善于在危机中育先机、于变局中开新局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抓住机遇，应对挑战，趋利避害，奋勇前进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755f45a3?sp=1&amp;vcp=1&amp;pid=3f7f8926a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我国应该如何积极谋求发展？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把提升发展质量放在首位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。推动传统产业优化升级，提升我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国在全球分工中的地位。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积极寻求新的经济增长点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。努力抢占全球技术创新与新兴产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业的发展制高点，培育壮大经济发展新动能。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（3）以更加开放的态度积极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参与全球规则制定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（4）加快构建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以国内大循环为主体、国内国际双循环相互促进的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新发展格局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755f45a3?sp=1&amp;vcp=1&amp;pid=3f7f8926a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中国如何与世界各国共享发展机遇？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坚持合作共赢的理念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。正确认识和处理同外部世界的关系，在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谋求自身发展的同时，坚持合作共赢的理念，主张在全球发展中要集思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广益、各施所长、各尽所能，让发展的成果更多更公平地惠及各个国家。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755f45a3?sp=1&amp;vcp=1&amp;pid=3f7f8926a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重视国际合作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。①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重视与相关国家和地区合作，共同建设一个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繁荣的世界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以“一带一路”建设为契机，把我国同沿线国家发展结合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起来，充分考虑相关合作国家和地区的实际和利益，开展跨国互联互通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实现优势互补、互利共赢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支持广大发展中国家提高自主发展能力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推动解决全球发展失衡、数字鸿沟等问题，推动建设开放型世界经济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分享发展机遇，共享发展成果。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中国的发展为世界各国提供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更广阔的市场、更充足的资本、更丰富的产品、更宝贵的合作契机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1690bd3e?vcp=1&amp;pid=3f7f8926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C_7_BD.7_1#927ae5a04?vaa=1&amp;vcp=1&amp;pid=71690bd3e&amp;color=0,0,0&amp;tib=255,255,255&amp;vip=4#4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N.8_1#927ae5a04.blank?vaa=1&amp;vcp=1&amp;pid=71690bd3e&amp;color=0,0,0&amp;vpa=4&amp;vtp=1&amp;vaab=1"/>
          <p:cNvSpPr/>
          <p:nvPr/>
        </p:nvSpPr>
        <p:spPr>
          <a:xfrm>
            <a:off x="9601200" y="2452288"/>
            <a:ext cx="493776" cy="28346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700"/>
              </a:lnSpc>
            </a:pPr>
            <a:r>
              <a:rPr lang="en-US" altLang="zh-CN" sz="22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200" dirty="0"/>
          </a:p>
        </p:txBody>
      </p:sp>
      <p:sp>
        <p:nvSpPr>
          <p:cNvPr id="6" name="QC_7_BD.7_3#927ae5a04.choices?vaa=1&amp;vcp=1&amp;pid=71690bd3e&amp;color=0,0,0&amp;vtp=1&amp;vaab=1&amp;bbb=1"/>
          <p:cNvSpPr/>
          <p:nvPr/>
        </p:nvSpPr>
        <p:spPr>
          <a:xfrm>
            <a:off x="539496" y="47565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a8da1f43?vcp=1&amp;pid=71690bd3e&amp;color=0,0,0&amp;vtp=1&amp;vaab=1&amp;bt=1&amp;bbb=1"/>
          <p:cNvSpPr/>
          <p:nvPr/>
        </p:nvSpPr>
        <p:spPr>
          <a:xfrm>
            <a:off x="539496" y="4782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9_1#7e642f2f5?sp=1&amp;vaa=1&amp;vcp=1&amp;pid=9a8da1f43&amp;color=0,0,0&amp;vtp=1&amp;vaab=1&amp;bbb=1&amp;hb=1"/>
          <p:cNvSpPr/>
          <p:nvPr/>
        </p:nvSpPr>
        <p:spPr>
          <a:xfrm>
            <a:off x="539496" y="11910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（2024·广西南宁·模拟）2024年4月15日至5月5日，第135届中国进出口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商品交易会（广交会）在广州举行。本届广交会第一期进口展共有来自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30个国家和地区的197家企业参展，其中“一带一路”共建国家企业占比约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74%。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_1#7e642f2f5.bracket?vaa=1&amp;vcp=1&amp;pid=9a8da1f43&amp;color=0,0,0&amp;vpa=5&amp;vtp=1&amp;vaab=1"/>
          <p:cNvSpPr/>
          <p:nvPr/>
        </p:nvSpPr>
        <p:spPr>
          <a:xfrm>
            <a:off x="2926302" y="315674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9_2#7e642f2f5?vaa=1&amp;vcp=1&amp;pid=9a8da1f43&amp;color=0,0,0&amp;vtp=1&amp;vaab=1&amp;bbb=1&amp;hb=1"/>
          <p:cNvSpPr/>
          <p:nvPr/>
        </p:nvSpPr>
        <p:spPr>
          <a:xfrm>
            <a:off x="539496" y="37628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①我国经济不断发展壮大，与世界各国共享发展机遇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②我国建设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“一带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一路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”，顺应和平与战争的时代潮流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③我国国际影响力不断提升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世界格局的变革</a:t>
            </a:r>
            <a:r>
              <a:rPr lang="en-US" altLang="zh-CN" sz="2800" b="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④我国推进高水平对外开放，坚持对外开放的基本国策</a:t>
            </a:r>
            <a:endParaRPr lang="en-US" altLang="zh-CN" sz="2800" spc="-50" dirty="0"/>
          </a:p>
        </p:txBody>
      </p:sp>
      <p:sp>
        <p:nvSpPr>
          <p:cNvPr id="6" name="QC_8_BD.9_3#7e642f2f5.choices?vaa=1&amp;vcp=1&amp;pid=9a8da1f43&amp;color=0,0,0&amp;vtp=1&amp;vaab=1&amp;bbb=1"/>
          <p:cNvSpPr/>
          <p:nvPr/>
        </p:nvSpPr>
        <p:spPr>
          <a:xfrm>
            <a:off x="539496" y="56854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_1#2edaf334e?vaa=1&amp;vcp=1&amp;pid=9a8da1f43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（2024·广西梧州·模拟）2024年3月，博鳌亚洲论坛2024年年会开幕。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年会以“亚洲与世界：共同的挑战，共同的责任”为主题，呼吁世界各国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共同应对全球性挑战，共同肩负促进和平与繁荣的责任。这表明我国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2_1#2edaf334e.bracket?vaa=1&amp;vcp=1&amp;pid=9a8da1f43&amp;color=0,0,0&amp;vpa=6&amp;vtp=1&amp;vaab=1"/>
          <p:cNvSpPr/>
          <p:nvPr/>
        </p:nvSpPr>
        <p:spPr>
          <a:xfrm>
            <a:off x="816515" y="34631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1_2#2edaf334e.choices?vaa=1&amp;vcp=1&amp;pid=9a8da1f43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A.借鉴外来文化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，消除文化差异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.提升国际地位，主导全球发展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.加强文化交流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，激发新的活力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.携手促进发展，共享发展机遇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fe62f001b?vcp=1&amp;pid=9a8da1f43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13_1#159ae691f?sp=1&amp;vaa=1&amp;vcp=1&amp;pid=fe62f001b&amp;color=0,0,0&amp;vtp=1&amp;vaab=1&amp;bbb=1&amp;hb=1&amp;hltap=1"/>
          <p:cNvSpPr/>
          <p:nvPr/>
        </p:nvSpPr>
        <p:spPr>
          <a:xfrm>
            <a:off x="539496" y="1211244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我国面对全球性危机承担所有责任。(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QT_9_AN.1_1#159ae691f.bracket?vaa=1&amp;vcp=1&amp;pid=fe62f001b&amp;color=0,0,0&amp;vpa=7&amp;vtp=1&amp;vaab=1"/>
          <p:cNvSpPr/>
          <p:nvPr/>
        </p:nvSpPr>
        <p:spPr>
          <a:xfrm>
            <a:off x="6544214" y="12188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BD.15_1#54b1d837f?sp=1&amp;vaa=1&amp;vcp=1&amp;pid=fe62f001b&amp;color=0,0,0&amp;vtp=1&amp;vaab=1&amp;bbb=1&amp;hb=1"/>
          <p:cNvSpPr/>
          <p:nvPr/>
        </p:nvSpPr>
        <p:spPr>
          <a:xfrm>
            <a:off x="539496" y="377327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中国日益成为世界经济发展的引擎与稳定器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，是世界格局中的主导力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</a:t>
            </a:r>
            <a:endParaRPr lang="en-US" altLang="zh-CN" sz="2800" spc="-50" dirty="0"/>
          </a:p>
        </p:txBody>
      </p:sp>
      <p:sp>
        <p:nvSpPr>
          <p:cNvPr id="6" name="QT_9_AN.16_1#54b1d837f.bracket?vaa=1&amp;vcp=1&amp;pid=fe62f001b&amp;color=0,0,0&amp;vpa=8&amp;vtp=1&amp;vaab=1"/>
          <p:cNvSpPr/>
          <p:nvPr/>
        </p:nvSpPr>
        <p:spPr>
          <a:xfrm>
            <a:off x="1299115" y="442859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9_AN.17_1#54b1d837f.blank?vaa=1&amp;vcp=1&amp;pid=fe62f001b&amp;color=0,0,0&amp;vpa=9&amp;vtp=1&amp;vaab=1&amp;bbb=1&amp;hb=1"/>
          <p:cNvSpPr/>
          <p:nvPr/>
        </p:nvSpPr>
        <p:spPr>
          <a:xfrm>
            <a:off x="539496" y="5038198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中国为世界经济增长注入新的活力，日益成为世界经济发展的引擎与稳定器，成为世界经济发展的重要力量，但中国不主导世界格局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T_9_AN.13_1#159ae691f?sp=1&amp;vaa=1&amp;vcp=1&amp;pid=fe62f001b&amp;color=0,0,0&amp;vtp=1&amp;vaab=1&amp;bbb=1&amp;hb=1&amp;hla=1">
            <a:extLst>
              <a:ext uri="{FF2B5EF4-FFF2-40B4-BE49-F238E27FC236}">
                <a16:creationId xmlns:a16="http://schemas.microsoft.com/office/drawing/2014/main" id="{178600BA-3066-83AE-5DE9-E9ED0EF0A98B}"/>
              </a:ext>
            </a:extLst>
          </p:cNvPr>
          <p:cNvSpPr/>
          <p:nvPr/>
        </p:nvSpPr>
        <p:spPr>
          <a:xfrm>
            <a:off x="539496" y="1838624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我国面对全球性的危机和难题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，遵循共商共建共享原则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全球治理提供中国方案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，贡献中国智慧；同时主动承担国际责任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，既尽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力而为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又量力而行。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18_1#45d69f0ab?sp=1&amp;vaa=1&amp;vcp=1&amp;pid=fe62f001b&amp;color=0,0,0&amp;vtp=1&amp;vaab=1&amp;bt=1&amp;bbb=1&amp;hb=1"/>
          <p:cNvSpPr/>
          <p:nvPr/>
        </p:nvSpPr>
        <p:spPr>
          <a:xfrm>
            <a:off x="539496" y="58369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我们要学习和借鉴人类文明的一切成果，坚持以我为主，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兼收并蓄。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endParaRPr lang="en-US" altLang="zh-CN" sz="2800" dirty="0"/>
          </a:p>
        </p:txBody>
      </p:sp>
      <p:sp>
        <p:nvSpPr>
          <p:cNvPr id="3" name="QT_9_AN.1_1#45d69f0ab.bracket?vaa=1&amp;vcp=1&amp;pid=fe62f001b&amp;color=0,0,0&amp;vpa=10&amp;vtp=1&amp;vaab=1"/>
          <p:cNvSpPr/>
          <p:nvPr/>
        </p:nvSpPr>
        <p:spPr>
          <a:xfrm>
            <a:off x="587915" y="123901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_1#45d69f0ab.blank?vaa=1&amp;vcp=1&amp;pid=fe62f001b&amp;color=0,0,0&amp;vpa=11&amp;vtp=1&amp;vaab=1&amp;bbb=1&amp;hb=1"/>
          <p:cNvSpPr/>
          <p:nvPr/>
        </p:nvSpPr>
        <p:spPr>
          <a:xfrm>
            <a:off x="539496" y="184861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我们要学习和借鉴人类文明的一切优秀成果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坚持以我为主，兼收并蓄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T_9_BD.21_1#26d0523a6?sp=1&amp;vaa=1&amp;vcp=1&amp;pid=fe62f001b&amp;color=0,0,0&amp;vtp=1&amp;vaab=1&amp;bbb=1&amp;hb=1&amp;hltap=1"/>
          <p:cNvSpPr/>
          <p:nvPr/>
        </p:nvSpPr>
        <p:spPr>
          <a:xfrm>
            <a:off x="539496" y="3146996"/>
            <a:ext cx="11109960" cy="3117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加快构建新发展格局，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有利于实现我国经济持续高速增长的发展目标。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6" name="QT_9_AN.22_1#26d0523a6.bracket?vaa=1&amp;vcp=1&amp;pid=fe62f001b&amp;color=0,0,0&amp;vpa=12&amp;vtp=1&amp;vaab=1"/>
          <p:cNvSpPr/>
          <p:nvPr/>
        </p:nvSpPr>
        <p:spPr>
          <a:xfrm>
            <a:off x="587915" y="380231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7" name="QT_9_AN.21_1#26d0523a6?sp=1&amp;vaa=1&amp;vcp=1&amp;pid=fe62f001b&amp;color=0,0,0&amp;vtp=1&amp;vaab=1&amp;bbb=1&amp;hb=1&amp;hla=1">
            <a:extLst>
              <a:ext uri="{FF2B5EF4-FFF2-40B4-BE49-F238E27FC236}">
                <a16:creationId xmlns:a16="http://schemas.microsoft.com/office/drawing/2014/main" id="{C25C6AA6-373C-027B-CA6B-C13687F1ADB7}"/>
              </a:ext>
            </a:extLst>
          </p:cNvPr>
          <p:cNvSpPr/>
          <p:nvPr/>
        </p:nvSpPr>
        <p:spPr>
          <a:xfrm>
            <a:off x="539496" y="4414456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我国加快构建以国内大循环为主体、国内国际双循环相互促进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的新发展格局，有利于实现我国经济持续高质量增长的发展目标，而不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是高速发展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eee481c92?colgroup=15,13&amp;vcp=1&amp;pid=ba444c02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170714"/>
              </p:ext>
            </p:extLst>
          </p:nvPr>
        </p:nvGraphicFramePr>
        <p:xfrm>
          <a:off x="539496" y="2314892"/>
          <a:ext cx="11082528" cy="2228216"/>
        </p:xfrm>
        <a:graphic>
          <a:graphicData uri="http://schemas.openxmlformats.org/drawingml/2006/table">
            <a:tbl>
              <a:tblPr/>
              <a:tblGrid>
                <a:gridCol w="5537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5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了解我国以国内大循环为主体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国内国际双循环相互促进的新发展格局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推动高质量发展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九下第三课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中国担当的表现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九下第四课：携手促发展的意义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3_1#43c4eb726?sp=1&amp;vaa=1&amp;vcp=1&amp;pid=fe62f001b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在激烈的国际竞争中，我国要积极谋求自身发展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，把寻求新的经济增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长点放在首位。(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endParaRPr lang="en-US" altLang="zh-CN" sz="2800" dirty="0"/>
          </a:p>
        </p:txBody>
      </p:sp>
      <p:sp>
        <p:nvSpPr>
          <p:cNvPr id="3" name="QT_9_AN.24_1#43c4eb726.bracket?vaa=1&amp;vcp=1&amp;pid=fe62f001b&amp;color=0,0,0&amp;vpa=13&amp;vtp=1&amp;vaab=1"/>
          <p:cNvSpPr/>
          <p:nvPr/>
        </p:nvSpPr>
        <p:spPr>
          <a:xfrm>
            <a:off x="3077114" y="283435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5_1#43c4eb726.blank?vaa=1&amp;vcp=1&amp;pid=fe62f001b&amp;color=0,0,0&amp;vpa=14&amp;vtp=1&amp;vaab=1&amp;bbb=1&amp;hb=1"/>
          <p:cNvSpPr/>
          <p:nvPr/>
        </p:nvSpPr>
        <p:spPr>
          <a:xfrm>
            <a:off x="539496" y="34439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，要把提升发展质量放在首位。促进发展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，要积极寻求新的经济增长点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b37dabfb5?vcp=1&amp;pid=9a8da1f43&amp;color=241,138,6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名句解读</a:t>
            </a:r>
            <a:endParaRPr lang="en-US" altLang="zh-CN" sz="3000" dirty="0"/>
          </a:p>
        </p:txBody>
      </p:sp>
      <p:graphicFrame>
        <p:nvGraphicFramePr>
          <p:cNvPr id="33" name="P_9_BD#27c93c4bc?colgroup=18,10&amp;vcp=1&amp;pid=b37dabfb5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93385"/>
              </p:ext>
            </p:extLst>
          </p:nvPr>
        </p:nvGraphicFramePr>
        <p:xfrm>
          <a:off x="539496" y="1295191"/>
          <a:ext cx="11082528" cy="3371980"/>
        </p:xfrm>
        <a:graphic>
          <a:graphicData uri="http://schemas.openxmlformats.org/drawingml/2006/table">
            <a:tbl>
              <a:tblPr/>
              <a:tblGrid>
                <a:gridCol w="6976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5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天与不取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反受其咎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时至不行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反受其殃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正确对待机遇与挑战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独行快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众行远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坚持合作共赢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万物并育而不相害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道并行而不相悖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坚持合作共赢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求同存异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各美其美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美人之美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美美与共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天下大同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尊重文化多样性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一花独放不是春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百花齐放春满园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#27c93c4bc?vcp=1&amp;pid=b37dabfb5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请完成第140~141页【备考练习】习题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9024f28a.fixed?vcp=1&amp;pid=f8433b1a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世界舞台上的中国</a:t>
            </a:r>
            <a:endParaRPr lang="en-US" altLang="zh-CN" sz="4000" dirty="0"/>
          </a:p>
        </p:txBody>
      </p:sp>
      <p:sp>
        <p:nvSpPr>
          <p:cNvPr id="3" name="C_4_BD#b9024f28a.fixed?vcp=1&amp;pid=f8433b1a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世界舞台上的中国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49a300ac?vcp=1&amp;pid=b9024f28a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26_1#6b7b41849?vaa=1&amp;vcp=1&amp;pid=e49a300ac&amp;color=0,0,0&amp;vtp=1&amp;vaab=1&amp;bbb=1&amp;h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（2024·贵州·中考）作为百年党史的重要部分，中国对外援助历经70余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年风雨，已向160多个发展中国家提供数千个成套和物资援助项目，开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展上万个技术合作和人力资源开发合作项目。从杂交水稻到菌草，从青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蒿素到新冠疫苗，中国援助有力推动全球发展车轮滚滚向前。这诠释了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7_1#6b7b41849.bracket?vaa=1&amp;vcp=1&amp;pid=e49a300ac&amp;color=0,0,0&amp;vpa=15&amp;vtp=1&amp;vaab=1"/>
          <p:cNvSpPr/>
          <p:nvPr/>
        </p:nvSpPr>
        <p:spPr>
          <a:xfrm>
            <a:off x="1597564" y="38542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26_2#6b7b41849.choices?vaa=1&amp;vcp=1&amp;pid=e49a300ac&amp;color=0,0,0&amp;vtp=1&amp;vaab=1&amp;bbb=1"/>
          <p:cNvSpPr/>
          <p:nvPr/>
        </p:nvSpPr>
        <p:spPr>
          <a:xfrm>
            <a:off x="539496" y="4474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.决定着国际格局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.大党大国的担当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C.操纵着世界经济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.文化强国的地位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8_1#222a96a91?vaa=1&amp;vcp=1&amp;pid=e49a300ac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全球看春晚海外传播量创新高，全球共舞“龙年主题舞蹈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”；中外艺术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家以歌会友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，用文艺精品促进文化交流互鉴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；中华优秀传统文化利用先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，古韵再生新意。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这启示我们(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9_1#222a96a91.bracket?vaa=1&amp;vcp=1&amp;pid=e49a300ac&amp;color=0,0,0&amp;vpa=16&amp;vtp=1&amp;vaab=1"/>
          <p:cNvSpPr/>
          <p:nvPr/>
        </p:nvSpPr>
        <p:spPr>
          <a:xfrm>
            <a:off x="6506114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8_2#222a96a91.choices?vaa=1&amp;vcp=1&amp;pid=e49a300ac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A.中华文化已经成为世界各国的主流文化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B.人人都能创新，创新是改革开放的生命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C.要养成交流互鉴的习惯，追求标新立异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D.要在继承中发展，勇于合作交流，不断尝试探索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0_1#15afbc41f?sp=1&amp;vaa=1&amp;vcp=1&amp;pid=e49a300ac&amp;color=0,0,0&amp;vtp=1&amp;vaab=1&amp;bt=1&amp;bbb=1&amp;hb=1"/>
          <p:cNvSpPr/>
          <p:nvPr/>
        </p:nvSpPr>
        <p:spPr>
          <a:xfrm>
            <a:off x="539496" y="10508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（2024·山东·中考）综观国际国内形势，世界变乱交织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，经济增长动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能不足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，国内超大规模市场潜力巨大，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支撑高质量发展的要素不断增多。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1_1#15afbc41f.bracket?vaa=1&amp;vcp=1&amp;pid=e49a300ac&amp;color=0,0,0&amp;vpa=17&amp;vtp=1&amp;vaab=1"/>
          <p:cNvSpPr/>
          <p:nvPr/>
        </p:nvSpPr>
        <p:spPr>
          <a:xfrm>
            <a:off x="2950114" y="23329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0_2#15afbc41f?vaa=1&amp;vcp=1&amp;pid=e49a300ac&amp;color=0,0,0&amp;vtp=1&amp;vaab=1&amp;bbb=1&amp;hb=1"/>
          <p:cNvSpPr/>
          <p:nvPr/>
        </p:nvSpPr>
        <p:spPr>
          <a:xfrm>
            <a:off x="539496" y="29746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①增强机遇意识和风险意识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保持战略定力，坚持以经济建设为中心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③科学应变，于变局中开新局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共享多样文化，学习和借鉴人类文化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的一切成果</a:t>
            </a:r>
            <a:endParaRPr lang="en-US" altLang="zh-CN" sz="2800" dirty="0"/>
          </a:p>
        </p:txBody>
      </p:sp>
      <p:sp>
        <p:nvSpPr>
          <p:cNvPr id="5" name="QC_6_BD.30_3#15afbc41f.choices?vaa=1&amp;vcp=1&amp;pid=e49a300ac&amp;color=0,0,0&amp;vtp=1&amp;vaab=1&amp;bbb=1"/>
          <p:cNvSpPr/>
          <p:nvPr/>
        </p:nvSpPr>
        <p:spPr>
          <a:xfrm>
            <a:off x="539496" y="48972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2_1#2d9a4654a?vaa=1&amp;vcp=1&amp;pid=e49a300ac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中老铁路让老挝人民实现了“陆锁国”变“陆联国”的愿望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；中国企业在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圭亚那热带雨林安装太阳能路灯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，解决当地夜间照明问题</a:t>
            </a: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“一带一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中的一个个共商共建的故事反映出(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3_1#2d9a4654a.bracket?vaa=1&amp;vcp=1&amp;pid=e49a300ac&amp;color=0,0,0&amp;vpa=18&amp;vtp=1&amp;vaab=1"/>
          <p:cNvSpPr/>
          <p:nvPr/>
        </p:nvSpPr>
        <p:spPr>
          <a:xfrm>
            <a:off x="6663278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2_2#2d9a4654a.choices?vaa=1&amp;vcp=1&amp;pid=e49a300ac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A.我国抢占新兴产业发展制高点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.中国积极谋求自身的发展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.中国为世界的发展贡献了力量和智慧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.世界多极化趋势不可逆转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89810324?vcp=1&amp;pid=b9024f28a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34_1#b89cb7ce4?vaa=1&amp;vcp=1&amp;pid=489810324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亚洲、非洲、美洲、欧洲，大国外交、周边外交、多边外交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、主场外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习近平主席的外交足迹遍布世界各地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，不断完善中国伙伴关系全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球布局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，编织遍布全球的朋友圈。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35_1#b89cb7ce4.bracket?vaa=1&amp;vcp=1&amp;pid=489810324&amp;color=0,0,0&amp;vpa=19&amp;vtp=1&amp;vaab=1"/>
          <p:cNvSpPr/>
          <p:nvPr/>
        </p:nvSpPr>
        <p:spPr>
          <a:xfrm>
            <a:off x="72173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34_2#b89cb7ce4.choices?vaa=1&amp;vcp=1&amp;pid=489810324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A.中国与世界各国只有合作没有竞争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B.中国积极开展中国特色大国外交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C.和平与合作是当今时代的主题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D.中国已经站在世界舞台的中央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6_1#91cba0f28?sp=1&amp;vaa=1&amp;vcp=1&amp;pid=489810324&amp;color=0,0,0&amp;vtp=1&amp;vaab=1&amp;bt=1&amp;bbb=1&amp;hb=1"/>
          <p:cNvSpPr/>
          <p:nvPr/>
        </p:nvSpPr>
        <p:spPr>
          <a:xfrm>
            <a:off x="95250" y="376188"/>
            <a:ext cx="12192000" cy="775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同学们对学校宣传栏中的“时政要闻”进行评析，下列观点你赞同的是(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41" name="QC_6_BD.36_2#91cba0f28?colgroup=2,27&amp;vaa=1&amp;vcp=1&amp;pid=48981032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88287"/>
              </p:ext>
            </p:extLst>
          </p:nvPr>
        </p:nvGraphicFramePr>
        <p:xfrm>
          <a:off x="466935" y="1004532"/>
          <a:ext cx="10512000" cy="4792776"/>
        </p:xfrm>
        <a:graphic>
          <a:graphicData uri="http://schemas.openxmlformats.org/drawingml/2006/table">
            <a:tbl>
              <a:tblPr/>
              <a:tblGrid>
                <a:gridCol w="60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52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时政要闻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评析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2724">
                <a:tc rowSpan="4">
                  <a:txBody>
                    <a:bodyPr/>
                    <a:lstStyle/>
                    <a:p>
                      <a:pPr marL="0" indent="0" algn="l" defTabSz="914400" rtl="0" eaLnBrk="1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2024年5月，习近平主席对法国、塞尔维亚、匈牙利进行国事访问。此次欧洲之行，中法发表4份联合声明，签署近20项双边合作文件；构建新时代中塞命运共同体；将中匈关系提升为新时代全天候全面战略伙伴关系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世界再次看到中国的大国担当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我国在国际事务中发挥主导作用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3772716"/>
                  </a:ext>
                </a:extLst>
              </a:tr>
              <a:tr h="9627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我国积极推动构建人类命运共同体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7228449"/>
                  </a:ext>
                </a:extLst>
              </a:tr>
              <a:tr h="9627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我国维护世界和平、促进共同发展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9537287"/>
                  </a:ext>
                </a:extLst>
              </a:tr>
              <a:tr h="9627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我国加快构建以国际大循环为主体的新发展格局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3893666"/>
                  </a:ext>
                </a:extLst>
              </a:tr>
            </a:tbl>
          </a:graphicData>
        </a:graphic>
      </p:graphicFrame>
      <p:sp>
        <p:nvSpPr>
          <p:cNvPr id="5" name="QC_6_BD.36_3#91cba0f28.choices?vaa=1&amp;vcp=1&amp;pid=489810324&amp;color=0,0,0&amp;vtp=1&amp;vaab=1&amp;bbb=1"/>
          <p:cNvSpPr/>
          <p:nvPr/>
        </p:nvSpPr>
        <p:spPr>
          <a:xfrm>
            <a:off x="541020" y="5864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9c080ed5.fixed?vcp=1&amp;pid=f8433b1a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世界舞台上的中国</a:t>
            </a:r>
            <a:endParaRPr lang="en-US" altLang="zh-CN" sz="4000" dirty="0"/>
          </a:p>
        </p:txBody>
      </p:sp>
      <p:sp>
        <p:nvSpPr>
          <p:cNvPr id="3" name="C_4_BD#59c080ed5.fixed?vcp=1&amp;pid=f8433b1a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91cba0f28?vaa=1&amp;vcp=1&amp;pid=489810324&amp;color=0,0,0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中国在国际事务中发挥着越来越重要的作用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不是主导作用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我国加快构建以国内大循环为主体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国内国际双循环相互促进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的新发展格局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91cba0f28?vaa=1&amp;vcp=1&amp;pid=489810324&amp;color=0,0,0&amp;vtp=1&amp;vaab=1&amp;bbb=1"/>
          <p:cNvSpPr/>
          <p:nvPr/>
        </p:nvSpPr>
        <p:spPr>
          <a:xfrm>
            <a:off x="539496" y="4103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0_1#b2b35b0b5?sp=1&amp;vaa=1&amp;vcp=1&amp;pid=489810324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某社团举行“机遇与挑战：面对百年未有之大变局的中国选择”辩论赛，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正方认为“当前我国发展的机遇大于挑战”，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反方认为“当前我国发展的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挑战大于机遇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下列选项中，适合作为反方辩词的是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1_1#b2b35b0b5.bracket?vaa=1&amp;vcp=1&amp;pid=489810324&amp;color=0,0,0&amp;vpa=21&amp;vtp=1&amp;vaab=1"/>
          <p:cNvSpPr/>
          <p:nvPr/>
        </p:nvSpPr>
        <p:spPr>
          <a:xfrm>
            <a:off x="9152478" y="18364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40_2#b2b35b0b5?vaa=1&amp;vcp=1&amp;pid=489810324&amp;color=0,0,0&amp;vtp=1&amp;vaab=1&amp;bbb=1&amp;hb=1"/>
          <p:cNvSpPr/>
          <p:nvPr/>
        </p:nvSpPr>
        <p:spPr>
          <a:xfrm>
            <a:off x="539496" y="247813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受全球经济大环境的影响，中国经济面临一定的下行压力和不少困难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②复杂多变的国际形势，给中国“走出去”发展战略带来了各种挑战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我国在资金、人才、技术、管理经验、基础设施等领域具备了良好的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世界许多国家需要与我国开展深入合作，我国在国际合作领域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更加有所作为</a:t>
            </a:r>
            <a:endParaRPr lang="en-US" altLang="zh-CN" sz="2800" dirty="0"/>
          </a:p>
        </p:txBody>
      </p:sp>
      <p:sp>
        <p:nvSpPr>
          <p:cNvPr id="5" name="QC_6_BD.40_3#b2b35b0b5.choices?vaa=1&amp;vcp=1&amp;pid=489810324&amp;color=0,0,0&amp;vtp=1&amp;vaab=1&amp;bbb=1"/>
          <p:cNvSpPr/>
          <p:nvPr/>
        </p:nvSpPr>
        <p:spPr>
          <a:xfrm>
            <a:off x="539496" y="56707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2_1#5b2fb8340?vaa=1&amp;vcp=1&amp;pid=489810324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（2024·山东·中考）“一带一路”倡议提出十年来，我国与150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多个国家、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多个国际组织签署了200多份合作文件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，与共建国家双向投资累计超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3800亿美元，其中，中国对外直接投资超过2400亿美元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。这表明我国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3_1#5b2fb8340.bracket?vaa=1&amp;vcp=1&amp;pid=489810324&amp;color=0,0,0&amp;vpa=22&amp;vtp=1&amp;vaab=1"/>
          <p:cNvSpPr/>
          <p:nvPr/>
        </p:nvSpPr>
        <p:spPr>
          <a:xfrm>
            <a:off x="816515" y="2810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42_2#5b2fb8340.choices?vaa=1&amp;vcp=1&amp;pid=489810324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A.倡导国际关系民主化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.基本实现社会主义现代化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.将对外开放作为全面建设社会主义现代化国家的首要任务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.推动互利共赢，促进共同繁荣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4_1#7dcca443f?sp=1&amp;vaa=1&amp;vcp=1&amp;pid=489810324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【共谋发展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合作共赢】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一带一路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贸易投资论坛在北京举办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本次论坛以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聚焦高质量发展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共建可持续未来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为主题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多个国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家和地区的代表齐聚一堂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围绕互联互通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智能制造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低碳发展等话题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展开研讨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为高质量共建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一带一路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建言献策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与会嘉宾表示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一带一路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源自中国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成果和机遇属于世界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45_1#291f632fb?vaa=1&amp;vcp=1&amp;pid=7dcca443f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（1）我国积极推进“一带一路”建设的原因是什么？</a:t>
            </a:r>
            <a:endParaRPr lang="en-US" altLang="zh-CN" sz="2800" dirty="0"/>
          </a:p>
        </p:txBody>
      </p:sp>
      <p:sp>
        <p:nvSpPr>
          <p:cNvPr id="3" name="QO_7_AN.1_1#291f632fb?vaa=1&amp;vcp=1&amp;pid=7dcca443f&amp;color=0,0,0&amp;vtp=1&amp;vaab=1&amp;bbb=1&amp;hb=1"/>
          <p:cNvSpPr/>
          <p:nvPr/>
        </p:nvSpPr>
        <p:spPr>
          <a:xfrm>
            <a:off x="539496" y="1182097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经济全球化是当今世界的发展趋势，或当今世界是一个开放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互动的世界，或和平、发展、合作、共赢是时代潮流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一带一路”是我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国在新的历史条件下实行全方位对外开放的重大举措、推动互利共赢的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重要平台，或中国是一个负责任的大国，在国际舞台上发挥着越来越重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要的作用，或中国重视与相关国家和地区的合作，致力建设一个共同繁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荣的世界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建设“一带一路”有利于提高我国的国际地位和国际影响力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有利于开创我国对外开放新格局，促进我国经济社会发展，有利于加强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我国与其他国家的交流合作，促进世界的和平与发展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ca0aa24e?vcp=1&amp;pid=7dcca443f&amp;color=0,0,0&amp;vtp=1&amp;vaab=1&amp;bt=1&amp;bbb=1&amp;hb=1"/>
          <p:cNvSpPr/>
          <p:nvPr/>
        </p:nvSpPr>
        <p:spPr>
          <a:xfrm>
            <a:off x="539496" y="468675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一带一路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倡议源于中国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但属于整个世界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随着高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质量共建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一带一路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的推进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更多共建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一带一路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国家以及其他国家的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企业参与进来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共同构筑了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一带一路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更丰富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更多元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具有更强生命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力的经济生态体系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一带一路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建设提出了新的期待和新的要求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BD.47_1#9e4e1528e?vaa=1&amp;vcp=1&amp;pid=7dcca443f&amp;color=0,0,0&amp;vtp=1&amp;vaab=1&amp;bbb=1"/>
          <p:cNvSpPr/>
          <p:nvPr/>
        </p:nvSpPr>
        <p:spPr>
          <a:xfrm>
            <a:off x="539496" y="2841797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（2）面对新的发展要求，我国应做出怎样的行动？</a:t>
            </a:r>
            <a:endParaRPr lang="en-US" altLang="zh-CN" sz="2800" dirty="0"/>
          </a:p>
        </p:txBody>
      </p:sp>
      <p:sp>
        <p:nvSpPr>
          <p:cNvPr id="4" name="QO_7_AN.1_1#9e4e1528e?vaa=1&amp;vcp=1&amp;pid=7dcca443f&amp;color=0,0,0&amp;vtp=1&amp;vaab=1&amp;bbb=1&amp;hb=1"/>
          <p:cNvSpPr/>
          <p:nvPr/>
        </p:nvSpPr>
        <p:spPr>
          <a:xfrm>
            <a:off x="539496" y="3420599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深入实施科教兴国战略、人才强国战略、创新驱动发展战略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坚持合作共赢的理念，加强与“一带一路”沿线国家和地区的合作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坚持对外开放，提升对外开放的水平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抓住机遇，积极开展对外贸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易，不断提高出口产品的质量和技术含量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加强基础设施建设，营造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稳定、透明、公平的投资环境，保护投资者的合法权益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f4bb6fa0?vcp=1&amp;pid=b9024f28a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49_1#02d0316df?vaa=1&amp;vcp=1&amp;pid=2f4bb6fa0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百年变局加速演进，世界并不太平。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我国始终如一珍视和平和发展，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始终如一珍惜朋友和伙伴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努力为人类和平与发展事业贡献中国智慧、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中国方案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这体现了我国(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50_1#02d0316df.bracket?vaa=1&amp;vcp=1&amp;pid=2f4bb6fa0&amp;color=0,0,0&amp;vpa=23&amp;vtp=1&amp;vaab=1"/>
          <p:cNvSpPr/>
          <p:nvPr/>
        </p:nvSpPr>
        <p:spPr>
          <a:xfrm>
            <a:off x="47281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49_2#02d0316df.choices?vaa=1&amp;vcp=1&amp;pid=2f4bb6fa0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A.避免国际竞争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，建设战略同盟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.坚持合作共赢，展现大国担当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.坚持对外开放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，制定全球规则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.主导国际关系，贡献智慧力量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1_1#7f38db058?sp=1&amp;vaa=1&amp;vcp=1&amp;pid=2f4bb6fa0&amp;color=0,0,0&amp;vtp=1&amp;vaab=1&amp;bt=1&amp;bbb=1&amp;hb=1"/>
          <p:cNvSpPr/>
          <p:nvPr/>
        </p:nvSpPr>
        <p:spPr>
          <a:xfrm>
            <a:off x="539496" y="15461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春节传承着和平、和睦、和谐等中华文明理念，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也承载着家庭和睦、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社会包容等全人类共同价值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。第78届联合国大会将春节（农历新年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定为联合国假日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春节成为联合国假日(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2_1#7f38db058.bracket?vaa=1&amp;vcp=1&amp;pid=2f4bb6fa0&amp;color=0,0,0&amp;vpa=24&amp;vtp=1&amp;vaab=1"/>
          <p:cNvSpPr/>
          <p:nvPr/>
        </p:nvSpPr>
        <p:spPr>
          <a:xfrm>
            <a:off x="6861714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51_2#7f38db058?vaa=1&amp;vcp=1&amp;pid=2f4bb6fa0&amp;color=0,0,0&amp;vtp=1&amp;vaab=1&amp;bbb=1&amp;hb=1"/>
          <p:cNvSpPr/>
          <p:nvPr/>
        </p:nvSpPr>
        <p:spPr>
          <a:xfrm>
            <a:off x="539496" y="34699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①展现了中华文化的影响力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②为世界经济发展注入新的活力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③说明中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国是发展中国家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④有助于推动世界文明的进步</a:t>
            </a:r>
            <a:endParaRPr lang="en-US" altLang="zh-CN" sz="2800" dirty="0"/>
          </a:p>
        </p:txBody>
      </p:sp>
      <p:sp>
        <p:nvSpPr>
          <p:cNvPr id="5" name="QC_6_BD.51_3#7f38db058.choices?vaa=1&amp;vcp=1&amp;pid=2f4bb6fa0&amp;color=0,0,0&amp;vtp=1&amp;vaab=1&amp;bbb=1"/>
          <p:cNvSpPr/>
          <p:nvPr/>
        </p:nvSpPr>
        <p:spPr>
          <a:xfrm>
            <a:off x="539496" y="47391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3_1#f811781fc?sp=1&amp;vaa=1&amp;vcp=1&amp;pid=2f4bb6fa0&amp;color=0,0,0&amp;vtp=1&amp;vaab=1&amp;bt=1&amp;bbb=1&amp;hb=1"/>
          <p:cNvSpPr/>
          <p:nvPr/>
        </p:nvSpPr>
        <p:spPr>
          <a:xfrm>
            <a:off x="539496" y="807848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（2024·广西柳州·模拟）2024年是中俄建交75周年。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75年来中俄关系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历经风雨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，历久弥坚，树立了大国、邻国相互尊重、坦诚相待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、和睦相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、互利共赢的典范。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中俄关系成为大国外交典范的外部机遇是(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5_1#f811781fc.bracket?vaa=1&amp;vcp=1&amp;pid=2f4bb6fa0&amp;color=0,0,0&amp;vpa=25&amp;vtp=1&amp;vaab=1"/>
          <p:cNvSpPr/>
          <p:nvPr/>
        </p:nvSpPr>
        <p:spPr>
          <a:xfrm>
            <a:off x="10773314" y="1991805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3_2#f811781fc?vaa=1&amp;vcp=1&amp;pid=2f4bb6fa0&amp;color=0,0,0&amp;vtp=1&amp;vaab=1&amp;bbb=1&amp;hb=1"/>
          <p:cNvSpPr/>
          <p:nvPr/>
        </p:nvSpPr>
        <p:spPr>
          <a:xfrm>
            <a:off x="539496" y="2565272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①世界多极化和文化多样性提供了合作契机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②和平、发展、合作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、共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赢不再是当今时代的潮流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③这是一个开放、发展、紧密联系的世界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中国在资金、人才、技术等方面有了良好的积累</a:t>
            </a:r>
            <a:endParaRPr lang="en-US" altLang="zh-CN" sz="2800" dirty="0"/>
          </a:p>
        </p:txBody>
      </p:sp>
      <p:sp>
        <p:nvSpPr>
          <p:cNvPr id="5" name="QC_6_BD.53_3#f811781fc.choices?vaa=1&amp;vcp=1&amp;pid=2f4bb6fa0&amp;color=0,0,0&amp;vtp=1&amp;vaab=1&amp;bbb=1"/>
          <p:cNvSpPr/>
          <p:nvPr/>
        </p:nvSpPr>
        <p:spPr>
          <a:xfrm>
            <a:off x="539496" y="4336669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6_AS.1_1#f811781fc?vaa=1&amp;vcp=1&amp;pid=2f4bb6fa0&amp;color=0,0,0&amp;vtp=1&amp;vaab=1&amp;bbb=1&amp;hb=1"/>
          <p:cNvSpPr/>
          <p:nvPr/>
        </p:nvSpPr>
        <p:spPr>
          <a:xfrm>
            <a:off x="539496" y="4917630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共赢依然是时代的潮流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技术等方面有了良好的积累属于内部机遇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与题意不符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7_1#d63dba161?sp=1&amp;vaa=1&amp;vcp=1&amp;pid=2f4bb6fa0&amp;color=0,0,0&amp;vtp=1&amp;vaab=1&amp;bt=1&amp;bbb=1&amp;hb=1"/>
          <p:cNvSpPr/>
          <p:nvPr/>
        </p:nvSpPr>
        <p:spPr>
          <a:xfrm>
            <a:off x="539496" y="104111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【赓续中华文明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谱写当代华章】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某中学九年级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（1）班开展了以“聆听中国声音，彰显中国力量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主题的学习活动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，请你参加。</a:t>
            </a:r>
            <a:endParaRPr lang="en-US" altLang="zh-CN" sz="2800" dirty="0"/>
          </a:p>
        </p:txBody>
      </p:sp>
      <p:graphicFrame>
        <p:nvGraphicFramePr>
          <p:cNvPr id="51" name="QO_6_BD.57_2#d63dba161?colgroup=30&amp;vaa=1&amp;vcp=1&amp;pid=2f4bb6fa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823905"/>
              </p:ext>
            </p:extLst>
          </p:nvPr>
        </p:nvGraphicFramePr>
        <p:xfrm>
          <a:off x="539496" y="3018758"/>
          <a:ext cx="11091672" cy="2785428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【携手共进】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习近平主席在二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二四年新年贺词中指出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仅发展自己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也积极拥抱世界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担当大国责任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我们成功举办中国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-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亚峰会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一带一路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国际合作高峰论坛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一系列主场外交迎来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五洲宾朋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我也访问了一些国家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出席了一些国际会议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会晤了不少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老朋友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新伙伴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分享中国主张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深化彼此共识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02955189?sp=1&amp;vcp=1&amp;pid=59c080ed5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一、中国担当与中国影响</a:t>
            </a:r>
            <a:endParaRPr lang="en-US" altLang="zh-CN" sz="3200" dirty="0"/>
          </a:p>
        </p:txBody>
      </p:sp>
      <p:sp>
        <p:nvSpPr>
          <p:cNvPr id="3" name="P_6_BD#8a0fcdb15?sp=1&amp;vcp=1&amp;pid=902955189&amp;color=0,0,0&amp;vtp=1&amp;vaab=1&amp;bb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积极有作为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主要表现在哪些方面？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（1）面对各种区域性和全球性的危机与难题，中国不推诿、不逃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避，也不依赖他人，积极主动地承担起相应的责任。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（2）中国积极参与全球治理体系建设和改革，在有关世界和平与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发展的各个领域，积极采取行动。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（3）中国用有限的资源，在较短的时间内实现了本国经济的快速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发展，创造了减贫治理的中国样本，为全球减贫事业作出了重大贡献。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QO_6_BD.57_3#d63dba161?colgroup=30&amp;vaa=1&amp;vcp=1&amp;pid=2f4bb6fa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511993"/>
              </p:ext>
            </p:extLst>
          </p:nvPr>
        </p:nvGraphicFramePr>
        <p:xfrm>
          <a:off x="539496" y="2121884"/>
          <a:ext cx="11091672" cy="2785428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【文化盛宴】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全球看春晚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年春晚海外传播量创新高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截至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个国家和地区的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2300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多家媒体对春晚进行同步直播和报道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春晚龙年主题舞蹈挑战赛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68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个国家和地区的网友热情参与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全球阅览量突破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5.89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春晚用文艺精品促进文化交流互鉴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让美美与共的文化百花园生机盎然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QO_6_BD.57_3#d63dba161?colgroup=30&amp;vaa=1&amp;vcp=1&amp;pid=2f4bb6fa0&amp;color=0,0,0&amp;mp=1&amp;vtp=1&amp;vaab=1&amp;bt=1&amp;bbb=1">
            <a:extLst>
              <a:ext uri="{FF2B5EF4-FFF2-40B4-BE49-F238E27FC236}">
                <a16:creationId xmlns:a16="http://schemas.microsoft.com/office/drawing/2014/main" id="{715737C9-3697-65F3-0E1A-D161B8E65763}"/>
              </a:ext>
            </a:extLst>
          </p:cNvPr>
          <p:cNvSpPr txBox="1"/>
          <p:nvPr/>
        </p:nvSpPr>
        <p:spPr>
          <a:xfrm>
            <a:off x="10913023" y="14134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8_1#efee13a73?vaa=1&amp;vcp=1&amp;pid=d63dba161&amp;color=0,0,0&amp;vtp=1&amp;vaab=1&amp;bt=1&amp;bbb=1"/>
          <p:cNvSpPr/>
          <p:nvPr/>
        </p:nvSpPr>
        <p:spPr>
          <a:xfrm>
            <a:off x="539496" y="1229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（1）上述习近平主席的新年贺词体现了我国怎样的理念？</a:t>
            </a:r>
            <a:endParaRPr lang="en-US" altLang="zh-CN" sz="2800" dirty="0"/>
          </a:p>
        </p:txBody>
      </p:sp>
      <p:sp>
        <p:nvSpPr>
          <p:cNvPr id="3" name="QO_7_AN.1_1#efee13a73?vaa=1&amp;vcp=1&amp;pid=d63dba161&amp;color=0,0,0&amp;vtp=1&amp;vaab=1&amp;bbb=1"/>
          <p:cNvSpPr/>
          <p:nvPr/>
        </p:nvSpPr>
        <p:spPr>
          <a:xfrm>
            <a:off x="539496" y="18497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构建人类命运共同体的理念。</a:t>
            </a:r>
            <a:endParaRPr lang="en-US" altLang="zh-CN" sz="2800" dirty="0"/>
          </a:p>
        </p:txBody>
      </p:sp>
      <p:sp>
        <p:nvSpPr>
          <p:cNvPr id="4" name="QO_7_BD.60_1#480603be4?vaa=1&amp;vcp=1&amp;pid=d63dba161&amp;color=0,0,0&amp;vtp=1&amp;vaab=1&amp;bbb=1"/>
          <p:cNvSpPr/>
          <p:nvPr/>
        </p:nvSpPr>
        <p:spPr>
          <a:xfrm>
            <a:off x="539496" y="24714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（2）请根据“文化盛宴”的内容，运用所学知识分析其蕴含的道理。</a:t>
            </a:r>
            <a:endParaRPr lang="en-US" altLang="zh-CN" sz="2800" dirty="0"/>
          </a:p>
        </p:txBody>
      </p:sp>
      <p:sp>
        <p:nvSpPr>
          <p:cNvPr id="5" name="QO_7_AN.2_1#480603be4?vaa=1&amp;vcp=1&amp;pid=d63dba161&amp;color=0,0,0&amp;vtp=1&amp;vaab=1&amp;bbb=1&amp;hb=1"/>
          <p:cNvSpPr/>
          <p:nvPr/>
        </p:nvSpPr>
        <p:spPr>
          <a:xfrm>
            <a:off x="539496" y="31008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①中华文化源远流长、博大精深。②文明因交流而多彩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鉴而丰富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。③坚定文化自信，推动中华优秀传统文化创造性转化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、创新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性发展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。④学习和借鉴优秀外来文化，促进和而不同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、兼收并蓄的文明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。⑤中国文化对世界的影响越来越大。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2_1#a3cd1c181?vaa=1&amp;vcp=1&amp;pid=d63dba161&amp;color=0,0,0&amp;vtp=1&amp;vaab=1&amp;bt=1&amp;bbb=1"/>
          <p:cNvSpPr/>
          <p:nvPr/>
        </p:nvSpPr>
        <p:spPr>
          <a:xfrm>
            <a:off x="539496" y="21849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（3）假如你是一名中华文化的宣传大使，你准备如何促进中外文化交流？</a:t>
            </a:r>
            <a:endParaRPr lang="en-US" altLang="zh-CN" sz="2800" spc="-50" dirty="0"/>
          </a:p>
        </p:txBody>
      </p:sp>
      <p:sp>
        <p:nvSpPr>
          <p:cNvPr id="3" name="QO_7_AN.1_1#a3cd1c181?vaa=1&amp;vcp=1&amp;pid=d63dba161&amp;color=0,0,0&amp;vtp=1&amp;vaab=1&amp;bbb=1&amp;hb=1"/>
          <p:cNvSpPr/>
          <p:nvPr/>
        </p:nvSpPr>
        <p:spPr>
          <a:xfrm>
            <a:off x="539496" y="28126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①积极与外国友人开展形式多样的文化交流活动。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②用开放和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包容的心态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，学习和借鉴优秀外来文化。③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了解文化的多样性和丰富性，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尊重不同文化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a0fcdb15?sp=1&amp;vcp=1&amp;pid=902955189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中国在世界舞台上的形象是怎样的？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事不避难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，勇于担当。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作为一个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负责任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的大国，中国始终是</a:t>
            </a: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世界和平的建设者、全球发展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wavy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的贡献者、国际秩序的维护者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赢得了广泛国际赞誉，国际影响力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召力和塑造力显著提升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a0fcdb15?sp=1&amp;vcp=1&amp;pid=902955189&amp;color=0,0,0&amp;vtp=1&amp;vaab=1&amp;bt=1&amp;bb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我国在为世界发展作贡献的同时，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应注意哪些问题？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（1）我国仍处于并将长期处于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社会主义初级阶段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的基本国情没有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变。这需要我们全面深化改革，统筹国内国际两个大局，走和平发展道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路，奉行互利共赢的开放战略。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（2）坚持以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经济建设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为中心，集中力量办好自己的事情，不断增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强我们在国际上说话办事的实力。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a0fcdb15?sp=1&amp;vcp=1&amp;pid=902955189&amp;color=0,0,0&amp;mp=1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如何正确认识中国担当？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（1）事不避难，勇于担当，积极有作为。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（2）贡献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中国智慧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（3）既尽力而为，又量力而行。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8a0fcdb15?sp=1&amp;vcp=1&amp;pid=902955189&amp;color=0,0,0&amp;vtp=1&amp;vaab=1&amp;bt=1&amp;bb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中国发展对世界的影响表现在哪些方面？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文化方面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：中国文化对世界的影响越来越大。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经济方面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：中国正为世界经济增长注入新的活力，中国日益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成为世界经济发展的引擎与稳定器。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世界格局：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中国是世界格局中的重要力量，正以新的发展理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念、务实的行动推动着构建人类命运共同体的伟大进程。中国秉持“和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而不同”的思想以及共商共建共享的全球治理观，倡导国际关系民主化，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坚持国家不分大小、强弱、贫富一律平等，使世界向着公平公正、多元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共治、包容有序的格局发展。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2194</Words>
  <Application>Microsoft Office PowerPoint</Application>
  <PresentationFormat>宽屏</PresentationFormat>
  <Paragraphs>406</Paragraphs>
  <Slides>52</Slides>
  <Notes>52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1" baseType="lpstr">
      <vt:lpstr>Arial (正文)</vt:lpstr>
      <vt:lpstr>华文隶书</vt:lpstr>
      <vt:lpstr>楷体</vt:lpstr>
      <vt:lpstr>SimSun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7</cp:revision>
  <dcterms:created xsi:type="dcterms:W3CDTF">2024-11-29T11:46:09Z</dcterms:created>
  <dcterms:modified xsi:type="dcterms:W3CDTF">2025-07-24T08:13:08Z</dcterms:modified>
  <cp:category/>
  <cp:contentStatus/>
</cp:coreProperties>
</file>