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handoutMasterIdLst>
    <p:handoutMasterId r:id="rId26"/>
  </p:handoutMasterIdLst>
  <p:sldIdLst>
    <p:sldId id="391" r:id="rId2"/>
    <p:sldId id="411" r:id="rId3"/>
    <p:sldId id="759" r:id="rId4"/>
    <p:sldId id="762" r:id="rId5"/>
    <p:sldId id="764" r:id="rId6"/>
    <p:sldId id="763" r:id="rId7"/>
    <p:sldId id="769" r:id="rId8"/>
    <p:sldId id="770" r:id="rId9"/>
    <p:sldId id="771" r:id="rId10"/>
    <p:sldId id="772" r:id="rId11"/>
    <p:sldId id="773" r:id="rId12"/>
    <p:sldId id="765" r:id="rId13"/>
    <p:sldId id="768" r:id="rId14"/>
    <p:sldId id="774" r:id="rId15"/>
    <p:sldId id="775" r:id="rId16"/>
    <p:sldId id="776" r:id="rId17"/>
    <p:sldId id="777" r:id="rId18"/>
    <p:sldId id="778" r:id="rId19"/>
    <p:sldId id="779" r:id="rId20"/>
    <p:sldId id="780" r:id="rId21"/>
    <p:sldId id="767" r:id="rId22"/>
    <p:sldId id="713" r:id="rId23"/>
    <p:sldId id="761" r:id="rId24"/>
  </p:sldIdLst>
  <p:sldSz cx="9144000" cy="5143500" type="screen16x9"/>
  <p:notesSz cx="6858000" cy="9144000"/>
  <p:custDataLst>
    <p:tags r:id="rId27"/>
  </p:custDataLst>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706" userDrawn="1">
          <p15:clr>
            <a:srgbClr val="A4A3A4"/>
          </p15:clr>
        </p15:guide>
        <p15:guide id="2" pos="2844" userDrawn="1">
          <p15:clr>
            <a:srgbClr val="A4A3A4"/>
          </p15:clr>
        </p15:guide>
      </p15:sldGuideLst>
    </p:ext>
    <p:ext uri="{2D200454-40CA-4A62-9FC3-DE9A4176ACB9}">
      <p15:notesGuideLst xmlns:p15="http://schemas.microsoft.com/office/powerpoint/2012/main">
        <p15:guide id="1" orient="horz" pos="3032">
          <p15:clr>
            <a:srgbClr val="A4A3A4"/>
          </p15:clr>
        </p15:guide>
        <p15:guide id="2" pos="2133">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6FF"/>
    <a:srgbClr val="3366FF"/>
    <a:srgbClr val="0000FF"/>
    <a:srgbClr val="004D9F"/>
    <a:srgbClr val="D6854B"/>
    <a:srgbClr val="FF974D"/>
    <a:srgbClr val="E56C19"/>
    <a:srgbClr val="BDD6EE"/>
    <a:srgbClr val="EAF0FA"/>
    <a:srgbClr val="E4EBB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930" autoAdjust="0"/>
    <p:restoredTop sz="86449" autoAdjust="0"/>
  </p:normalViewPr>
  <p:slideViewPr>
    <p:cSldViewPr showGuides="1">
      <p:cViewPr varScale="1">
        <p:scale>
          <a:sx n="79" d="100"/>
          <a:sy n="79" d="100"/>
        </p:scale>
        <p:origin x="1254" y="84"/>
      </p:cViewPr>
      <p:guideLst>
        <p:guide orient="horz" pos="1706"/>
        <p:guide pos="284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68" d="100"/>
          <a:sy n="68" d="100"/>
        </p:scale>
        <p:origin x="-2856" y="-108"/>
      </p:cViewPr>
      <p:guideLst>
        <p:guide orient="horz" pos="3032"/>
        <p:guide pos="2133"/>
      </p:guideLst>
    </p:cSldViewPr>
  </p:notes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buFont typeface="Arial" panose="020B0604020202020204" pitchFamily="34" charset="0"/>
              <a:buNone/>
              <a:defRPr sz="1200"/>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buFont typeface="Arial" panose="020B0604020202020204" pitchFamily="34" charset="0"/>
              <a:buNone/>
              <a:defRPr sz="1200"/>
            </a:lvl1pPr>
          </a:lstStyle>
          <a:p>
            <a:pPr>
              <a:defRPr/>
            </a:pPr>
            <a:fld id="{6A9BBCEB-A6EB-4CB6-BCF6-8F5CA44A1DC1}" type="datetimeFigureOut">
              <a:rPr lang="zh-CN" altLang="en-US"/>
              <a:t>2023/7/22</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buFont typeface="Arial" panose="020B0604020202020204" pitchFamily="34" charset="0"/>
              <a:buNone/>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buFont typeface="Arial" panose="020B0604020202020204" pitchFamily="34" charset="0"/>
              <a:buNone/>
              <a:defRPr sz="1200"/>
            </a:lvl1pPr>
          </a:lstStyle>
          <a:p>
            <a:pPr>
              <a:defRPr/>
            </a:pPr>
            <a:fld id="{88DC97E6-8DB8-4DE9-8729-4F1A43F66A13}" type="slidenum">
              <a:rPr lang="zh-CN" altLang="en-US"/>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页眉占位符 1"/>
          <p:cNvSpPr>
            <a:spLocks noGrp="1" noChangeArrowheads="1"/>
          </p:cNvSpPr>
          <p:nvPr>
            <p:ph type="hdr" sz="quarter" idx="4294967295"/>
          </p:nvPr>
        </p:nvSpPr>
        <p:spPr bwMode="auto">
          <a:xfrm>
            <a:off x="0" y="0"/>
            <a:ext cx="2971800" cy="457200"/>
          </a:xfrm>
          <a:prstGeom prst="rect">
            <a:avLst/>
          </a:prstGeom>
          <a:noFill/>
          <a:ln w="9525">
            <a:noFill/>
            <a:miter lim="800000"/>
          </a:ln>
        </p:spPr>
        <p:txBody>
          <a:bodyPr vert="horz" wrap="square" lIns="91440" tIns="45720" rIns="91440" bIns="45720" numCol="1" anchor="t" anchorCtr="0" compatLnSpc="1"/>
          <a:lstStyle>
            <a:lvl1pPr eaLnBrk="1" hangingPunct="1">
              <a:buFont typeface="Arial" panose="020B0604020202020204" pitchFamily="34" charset="0"/>
              <a:buNone/>
              <a:defRPr sz="1200"/>
            </a:lvl1pPr>
          </a:lstStyle>
          <a:p>
            <a:pPr>
              <a:defRPr/>
            </a:pPr>
            <a:endParaRPr lang="zh-CN" altLang="zh-CN"/>
          </a:p>
        </p:txBody>
      </p:sp>
      <p:sp>
        <p:nvSpPr>
          <p:cNvPr id="4099" name="日期占位符 2"/>
          <p:cNvSpPr>
            <a:spLocks noGrp="1" noChangeArrowheads="1"/>
          </p:cNvSpPr>
          <p:nvPr>
            <p:ph type="dt" idx="1"/>
          </p:nvPr>
        </p:nvSpPr>
        <p:spPr bwMode="auto">
          <a:xfrm>
            <a:off x="3884613" y="0"/>
            <a:ext cx="2971800" cy="457200"/>
          </a:xfrm>
          <a:prstGeom prst="rect">
            <a:avLst/>
          </a:prstGeom>
          <a:noFill/>
          <a:ln w="9525">
            <a:noFill/>
            <a:miter lim="800000"/>
          </a:ln>
        </p:spPr>
        <p:txBody>
          <a:bodyPr vert="horz" wrap="square" lIns="91440" tIns="45720" rIns="91440" bIns="45720" numCol="1" anchor="t" anchorCtr="0" compatLnSpc="1"/>
          <a:lstStyle>
            <a:lvl1pPr algn="r" eaLnBrk="1" hangingPunct="1">
              <a:buFont typeface="Arial" panose="020B0604020202020204" pitchFamily="34" charset="0"/>
              <a:buNone/>
              <a:defRPr/>
            </a:lvl1pPr>
          </a:lstStyle>
          <a:p>
            <a:pPr>
              <a:defRPr/>
            </a:pPr>
            <a:fld id="{CC1DB3D5-2CA8-4B8F-B421-571B6BD8B95C}" type="datetime1">
              <a:rPr lang="zh-CN" altLang="en-US"/>
              <a:t>2023/7/22</a:t>
            </a:fld>
            <a:endParaRPr lang="zh-CN" altLang="en-US" sz="1200"/>
          </a:p>
        </p:txBody>
      </p:sp>
      <p:sp>
        <p:nvSpPr>
          <p:cNvPr id="10244" name="幻灯片图像占位符 3"/>
          <p:cNvSpPr>
            <a:spLocks noGrp="1" noRot="1" noChangeAspect="1" noChangeArrowheads="1"/>
          </p:cNvSpPr>
          <p:nvPr>
            <p:ph type="sldImg" idx="2"/>
          </p:nvPr>
        </p:nvSpPr>
        <p:spPr bwMode="auto">
          <a:xfrm>
            <a:off x="381000" y="685800"/>
            <a:ext cx="6096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6149" name="备注占位符 4"/>
          <p:cNvSpPr>
            <a:spLocks noGrp="1" noRot="1" noChangeAspect="1" noChangeArrowheads="1"/>
          </p:cNvSpPr>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0" eaLnBrk="0" hangingPunct="0">
              <a:defRPr>
                <a:solidFill>
                  <a:schemeClr val="tx1"/>
                </a:solidFill>
                <a:latin typeface="Arial" panose="020B0604020202020204" pitchFamily="34" charset="0"/>
                <a:ea typeface="宋体" panose="02010600030101010101" pitchFamily="2" charset="-122"/>
              </a:defRPr>
            </a:lvl1pPr>
            <a:lvl2pPr marL="742950" indent="-285750" defTabSz="0" eaLnBrk="0" hangingPunct="0">
              <a:defRPr>
                <a:solidFill>
                  <a:schemeClr val="tx1"/>
                </a:solidFill>
                <a:latin typeface="Arial" panose="020B0604020202020204" pitchFamily="34" charset="0"/>
                <a:ea typeface="宋体" panose="02010600030101010101" pitchFamily="2" charset="-122"/>
              </a:defRPr>
            </a:lvl2pPr>
            <a:lvl3pPr marL="1143000" indent="-228600" defTabSz="0" eaLnBrk="0" hangingPunct="0">
              <a:defRPr>
                <a:solidFill>
                  <a:schemeClr val="tx1"/>
                </a:solidFill>
                <a:latin typeface="Arial" panose="020B0604020202020204" pitchFamily="34" charset="0"/>
                <a:ea typeface="宋体" panose="02010600030101010101" pitchFamily="2" charset="-122"/>
              </a:defRPr>
            </a:lvl3pPr>
            <a:lvl4pPr marL="1600200" indent="-228600" defTabSz="0" eaLnBrk="0" hangingPunct="0">
              <a:defRPr>
                <a:solidFill>
                  <a:schemeClr val="tx1"/>
                </a:solidFill>
                <a:latin typeface="Arial" panose="020B0604020202020204" pitchFamily="34" charset="0"/>
                <a:ea typeface="宋体" panose="02010600030101010101" pitchFamily="2" charset="-122"/>
              </a:defRPr>
            </a:lvl4pPr>
            <a:lvl5pPr marL="2057400" indent="-228600" defTabSz="0" eaLnBrk="0" hangingPunct="0">
              <a:defRPr>
                <a:solidFill>
                  <a:schemeClr val="tx1"/>
                </a:solidFill>
                <a:latin typeface="Arial" panose="020B0604020202020204" pitchFamily="34" charset="0"/>
                <a:ea typeface="宋体" panose="02010600030101010101" pitchFamily="2" charset="-122"/>
              </a:defRPr>
            </a:lvl5pPr>
            <a:lvl6pPr marL="25146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30000"/>
              </a:spcBef>
              <a:defRPr/>
            </a:pPr>
            <a:r>
              <a:rPr lang="zh-CN" altLang="zh-CN" sz="1200"/>
              <a:t>单击此处编辑母版文本样式</a:t>
            </a:r>
          </a:p>
          <a:p>
            <a:pPr>
              <a:spcBef>
                <a:spcPct val="30000"/>
              </a:spcBef>
              <a:defRPr/>
            </a:pPr>
            <a:r>
              <a:rPr lang="zh-CN" altLang="zh-CN" sz="1200"/>
              <a:t>第二级</a:t>
            </a:r>
          </a:p>
          <a:p>
            <a:pPr>
              <a:spcBef>
                <a:spcPct val="30000"/>
              </a:spcBef>
              <a:defRPr/>
            </a:pPr>
            <a:r>
              <a:rPr lang="zh-CN" altLang="zh-CN" sz="1200"/>
              <a:t>第三级</a:t>
            </a:r>
          </a:p>
          <a:p>
            <a:pPr>
              <a:spcBef>
                <a:spcPct val="30000"/>
              </a:spcBef>
              <a:defRPr/>
            </a:pPr>
            <a:r>
              <a:rPr lang="zh-CN" altLang="zh-CN" sz="1200"/>
              <a:t>第四级</a:t>
            </a:r>
          </a:p>
          <a:p>
            <a:pPr>
              <a:spcBef>
                <a:spcPct val="30000"/>
              </a:spcBef>
              <a:defRPr/>
            </a:pPr>
            <a:r>
              <a:rPr lang="zh-CN" altLang="zh-CN" sz="1200"/>
              <a:t>第五级</a:t>
            </a:r>
          </a:p>
        </p:txBody>
      </p:sp>
      <p:sp>
        <p:nvSpPr>
          <p:cNvPr id="4102" name="页脚占位符 5"/>
          <p:cNvSpPr>
            <a:spLocks noGrp="1" noChangeArrowheads="1"/>
          </p:cNvSpPr>
          <p:nvPr>
            <p:ph type="ftr" sz="quarter" idx="4"/>
          </p:nvPr>
        </p:nvSpPr>
        <p:spPr bwMode="auto">
          <a:xfrm>
            <a:off x="0" y="8685213"/>
            <a:ext cx="2971800" cy="457200"/>
          </a:xfrm>
          <a:prstGeom prst="rect">
            <a:avLst/>
          </a:prstGeom>
          <a:noFill/>
          <a:ln w="9525">
            <a:noFill/>
            <a:miter lim="800000"/>
          </a:ln>
        </p:spPr>
        <p:txBody>
          <a:bodyPr vert="horz" wrap="square" lIns="91440" tIns="45720" rIns="91440" bIns="45720" numCol="1" anchor="b" anchorCtr="0" compatLnSpc="1"/>
          <a:lstStyle>
            <a:lvl1pPr eaLnBrk="1" hangingPunct="1">
              <a:buFont typeface="Arial" panose="020B0604020202020204" pitchFamily="34" charset="0"/>
              <a:buNone/>
              <a:defRPr sz="1200"/>
            </a:lvl1pPr>
          </a:lstStyle>
          <a:p>
            <a:pPr>
              <a:defRPr/>
            </a:pPr>
            <a:endParaRPr lang="zh-CN" altLang="zh-CN"/>
          </a:p>
        </p:txBody>
      </p:sp>
      <p:sp>
        <p:nvSpPr>
          <p:cNvPr id="4103" name="灯片编号占位符 6"/>
          <p:cNvSpPr>
            <a:spLocks noGrp="1" noChangeArrowheads="1"/>
          </p:cNvSpPr>
          <p:nvPr>
            <p:ph type="sldNum" sz="quarter" idx="5"/>
          </p:nvPr>
        </p:nvSpPr>
        <p:spPr bwMode="auto">
          <a:xfrm>
            <a:off x="3884613" y="8685213"/>
            <a:ext cx="2971800" cy="457200"/>
          </a:xfrm>
          <a:prstGeom prst="rect">
            <a:avLst/>
          </a:prstGeom>
          <a:noFill/>
          <a:ln w="9525">
            <a:noFill/>
            <a:miter lim="800000"/>
          </a:ln>
        </p:spPr>
        <p:txBody>
          <a:bodyPr vert="horz" wrap="square" lIns="91440" tIns="45720" rIns="91440" bIns="45720" numCol="1" anchor="b" anchorCtr="0" compatLnSpc="1"/>
          <a:lstStyle>
            <a:lvl1pPr algn="r" eaLnBrk="1" hangingPunct="1">
              <a:buFont typeface="Arial" panose="020B0604020202020204" pitchFamily="34" charset="0"/>
              <a:buNone/>
              <a:defRPr/>
            </a:lvl1pPr>
          </a:lstStyle>
          <a:p>
            <a:pPr>
              <a:defRPr/>
            </a:pPr>
            <a:fld id="{EF3CB808-3130-4D77-A222-D2649ED14188}" type="slidenum">
              <a:rPr lang="zh-CN" altLang="en-US"/>
              <a:t>‹#›</a:t>
            </a:fld>
            <a:endParaRPr lang="zh-CN" altLang="en-US" sz="1200"/>
          </a:p>
        </p:txBody>
      </p:sp>
    </p:spTree>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p:sp>
      <p:sp>
        <p:nvSpPr>
          <p:cNvPr id="13315" name="备注占位符 2"/>
          <p:cNvSpPr>
            <a:spLocks noGrp="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16" name="日期占位符 3"/>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DBEA543-A537-481B-86F6-550196B60E05}" type="datetime1">
              <a:rPr lang="zh-CN" altLang="en-US" smtClean="0"/>
              <a:t>2023/7/22</a:t>
            </a:fld>
            <a:endParaRPr lang="zh-CN" altLang="en-US" sz="1200"/>
          </a:p>
        </p:txBody>
      </p:sp>
      <p:sp>
        <p:nvSpPr>
          <p:cNvPr id="13317" name="灯片编号占位符 4"/>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8A860A5-30BF-464D-BED0-513EB1F1AF6E}" type="slidenum">
              <a:rPr lang="zh-CN" altLang="en-US" smtClean="0"/>
              <a:t>1</a:t>
            </a:fld>
            <a:endParaRPr lang="zh-CN"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p:sp>
      <p:sp>
        <p:nvSpPr>
          <p:cNvPr id="15363" name="备注占位符 2"/>
          <p:cNvSpPr>
            <a:spLocks noGrp="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64" name="日期占位符 3"/>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B68AF36-8280-4718-BE0E-DA5FDBE1639F}" type="datetime1">
              <a:rPr lang="zh-CN" altLang="en-US" smtClean="0"/>
              <a:t>2023/7/22</a:t>
            </a:fld>
            <a:endParaRPr lang="zh-CN" altLang="en-US" sz="1200"/>
          </a:p>
        </p:txBody>
      </p:sp>
      <p:sp>
        <p:nvSpPr>
          <p:cNvPr id="15365" name="灯片编号占位符 4"/>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09C1EF5B-9FA9-4427-ACE6-D13AF319A848}" type="slidenum">
              <a:rPr lang="zh-CN" altLang="en-US" smtClean="0"/>
              <a:t>2</a:t>
            </a:fld>
            <a:endParaRPr lang="zh-CN" altLang="en-US" sz="120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4" name="文本框 3"/>
          <p:cNvSpPr txBox="1"/>
          <p:nvPr userDrawn="1"/>
        </p:nvSpPr>
        <p:spPr>
          <a:xfrm>
            <a:off x="764086" y="158227"/>
            <a:ext cx="1964109"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传感器技术应用</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1255" y="34260"/>
            <a:ext cx="648045" cy="648045"/>
          </a:xfrm>
          <a:prstGeom prst="rect">
            <a:avLst/>
          </a:prstGeom>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直接连接符 6"/>
          <p:cNvCxnSpPr/>
          <p:nvPr userDrawn="1"/>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userDrawn="1"/>
        </p:nvSpPr>
        <p:spPr>
          <a:xfrm>
            <a:off x="6966008" y="113477"/>
            <a:ext cx="2232155" cy="400110"/>
          </a:xfrm>
          <a:prstGeom prst="rect">
            <a:avLst/>
          </a:prstGeom>
          <a:noFill/>
        </p:spPr>
        <p:txBody>
          <a:bodyPr wrap="square" rtlCol="0">
            <a:spAutoFit/>
          </a:bodyPr>
          <a:lstStyle/>
          <a:p>
            <a:r>
              <a:rPr lang="zh-CN" altLang="en-US" sz="2000" b="1" dirty="0" smtClean="0">
                <a:solidFill>
                  <a:srgbClr val="004D9F"/>
                </a:solidFill>
                <a:latin typeface="微软雅黑" panose="020B0503020204020204" pitchFamily="34" charset="-122"/>
                <a:ea typeface="微软雅黑" panose="020B0503020204020204" pitchFamily="34" charset="-122"/>
              </a:rPr>
              <a:t>传感器技术应用</a:t>
            </a:r>
            <a:endParaRPr lang="zh-CN" altLang="en-US" sz="2000" dirty="0">
              <a:solidFill>
                <a:srgbClr val="004D9F"/>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与标题">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文本框 6"/>
          <p:cNvSpPr txBox="1"/>
          <p:nvPr userDrawn="1"/>
        </p:nvSpPr>
        <p:spPr>
          <a:xfrm>
            <a:off x="2483855" y="1563680"/>
            <a:ext cx="4251649" cy="132343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8000" b="1" dirty="0">
                <a:solidFill>
                  <a:schemeClr val="bg1"/>
                </a:solidFill>
                <a:latin typeface="微软雅黑" panose="020B0503020204020204" pitchFamily="34" charset="-122"/>
                <a:ea typeface="微软雅黑" panose="020B0503020204020204" pitchFamily="34" charset="-122"/>
              </a:rPr>
              <a:t>谢 谢</a:t>
            </a:r>
            <a:endParaRPr lang="zh-CN" altLang="en-US" sz="1400" dirty="0">
              <a:latin typeface="微软雅黑" panose="020B0503020204020204" pitchFamily="34" charset="-122"/>
              <a:ea typeface="微软雅黑" panose="020B0503020204020204" pitchFamily="34" charset="-122"/>
            </a:endParaRPr>
          </a:p>
        </p:txBody>
      </p:sp>
      <p:sp>
        <p:nvSpPr>
          <p:cNvPr id="3" name="文本框 2"/>
          <p:cNvSpPr txBox="1"/>
          <p:nvPr userDrawn="1"/>
        </p:nvSpPr>
        <p:spPr>
          <a:xfrm>
            <a:off x="608587" y="96243"/>
            <a:ext cx="1964109"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传感器技术应用</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1255" y="34260"/>
            <a:ext cx="524077" cy="524077"/>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27081" y="2211725"/>
            <a:ext cx="7317174" cy="876744"/>
          </a:xfrm>
          <a:prstGeom prst="rect">
            <a:avLst/>
          </a:prstGeom>
          <a:solidFill>
            <a:schemeClr val="bg1">
              <a:alpha val="10000"/>
            </a:schemeClr>
          </a:solidFill>
          <a:ln>
            <a:noFill/>
          </a:ln>
          <a:effectLst>
            <a:glow rad="101600">
              <a:schemeClr val="bg1">
                <a:alpha val="60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文本框 1"/>
          <p:cNvSpPr txBox="1"/>
          <p:nvPr/>
        </p:nvSpPr>
        <p:spPr>
          <a:xfrm>
            <a:off x="2771875" y="1347665"/>
            <a:ext cx="3240225" cy="461665"/>
          </a:xfrm>
          <a:prstGeom prst="rect">
            <a:avLst/>
          </a:prstGeom>
          <a:noFill/>
        </p:spPr>
        <p:txBody>
          <a:bodyPr wrap="square" rtlCol="0">
            <a:spAutoFit/>
          </a:bodyPr>
          <a:lstStyle/>
          <a:p>
            <a:pPr algn="ctr"/>
            <a:r>
              <a:rPr lang="zh-CN" altLang="en-US" sz="2400" b="1">
                <a:solidFill>
                  <a:schemeClr val="bg1"/>
                </a:solidFill>
                <a:latin typeface="微软雅黑" panose="020B0503020204020204" pitchFamily="34" charset="-122"/>
                <a:ea typeface="微软雅黑" panose="020B0503020204020204" pitchFamily="34" charset="-122"/>
              </a:rPr>
              <a:t>项目五 光电传感器</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1418830" y="2357709"/>
            <a:ext cx="6333673" cy="584775"/>
          </a:xfrm>
          <a:prstGeom prst="rect">
            <a:avLst/>
          </a:prstGeom>
        </p:spPr>
        <p:txBody>
          <a:bodyPr wrap="square">
            <a:spAutoFit/>
          </a:bodyPr>
          <a:lstStyle/>
          <a:p>
            <a:pPr algn="ctr"/>
            <a:r>
              <a:rPr lang="zh-CN" altLang="en-US" sz="3200" b="1">
                <a:latin typeface="微软雅黑" panose="020B0503020204020204" pitchFamily="34" charset="-122"/>
                <a:ea typeface="微软雅黑" panose="020B0503020204020204" pitchFamily="34" charset="-122"/>
                <a:cs typeface="Times New Roman" panose="02020603050405020304" pitchFamily="18" charset="0"/>
              </a:rPr>
              <a:t>任务</a:t>
            </a:r>
            <a:r>
              <a:rPr lang="zh-CN" altLang="en-US" sz="3200" b="1" smtClean="0">
                <a:latin typeface="微软雅黑" panose="020B0503020204020204" pitchFamily="34" charset="-122"/>
                <a:ea typeface="微软雅黑" panose="020B0503020204020204" pitchFamily="34" charset="-122"/>
                <a:cs typeface="Times New Roman" panose="02020603050405020304" pitchFamily="18" charset="0"/>
              </a:rPr>
              <a:t>二  物</a:t>
            </a:r>
            <a:r>
              <a:rPr lang="zh-CN" altLang="en-US" sz="3200" b="1">
                <a:latin typeface="微软雅黑" panose="020B0503020204020204" pitchFamily="34" charset="-122"/>
                <a:ea typeface="微软雅黑" panose="020B0503020204020204" pitchFamily="34" charset="-122"/>
                <a:cs typeface="Times New Roman" panose="02020603050405020304" pitchFamily="18" charset="0"/>
              </a:rPr>
              <a:t>料检测光电传感器应用</a:t>
            </a:r>
            <a:endParaRPr lang="zh-CN" altLang="en-US" sz="32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smtClean="0">
                <a:solidFill>
                  <a:schemeClr val="accent5">
                    <a:lumMod val="50000"/>
                  </a:schemeClr>
                </a:solidFill>
                <a:latin typeface="+mn-ea"/>
                <a:ea typeface="+mn-ea"/>
              </a:rPr>
              <a:t>二、知识储备</a:t>
            </a:r>
            <a:endParaRPr lang="zh-CN" altLang="en-US" sz="2400" b="1" dirty="0">
              <a:solidFill>
                <a:schemeClr val="accent5">
                  <a:lumMod val="50000"/>
                </a:schemeClr>
              </a:solidFill>
              <a:latin typeface="+mn-ea"/>
              <a:ea typeface="+mn-ea"/>
            </a:endParaRPr>
          </a:p>
        </p:txBody>
      </p:sp>
      <p:sp>
        <p:nvSpPr>
          <p:cNvPr id="5" name="矩形 4"/>
          <p:cNvSpPr/>
          <p:nvPr/>
        </p:nvSpPr>
        <p:spPr>
          <a:xfrm>
            <a:off x="0" y="744824"/>
            <a:ext cx="4139970" cy="499624"/>
          </a:xfrm>
          <a:prstGeom prst="rect">
            <a:avLst/>
          </a:prstGeom>
        </p:spPr>
        <p:txBody>
          <a:bodyPr wrap="square">
            <a:spAutoFit/>
          </a:bodyPr>
          <a:lstStyle/>
          <a:p>
            <a:pPr indent="304800" algn="just">
              <a:lnSpc>
                <a:spcPct val="150000"/>
              </a:lnSpc>
              <a:spcAft>
                <a:spcPts val="0"/>
              </a:spcAft>
            </a:pP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（三）光电传感器选型依据</a:t>
            </a:r>
            <a:endParaRPr lang="zh-CN" alt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矩形 1"/>
          <p:cNvSpPr/>
          <p:nvPr/>
        </p:nvSpPr>
        <p:spPr>
          <a:xfrm>
            <a:off x="683730" y="1359034"/>
            <a:ext cx="2084147" cy="400110"/>
          </a:xfrm>
          <a:prstGeom prst="rect">
            <a:avLst/>
          </a:prstGeom>
        </p:spPr>
        <p:txBody>
          <a:bodyPr wrap="square">
            <a:spAutoFit/>
          </a:bodyPr>
          <a:lstStyle/>
          <a:p>
            <a:r>
              <a:rPr lang="en-US" altLang="zh-CN" sz="2000">
                <a:latin typeface="微软雅黑" panose="020B0503020204020204" pitchFamily="34" charset="-122"/>
                <a:ea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rPr>
              <a:t>安装位置</a:t>
            </a:r>
          </a:p>
        </p:txBody>
      </p:sp>
      <p:sp>
        <p:nvSpPr>
          <p:cNvPr id="7" name="矩形 6"/>
          <p:cNvSpPr/>
          <p:nvPr/>
        </p:nvSpPr>
        <p:spPr>
          <a:xfrm>
            <a:off x="276384" y="1759144"/>
            <a:ext cx="8524558" cy="961289"/>
          </a:xfrm>
          <a:prstGeom prst="rect">
            <a:avLst/>
          </a:prstGeom>
        </p:spPr>
        <p:txBody>
          <a:bodyPr wrap="square">
            <a:spAutoFit/>
          </a:bodyPr>
          <a:lstStyle/>
          <a:p>
            <a:pPr>
              <a:lnSpc>
                <a:spcPct val="150000"/>
              </a:lnSpc>
            </a:pPr>
            <a:r>
              <a:rPr lang="zh-CN" altLang="en-US" sz="2000" smtClean="0">
                <a:latin typeface="微软雅黑" panose="020B0503020204020204" pitchFamily="34" charset="-122"/>
                <a:ea typeface="微软雅黑" panose="020B0503020204020204" pitchFamily="34" charset="-122"/>
                <a:cs typeface="Times New Roman" panose="02020603050405020304" pitchFamily="18" charset="0"/>
              </a:rPr>
              <a:t>       根</a:t>
            </a:r>
            <a:r>
              <a:rPr lang="zh-CN" altLang="en-US" sz="2000">
                <a:latin typeface="微软雅黑" panose="020B0503020204020204" pitchFamily="34" charset="-122"/>
                <a:ea typeface="微软雅黑" panose="020B0503020204020204" pitchFamily="34" charset="-122"/>
                <a:cs typeface="Times New Roman" panose="02020603050405020304" pitchFamily="18" charset="0"/>
              </a:rPr>
              <a:t>据安装的位置，测量好安装尺寸，再根据尺寸选择合适的光电传感器外形尺寸。</a:t>
            </a:r>
          </a:p>
        </p:txBody>
      </p:sp>
      <p:sp>
        <p:nvSpPr>
          <p:cNvPr id="8" name="矩形 7"/>
          <p:cNvSpPr/>
          <p:nvPr/>
        </p:nvSpPr>
        <p:spPr>
          <a:xfrm>
            <a:off x="755735" y="2850675"/>
            <a:ext cx="2084147" cy="400110"/>
          </a:xfrm>
          <a:prstGeom prst="rect">
            <a:avLst/>
          </a:prstGeom>
        </p:spPr>
        <p:txBody>
          <a:bodyPr wrap="square">
            <a:spAutoFit/>
          </a:bodyPr>
          <a:lstStyle/>
          <a:p>
            <a:r>
              <a:rPr lang="en-US" altLang="zh-CN" sz="2000">
                <a:latin typeface="微软雅黑" panose="020B0503020204020204" pitchFamily="34" charset="-122"/>
                <a:ea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rPr>
              <a:t>工作电源</a:t>
            </a:r>
          </a:p>
        </p:txBody>
      </p:sp>
      <p:sp>
        <p:nvSpPr>
          <p:cNvPr id="6" name="矩形 5"/>
          <p:cNvSpPr/>
          <p:nvPr/>
        </p:nvSpPr>
        <p:spPr>
          <a:xfrm>
            <a:off x="539720" y="3400520"/>
            <a:ext cx="4852610" cy="499624"/>
          </a:xfrm>
          <a:prstGeom prst="rect">
            <a:avLst/>
          </a:prstGeom>
        </p:spPr>
        <p:txBody>
          <a:bodyPr wrap="none">
            <a:spAutoFit/>
          </a:bodyPr>
          <a:lstStyle/>
          <a:p>
            <a:pPr indent="304800" algn="just">
              <a:lnSpc>
                <a:spcPct val="150000"/>
              </a:lnSpc>
              <a:spcAft>
                <a:spcPts val="0"/>
              </a:spcAft>
            </a:pPr>
            <a:r>
              <a:rPr lang="zh-CN" altLang="zh-CN" sz="2000" kern="100">
                <a:latin typeface="微软雅黑" panose="020B0503020204020204" pitchFamily="34" charset="-122"/>
                <a:ea typeface="微软雅黑" panose="020B0503020204020204" pitchFamily="34" charset="-122"/>
                <a:cs typeface="Times New Roman" panose="02020603050405020304" pitchFamily="18" charset="0"/>
              </a:rPr>
              <a:t>根据实际要求选择直流或者交流供电。</a:t>
            </a:r>
            <a:endParaRPr lang="zh-CN" alt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3483085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smtClean="0">
                <a:solidFill>
                  <a:schemeClr val="accent5">
                    <a:lumMod val="50000"/>
                  </a:schemeClr>
                </a:solidFill>
                <a:latin typeface="+mn-ea"/>
                <a:ea typeface="+mn-ea"/>
              </a:rPr>
              <a:t>二、知识储备</a:t>
            </a:r>
            <a:endParaRPr lang="zh-CN" altLang="en-US" sz="2400" b="1" dirty="0">
              <a:solidFill>
                <a:schemeClr val="accent5">
                  <a:lumMod val="50000"/>
                </a:schemeClr>
              </a:solidFill>
              <a:latin typeface="+mn-ea"/>
              <a:ea typeface="+mn-ea"/>
            </a:endParaRPr>
          </a:p>
        </p:txBody>
      </p:sp>
      <p:sp>
        <p:nvSpPr>
          <p:cNvPr id="5" name="矩形 4"/>
          <p:cNvSpPr/>
          <p:nvPr/>
        </p:nvSpPr>
        <p:spPr>
          <a:xfrm>
            <a:off x="0" y="744824"/>
            <a:ext cx="4139970" cy="499624"/>
          </a:xfrm>
          <a:prstGeom prst="rect">
            <a:avLst/>
          </a:prstGeom>
        </p:spPr>
        <p:txBody>
          <a:bodyPr wrap="square">
            <a:spAutoFit/>
          </a:bodyPr>
          <a:lstStyle/>
          <a:p>
            <a:pPr indent="304800" algn="just">
              <a:lnSpc>
                <a:spcPct val="150000"/>
              </a:lnSpc>
              <a:spcAft>
                <a:spcPts val="0"/>
              </a:spcAft>
            </a:pP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（三）光电传感器选型依据</a:t>
            </a:r>
            <a:endParaRPr lang="zh-CN" alt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矩形 8"/>
          <p:cNvSpPr/>
          <p:nvPr/>
        </p:nvSpPr>
        <p:spPr>
          <a:xfrm>
            <a:off x="683730" y="1443409"/>
            <a:ext cx="2084147" cy="400110"/>
          </a:xfrm>
          <a:prstGeom prst="rect">
            <a:avLst/>
          </a:prstGeom>
        </p:spPr>
        <p:txBody>
          <a:bodyPr wrap="square">
            <a:spAutoFit/>
          </a:bodyPr>
          <a:lstStyle/>
          <a:p>
            <a:r>
              <a:rPr lang="en-US" altLang="zh-CN" sz="2000" smtClean="0">
                <a:latin typeface="微软雅黑" panose="020B0503020204020204" pitchFamily="34" charset="-122"/>
                <a:ea typeface="微软雅黑" panose="020B0503020204020204" pitchFamily="34" charset="-122"/>
              </a:rPr>
              <a:t>5.</a:t>
            </a:r>
            <a:r>
              <a:rPr lang="zh-CN" altLang="en-US" sz="2000">
                <a:latin typeface="微软雅黑" panose="020B0503020204020204" pitchFamily="34" charset="-122"/>
                <a:ea typeface="微软雅黑" panose="020B0503020204020204" pitchFamily="34" charset="-122"/>
              </a:rPr>
              <a:t>接线方式</a:t>
            </a:r>
          </a:p>
        </p:txBody>
      </p:sp>
      <p:sp>
        <p:nvSpPr>
          <p:cNvPr id="10" name="矩形 9"/>
          <p:cNvSpPr/>
          <p:nvPr/>
        </p:nvSpPr>
        <p:spPr>
          <a:xfrm>
            <a:off x="597722" y="1843519"/>
            <a:ext cx="7881882" cy="1477328"/>
          </a:xfrm>
          <a:prstGeom prst="rect">
            <a:avLst/>
          </a:prstGeom>
        </p:spPr>
        <p:txBody>
          <a:bodyPr wrap="square">
            <a:spAutoFit/>
          </a:bodyPr>
          <a:lstStyle/>
          <a:p>
            <a:pPr indent="304800" algn="just">
              <a:lnSpc>
                <a:spcPct val="150000"/>
              </a:lnSpc>
              <a:spcAft>
                <a:spcPts val="0"/>
              </a:spcAft>
            </a:pP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2000" kern="100" smtClean="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000" kern="100" smtClean="0">
                <a:latin typeface="微软雅黑" panose="020B0503020204020204" pitchFamily="34" charset="-122"/>
                <a:ea typeface="微软雅黑" panose="020B0503020204020204" pitchFamily="34" charset="-122"/>
                <a:cs typeface="Times New Roman" panose="02020603050405020304" pitchFamily="18" charset="0"/>
              </a:rPr>
              <a:t>导</a:t>
            </a:r>
            <a:r>
              <a:rPr lang="zh-CN" altLang="zh-CN" sz="2000" kern="100">
                <a:latin typeface="微软雅黑" panose="020B0503020204020204" pitchFamily="34" charset="-122"/>
                <a:ea typeface="微软雅黑" panose="020B0503020204020204" pitchFamily="34" charset="-122"/>
                <a:cs typeface="Times New Roman" panose="02020603050405020304" pitchFamily="18" charset="0"/>
              </a:rPr>
              <a:t>线引出型（默认导线长度</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1.2m</a:t>
            </a:r>
            <a:r>
              <a:rPr lang="zh-CN" altLang="zh-CN" sz="2000" kern="100">
                <a:latin typeface="微软雅黑" panose="020B0503020204020204" pitchFamily="34" charset="-122"/>
                <a:ea typeface="微软雅黑" panose="020B0503020204020204" pitchFamily="34" charset="-122"/>
                <a:cs typeface="Times New Roman" panose="02020603050405020304" pitchFamily="18" charset="0"/>
              </a:rPr>
              <a:t>）、接插件型。导线引出型是在传感器后有导线接出，可以直接与后续设备连接。而接插件式只有接插头，要与后续设备连接需要配接插件，便于维护更换。</a:t>
            </a:r>
            <a:endParaRPr lang="zh-CN" alt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矩形 10"/>
          <p:cNvSpPr/>
          <p:nvPr/>
        </p:nvSpPr>
        <p:spPr>
          <a:xfrm>
            <a:off x="452538" y="3412086"/>
            <a:ext cx="8172250" cy="1015663"/>
          </a:xfrm>
          <a:prstGeom prst="rect">
            <a:avLst/>
          </a:prstGeom>
        </p:spPr>
        <p:txBody>
          <a:bodyPr wrap="square">
            <a:spAutoFit/>
          </a:bodyPr>
          <a:lstStyle/>
          <a:p>
            <a:pPr indent="304800" algn="just">
              <a:lnSpc>
                <a:spcPct val="150000"/>
              </a:lnSpc>
              <a:spcAft>
                <a:spcPts val="0"/>
              </a:spcAft>
            </a:pP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6.</a:t>
            </a:r>
            <a:r>
              <a:rPr lang="zh-CN" altLang="zh-CN" sz="2000" kern="100">
                <a:latin typeface="微软雅黑" panose="020B0503020204020204" pitchFamily="34" charset="-122"/>
                <a:ea typeface="微软雅黑" panose="020B0503020204020204" pitchFamily="34" charset="-122"/>
                <a:cs typeface="Times New Roman" panose="02020603050405020304" pitchFamily="18" charset="0"/>
              </a:rPr>
              <a:t>其他：工作环境是否需要防油防尘等。一般环境中我们使用标准型，而在特殊环境中，例如油雾中使用时，需要选择防油型。</a:t>
            </a:r>
            <a:endParaRPr lang="zh-CN" alt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788588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8101013" y="2601913"/>
            <a:ext cx="482600" cy="77787"/>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文本框 2"/>
          <p:cNvSpPr txBox="1"/>
          <p:nvPr/>
        </p:nvSpPr>
        <p:spPr>
          <a:xfrm>
            <a:off x="3645421" y="1911032"/>
            <a:ext cx="2364315" cy="584775"/>
          </a:xfrm>
          <a:prstGeom prst="rect">
            <a:avLst/>
          </a:prstGeom>
          <a:noFill/>
        </p:spPr>
        <p:txBody>
          <a:bodyPr wrap="square">
            <a:spAutoFit/>
          </a:bodyPr>
          <a:lstStyle/>
          <a:p>
            <a:pPr>
              <a:defRPr/>
            </a:pPr>
            <a:r>
              <a:rPr lang="zh-CN" altLang="en-US" sz="3200" smtClean="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任务实施</a:t>
            </a:r>
            <a:endParaRPr lang="zh-CN" altLang="en-US" sz="3000" b="1" dirty="0" smtClean="0">
              <a:solidFill>
                <a:schemeClr val="accent1">
                  <a:lumMod val="50000"/>
                </a:schemeClr>
              </a:solidFill>
              <a:latin typeface="+mj-ea"/>
            </a:endParaRPr>
          </a:p>
        </p:txBody>
      </p:sp>
      <p:sp>
        <p:nvSpPr>
          <p:cNvPr id="4" name="等腰三角形 3"/>
          <p:cNvSpPr/>
          <p:nvPr/>
        </p:nvSpPr>
        <p:spPr>
          <a:xfrm>
            <a:off x="7348538" y="2574925"/>
            <a:ext cx="541337" cy="109538"/>
          </a:xfrm>
          <a:prstGeom prst="triangle">
            <a:avLst/>
          </a:prstGeom>
          <a:solidFill>
            <a:srgbClr val="4384F1"/>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sp>
        <p:nvSpPr>
          <p:cNvPr id="5" name="等腰三角形 4"/>
          <p:cNvSpPr/>
          <p:nvPr/>
        </p:nvSpPr>
        <p:spPr>
          <a:xfrm>
            <a:off x="7656513" y="2574925"/>
            <a:ext cx="515937" cy="106363"/>
          </a:xfrm>
          <a:prstGeom prst="triangle">
            <a:avLst/>
          </a:prstGeom>
          <a:solidFill>
            <a:srgbClr val="E94236"/>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sp>
        <p:nvSpPr>
          <p:cNvPr id="6" name="等腰三角形 5"/>
          <p:cNvSpPr/>
          <p:nvPr/>
        </p:nvSpPr>
        <p:spPr>
          <a:xfrm>
            <a:off x="7956550" y="2571750"/>
            <a:ext cx="425450" cy="107950"/>
          </a:xfrm>
          <a:prstGeom prst="triangle">
            <a:avLst/>
          </a:prstGeom>
          <a:solidFill>
            <a:srgbClr val="FBBD06"/>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grpSp>
        <p:nvGrpSpPr>
          <p:cNvPr id="7" name="组合 9"/>
          <p:cNvGrpSpPr/>
          <p:nvPr/>
        </p:nvGrpSpPr>
        <p:grpSpPr bwMode="auto">
          <a:xfrm>
            <a:off x="611188" y="1635125"/>
            <a:ext cx="1122362" cy="1104900"/>
            <a:chOff x="435062" y="2197292"/>
            <a:chExt cx="2503108" cy="2448000"/>
          </a:xfrm>
        </p:grpSpPr>
        <p:grpSp>
          <p:nvGrpSpPr>
            <p:cNvPr id="8" name="组合 10"/>
            <p:cNvGrpSpPr/>
            <p:nvPr/>
          </p:nvGrpSpPr>
          <p:grpSpPr bwMode="auto">
            <a:xfrm>
              <a:off x="490170" y="2197292"/>
              <a:ext cx="2448000" cy="2448000"/>
              <a:chOff x="3384388" y="-791390"/>
              <a:chExt cx="2448000" cy="2448000"/>
            </a:xfrm>
          </p:grpSpPr>
          <p:sp>
            <p:nvSpPr>
              <p:cNvPr id="11" name="圆角矩形 10"/>
              <p:cNvSpPr>
                <a:spLocks noChangeAspect="1"/>
              </p:cNvSpPr>
              <p:nvPr/>
            </p:nvSpPr>
            <p:spPr>
              <a:xfrm rot="2700000">
                <a:off x="3385157" y="-790621"/>
                <a:ext cx="2448000" cy="2446461"/>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圆角矩形 11"/>
              <p:cNvSpPr>
                <a:spLocks noChangeAspect="1"/>
              </p:cNvSpPr>
              <p:nvPr/>
            </p:nvSpPr>
            <p:spPr>
              <a:xfrm rot="2700000">
                <a:off x="3448537" y="-737512"/>
                <a:ext cx="2342483" cy="2340247"/>
              </a:xfrm>
              <a:prstGeom prst="roundRect">
                <a:avLst/>
              </a:prstGeom>
              <a:noFill/>
              <a:ln w="12700">
                <a:solidFill>
                  <a:schemeClr val="bg1">
                    <a:lumMod val="75000"/>
                  </a:schemeClr>
                </a:solidFill>
                <a:prstDash val="dash"/>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9" name="文本框 8"/>
            <p:cNvSpPr txBox="1"/>
            <p:nvPr/>
          </p:nvSpPr>
          <p:spPr>
            <a:xfrm>
              <a:off x="435062" y="2292259"/>
              <a:ext cx="2442921" cy="1429407"/>
            </a:xfrm>
            <a:prstGeom prst="rect">
              <a:avLst/>
            </a:prstGeom>
            <a:noFill/>
          </p:spPr>
          <p:txBody>
            <a:bodyPr wrap="square">
              <a:spAutoFit/>
            </a:bodyPr>
            <a:lstStyle/>
            <a:p>
              <a:pPr algn="ctr">
                <a:defRPr/>
              </a:pPr>
              <a:r>
                <a:rPr lang="en-US" altLang="zh-CN" sz="3600" smtClean="0">
                  <a:solidFill>
                    <a:schemeClr val="accent1">
                      <a:lumMod val="50000"/>
                    </a:schemeClr>
                  </a:solidFill>
                  <a:latin typeface="Impact" panose="020B0806030902050204" pitchFamily="34" charset="0"/>
                  <a:ea typeface="华文细黑" panose="02010600040101010101" charset="-122"/>
                </a:rPr>
                <a:t>03</a:t>
              </a:r>
              <a:endParaRPr lang="zh-CN" altLang="en-US" sz="3600" dirty="0">
                <a:solidFill>
                  <a:schemeClr val="accent1">
                    <a:lumMod val="50000"/>
                  </a:schemeClr>
                </a:solidFill>
                <a:latin typeface="Impact" panose="020B0806030902050204" pitchFamily="34" charset="0"/>
                <a:ea typeface="华文细黑" panose="02010600040101010101" charset="-122"/>
              </a:endParaRPr>
            </a:p>
          </p:txBody>
        </p:sp>
        <p:sp>
          <p:nvSpPr>
            <p:cNvPr id="10" name="文本框 12"/>
            <p:cNvSpPr txBox="1">
              <a:spLocks noChangeArrowheads="1"/>
            </p:cNvSpPr>
            <p:nvPr/>
          </p:nvSpPr>
          <p:spPr bwMode="auto">
            <a:xfrm>
              <a:off x="532907" y="3525668"/>
              <a:ext cx="2370079" cy="67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400" dirty="0">
                  <a:solidFill>
                    <a:srgbClr val="7F7F7F"/>
                  </a:solidFill>
                  <a:latin typeface="华文细黑" panose="02010600040101010101" charset="-122"/>
                  <a:ea typeface="华文细黑" panose="02010600040101010101" charset="-122"/>
                </a:rPr>
                <a:t>Part </a:t>
              </a:r>
              <a:r>
                <a:rPr lang="en-US" altLang="zh-CN" sz="1400" dirty="0" smtClean="0">
                  <a:solidFill>
                    <a:srgbClr val="7F7F7F"/>
                  </a:solidFill>
                  <a:latin typeface="华文细黑" panose="02010600040101010101" charset="-122"/>
                  <a:ea typeface="华文细黑" panose="02010600040101010101" charset="-122"/>
                </a:rPr>
                <a:t>One</a:t>
              </a:r>
            </a:p>
          </p:txBody>
        </p:sp>
      </p:grpSp>
      <p:cxnSp>
        <p:nvCxnSpPr>
          <p:cNvPr id="13" name="直接连接符 12"/>
          <p:cNvCxnSpPr/>
          <p:nvPr/>
        </p:nvCxnSpPr>
        <p:spPr bwMode="auto">
          <a:xfrm>
            <a:off x="2124075" y="2679700"/>
            <a:ext cx="6480175" cy="0"/>
          </a:xfrm>
          <a:prstGeom prst="line">
            <a:avLst/>
          </a:prstGeom>
          <a:solidFill>
            <a:schemeClr val="accent1"/>
          </a:solidFill>
          <a:ln w="9525" cap="flat" cmpd="sng" algn="ctr">
            <a:solidFill>
              <a:schemeClr val="bg2">
                <a:lumMod val="60000"/>
                <a:lumOff val="40000"/>
              </a:schemeClr>
            </a:solidFill>
            <a:prstDash val="solid"/>
            <a:round/>
            <a:headEnd type="none" w="med" len="med"/>
            <a:tailEnd type="none" w="med" len="med"/>
          </a:ln>
          <a:effectLst/>
        </p:spPr>
      </p:cxnSp>
    </p:spTree>
    <p:extLst>
      <p:ext uri="{BB962C8B-B14F-4D97-AF65-F5344CB8AC3E}">
        <p14:creationId xmlns:p14="http://schemas.microsoft.com/office/powerpoint/2010/main" val="397497806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smtClean="0">
                <a:solidFill>
                  <a:schemeClr val="accent5">
                    <a:lumMod val="50000"/>
                  </a:schemeClr>
                </a:solidFill>
                <a:latin typeface="+mn-ea"/>
                <a:ea typeface="+mn-ea"/>
              </a:rPr>
              <a:t>三、任务实施</a:t>
            </a:r>
            <a:endParaRPr lang="zh-CN" altLang="en-US" sz="2400" b="1" dirty="0">
              <a:solidFill>
                <a:schemeClr val="accent5">
                  <a:lumMod val="50000"/>
                </a:schemeClr>
              </a:solidFill>
              <a:latin typeface="+mn-ea"/>
              <a:ea typeface="+mn-ea"/>
            </a:endParaRPr>
          </a:p>
        </p:txBody>
      </p:sp>
      <p:sp>
        <p:nvSpPr>
          <p:cNvPr id="5" name="矩形 4"/>
          <p:cNvSpPr/>
          <p:nvPr/>
        </p:nvSpPr>
        <p:spPr>
          <a:xfrm>
            <a:off x="0" y="746368"/>
            <a:ext cx="4355985" cy="553998"/>
          </a:xfrm>
          <a:prstGeom prst="rect">
            <a:avLst/>
          </a:prstGeom>
        </p:spPr>
        <p:txBody>
          <a:bodyPr wrap="square">
            <a:spAutoFit/>
          </a:bodyPr>
          <a:lstStyle/>
          <a:p>
            <a:pPr indent="304800" algn="just">
              <a:lnSpc>
                <a:spcPct val="150000"/>
              </a:lnSpc>
              <a:spcAft>
                <a:spcPts val="0"/>
              </a:spcAft>
            </a:pPr>
            <a:r>
              <a:rPr lang="zh-CN" altLang="zh-CN" sz="2000" kern="100">
                <a:latin typeface="微软雅黑" panose="020B0503020204020204" pitchFamily="34" charset="-122"/>
                <a:ea typeface="微软雅黑" panose="020B0503020204020204" pitchFamily="34" charset="-122"/>
                <a:cs typeface="Times New Roman" panose="02020603050405020304" pitchFamily="18" charset="0"/>
              </a:rPr>
              <a:t>步骤</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000" kern="100">
                <a:latin typeface="微软雅黑" panose="020B0503020204020204" pitchFamily="34" charset="-122"/>
                <a:ea typeface="微软雅黑" panose="020B0503020204020204" pitchFamily="34" charset="-122"/>
                <a:cs typeface="Times New Roman" panose="02020603050405020304" pitchFamily="18" charset="0"/>
              </a:rPr>
              <a:t>：漫反射式光电传感器选型</a:t>
            </a:r>
            <a:endParaRPr lang="zh-CN" alt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 name="矩形 5"/>
          <p:cNvSpPr/>
          <p:nvPr/>
        </p:nvSpPr>
        <p:spPr>
          <a:xfrm>
            <a:off x="470380" y="1419670"/>
            <a:ext cx="8136565" cy="2862322"/>
          </a:xfrm>
          <a:prstGeom prst="rect">
            <a:avLst/>
          </a:prstGeom>
        </p:spPr>
        <p:txBody>
          <a:bodyPr wrap="square">
            <a:spAutoFit/>
          </a:bodyPr>
          <a:lstStyle/>
          <a:p>
            <a:pPr>
              <a:lnSpc>
                <a:spcPct val="150000"/>
              </a:lnSpc>
            </a:pPr>
            <a:r>
              <a:rPr lang="zh-CN" altLang="en-US" sz="2000" smtClean="0">
                <a:latin typeface="微软雅黑" panose="020B0503020204020204" pitchFamily="34" charset="-122"/>
                <a:ea typeface="微软雅黑" panose="020B0503020204020204" pitchFamily="34" charset="-122"/>
              </a:rPr>
              <a:t>       某</a:t>
            </a:r>
            <a:r>
              <a:rPr lang="zh-CN" altLang="en-US" sz="2000">
                <a:latin typeface="微软雅黑" panose="020B0503020204020204" pitchFamily="34" charset="-122"/>
                <a:ea typeface="微软雅黑" panose="020B0503020204020204" pitchFamily="34" charset="-122"/>
              </a:rPr>
              <a:t>螺蛳粉装袋生产线需检测酸笋料包是否到达工业机器人的机械抓夹正下方，现需在传送带左侧安装漫反射式光电传感器用于检测料包是否到位。由于现场环境有限，故安装位置限：长</a:t>
            </a:r>
            <a:r>
              <a:rPr lang="en-US" altLang="zh-CN" sz="2000">
                <a:latin typeface="微软雅黑" panose="020B0503020204020204" pitchFamily="34" charset="-122"/>
                <a:ea typeface="微软雅黑" panose="020B0503020204020204" pitchFamily="34" charset="-122"/>
              </a:rPr>
              <a:t>21mm</a:t>
            </a:r>
            <a:r>
              <a:rPr lang="zh-CN" altLang="en-US" sz="2000">
                <a:latin typeface="微软雅黑" panose="020B0503020204020204" pitchFamily="34" charset="-122"/>
                <a:ea typeface="微软雅黑" panose="020B0503020204020204" pitchFamily="34" charset="-122"/>
              </a:rPr>
              <a:t>，宽</a:t>
            </a:r>
            <a:r>
              <a:rPr lang="en-US" altLang="zh-CN" sz="2000">
                <a:latin typeface="微软雅黑" panose="020B0503020204020204" pitchFamily="34" charset="-122"/>
                <a:ea typeface="微软雅黑" panose="020B0503020204020204" pitchFamily="34" charset="-122"/>
              </a:rPr>
              <a:t>35mm</a:t>
            </a:r>
            <a:r>
              <a:rPr lang="zh-CN" altLang="en-US" sz="2000">
                <a:latin typeface="微软雅黑" panose="020B0503020204020204" pitchFamily="34" charset="-122"/>
                <a:ea typeface="微软雅黑" panose="020B0503020204020204" pitchFamily="34" charset="-122"/>
              </a:rPr>
              <a:t>，高</a:t>
            </a:r>
            <a:r>
              <a:rPr lang="en-US" altLang="zh-CN" sz="2000">
                <a:latin typeface="微软雅黑" panose="020B0503020204020204" pitchFamily="34" charset="-122"/>
                <a:ea typeface="微软雅黑" panose="020B0503020204020204" pitchFamily="34" charset="-122"/>
              </a:rPr>
              <a:t>12mm</a:t>
            </a:r>
            <a:r>
              <a:rPr lang="zh-CN" altLang="en-US" sz="2000">
                <a:latin typeface="微软雅黑" panose="020B0503020204020204" pitchFamily="34" charset="-122"/>
                <a:ea typeface="微软雅黑" panose="020B0503020204020204" pitchFamily="34" charset="-122"/>
              </a:rPr>
              <a:t>，传送带宽</a:t>
            </a:r>
            <a:r>
              <a:rPr lang="en-US" altLang="zh-CN" sz="2000">
                <a:latin typeface="微软雅黑" panose="020B0503020204020204" pitchFamily="34" charset="-122"/>
                <a:ea typeface="微软雅黑" panose="020B0503020204020204" pitchFamily="34" charset="-122"/>
              </a:rPr>
              <a:t>35mm</a:t>
            </a:r>
            <a:r>
              <a:rPr lang="zh-CN" altLang="en-US" sz="2000">
                <a:latin typeface="微软雅黑" panose="020B0503020204020204" pitchFamily="34" charset="-122"/>
                <a:ea typeface="微软雅黑" panose="020B0503020204020204" pitchFamily="34" charset="-122"/>
              </a:rPr>
              <a:t>，传送带外支架宽</a:t>
            </a:r>
            <a:r>
              <a:rPr lang="en-US" altLang="zh-CN" sz="2000">
                <a:latin typeface="微软雅黑" panose="020B0503020204020204" pitchFamily="34" charset="-122"/>
                <a:ea typeface="微软雅黑" panose="020B0503020204020204" pitchFamily="34" charset="-122"/>
              </a:rPr>
              <a:t>39mm</a:t>
            </a:r>
            <a:r>
              <a:rPr lang="zh-CN" altLang="en-US" sz="2000">
                <a:latin typeface="微软雅黑" panose="020B0503020204020204" pitchFamily="34" charset="-122"/>
                <a:ea typeface="微软雅黑" panose="020B0503020204020204" pitchFamily="34" charset="-122"/>
              </a:rPr>
              <a:t>，传送带移动速度为</a:t>
            </a:r>
            <a:r>
              <a:rPr lang="en-US" altLang="zh-CN" sz="2000">
                <a:latin typeface="微软雅黑" panose="020B0503020204020204" pitchFamily="34" charset="-122"/>
                <a:ea typeface="微软雅黑" panose="020B0503020204020204" pitchFamily="34" charset="-122"/>
              </a:rPr>
              <a:t>0.5m/s</a:t>
            </a:r>
            <a:r>
              <a:rPr lang="zh-CN" altLang="en-US" sz="2000">
                <a:latin typeface="微软雅黑" panose="020B0503020204020204" pitchFamily="34" charset="-122"/>
                <a:ea typeface="微软雅黑" panose="020B0503020204020204" pitchFamily="34" charset="-122"/>
              </a:rPr>
              <a:t>，此段生产线可提供</a:t>
            </a:r>
            <a:r>
              <a:rPr lang="en-US" altLang="zh-CN" sz="2000">
                <a:latin typeface="微软雅黑" panose="020B0503020204020204" pitchFamily="34" charset="-122"/>
                <a:ea typeface="微软雅黑" panose="020B0503020204020204" pitchFamily="34" charset="-122"/>
              </a:rPr>
              <a:t>5V</a:t>
            </a:r>
            <a:r>
              <a:rPr lang="zh-CN" altLang="en-US" sz="2000">
                <a:latin typeface="微软雅黑" panose="020B0503020204020204" pitchFamily="34" charset="-122"/>
                <a:ea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rPr>
              <a:t>12V</a:t>
            </a:r>
            <a:r>
              <a:rPr lang="zh-CN" altLang="en-US" sz="2000">
                <a:latin typeface="微软雅黑" panose="020B0503020204020204" pitchFamily="34" charset="-122"/>
                <a:ea typeface="微软雅黑" panose="020B0503020204020204" pitchFamily="34" charset="-122"/>
              </a:rPr>
              <a:t>直流电源，车间内温度为</a:t>
            </a:r>
            <a:r>
              <a:rPr lang="en-US" altLang="zh-CN" sz="2000">
                <a:latin typeface="微软雅黑" panose="020B0503020204020204" pitchFamily="34" charset="-122"/>
                <a:ea typeface="微软雅黑" panose="020B0503020204020204" pitchFamily="34" charset="-122"/>
              </a:rPr>
              <a:t>-10℃-50℃</a:t>
            </a:r>
            <a:r>
              <a:rPr lang="zh-CN" altLang="en-US" sz="2000">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2629787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smtClean="0">
                <a:solidFill>
                  <a:schemeClr val="accent5">
                    <a:lumMod val="50000"/>
                  </a:schemeClr>
                </a:solidFill>
                <a:latin typeface="+mn-ea"/>
                <a:ea typeface="+mn-ea"/>
              </a:rPr>
              <a:t>三、任务实施</a:t>
            </a:r>
            <a:endParaRPr lang="zh-CN" altLang="en-US" sz="2400" b="1" dirty="0">
              <a:solidFill>
                <a:schemeClr val="accent5">
                  <a:lumMod val="50000"/>
                </a:schemeClr>
              </a:solidFill>
              <a:latin typeface="+mn-ea"/>
              <a:ea typeface="+mn-ea"/>
            </a:endParaRPr>
          </a:p>
        </p:txBody>
      </p:sp>
      <p:sp>
        <p:nvSpPr>
          <p:cNvPr id="5" name="矩形 4"/>
          <p:cNvSpPr/>
          <p:nvPr/>
        </p:nvSpPr>
        <p:spPr>
          <a:xfrm>
            <a:off x="0" y="577652"/>
            <a:ext cx="4355985" cy="553998"/>
          </a:xfrm>
          <a:prstGeom prst="rect">
            <a:avLst/>
          </a:prstGeom>
        </p:spPr>
        <p:txBody>
          <a:bodyPr wrap="square">
            <a:spAutoFit/>
          </a:bodyPr>
          <a:lstStyle/>
          <a:p>
            <a:pPr indent="304800" algn="just">
              <a:lnSpc>
                <a:spcPct val="150000"/>
              </a:lnSpc>
              <a:spcAft>
                <a:spcPts val="0"/>
              </a:spcAft>
            </a:pPr>
            <a:r>
              <a:rPr lang="zh-CN" altLang="zh-CN" sz="2000" kern="100">
                <a:latin typeface="微软雅黑" panose="020B0503020204020204" pitchFamily="34" charset="-122"/>
                <a:ea typeface="微软雅黑" panose="020B0503020204020204" pitchFamily="34" charset="-122"/>
                <a:cs typeface="Times New Roman" panose="02020603050405020304" pitchFamily="18" charset="0"/>
              </a:rPr>
              <a:t>步骤</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000" kern="100">
                <a:latin typeface="微软雅黑" panose="020B0503020204020204" pitchFamily="34" charset="-122"/>
                <a:ea typeface="微软雅黑" panose="020B0503020204020204" pitchFamily="34" charset="-122"/>
                <a:cs typeface="Times New Roman" panose="02020603050405020304" pitchFamily="18" charset="0"/>
              </a:rPr>
              <a:t>：漫反射式光电传感器选型</a:t>
            </a:r>
            <a:endParaRPr lang="zh-CN" alt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 name="矩形 5"/>
          <p:cNvSpPr/>
          <p:nvPr/>
        </p:nvSpPr>
        <p:spPr>
          <a:xfrm>
            <a:off x="362372" y="1031607"/>
            <a:ext cx="8352580" cy="1015663"/>
          </a:xfrm>
          <a:prstGeom prst="rect">
            <a:avLst/>
          </a:prstGeom>
        </p:spPr>
        <p:txBody>
          <a:bodyPr wrap="square">
            <a:spAutoFit/>
          </a:bodyPr>
          <a:lstStyle/>
          <a:p>
            <a:pPr>
              <a:lnSpc>
                <a:spcPct val="150000"/>
              </a:lnSpc>
            </a:pPr>
            <a:r>
              <a:rPr lang="zh-CN" altLang="en-US" sz="2000">
                <a:latin typeface="微软雅黑" panose="020B0503020204020204" pitchFamily="34" charset="-122"/>
                <a:ea typeface="微软雅黑" panose="020B0503020204020204" pitchFamily="34" charset="-122"/>
              </a:rPr>
              <a:t>请分析应用场景，由光电传感器的额定电压、测量距离、外形尺寸等确定光电传感器的型号，并填写选型表。可选光电传感器参数见表</a:t>
            </a:r>
            <a:r>
              <a:rPr lang="en-US" altLang="zh-CN" sz="2000">
                <a:latin typeface="微软雅黑" panose="020B0503020204020204" pitchFamily="34" charset="-122"/>
                <a:ea typeface="微软雅黑" panose="020B0503020204020204" pitchFamily="34" charset="-122"/>
              </a:rPr>
              <a:t>5-2-1</a:t>
            </a:r>
            <a:r>
              <a:rPr lang="zh-CN" altLang="en-US" sz="2000">
                <a:latin typeface="微软雅黑" panose="020B0503020204020204" pitchFamily="34" charset="-122"/>
                <a:ea typeface="微软雅黑" panose="020B0503020204020204" pitchFamily="34" charset="-122"/>
              </a:rPr>
              <a:t>，</a:t>
            </a:r>
          </a:p>
        </p:txBody>
      </p:sp>
      <p:graphicFrame>
        <p:nvGraphicFramePr>
          <p:cNvPr id="2" name="表格 1"/>
          <p:cNvGraphicFramePr>
            <a:graphicFrameLocks noGrp="1"/>
          </p:cNvGraphicFramePr>
          <p:nvPr>
            <p:extLst>
              <p:ext uri="{D42A27DB-BD31-4B8C-83A1-F6EECF244321}">
                <p14:modId xmlns:p14="http://schemas.microsoft.com/office/powerpoint/2010/main" val="1672558075"/>
              </p:ext>
            </p:extLst>
          </p:nvPr>
        </p:nvGraphicFramePr>
        <p:xfrm>
          <a:off x="550196" y="1994807"/>
          <a:ext cx="7976931" cy="2664183"/>
        </p:xfrm>
        <a:graphic>
          <a:graphicData uri="http://schemas.openxmlformats.org/drawingml/2006/table">
            <a:tbl>
              <a:tblPr firstRow="1" firstCol="1" bandRow="1">
                <a:tableStyleId>{5940675A-B579-460E-94D1-54222C63F5DA}</a:tableStyleId>
              </a:tblPr>
              <a:tblGrid>
                <a:gridCol w="1104727">
                  <a:extLst>
                    <a:ext uri="{9D8B030D-6E8A-4147-A177-3AD203B41FA5}">
                      <a16:colId xmlns:a16="http://schemas.microsoft.com/office/drawing/2014/main" val="980709924"/>
                    </a:ext>
                  </a:extLst>
                </a:gridCol>
                <a:gridCol w="1560833">
                  <a:extLst>
                    <a:ext uri="{9D8B030D-6E8A-4147-A177-3AD203B41FA5}">
                      <a16:colId xmlns:a16="http://schemas.microsoft.com/office/drawing/2014/main" val="2802856905"/>
                    </a:ext>
                  </a:extLst>
                </a:gridCol>
                <a:gridCol w="1674364">
                  <a:extLst>
                    <a:ext uri="{9D8B030D-6E8A-4147-A177-3AD203B41FA5}">
                      <a16:colId xmlns:a16="http://schemas.microsoft.com/office/drawing/2014/main" val="1904224505"/>
                    </a:ext>
                  </a:extLst>
                </a:gridCol>
                <a:gridCol w="1765193">
                  <a:extLst>
                    <a:ext uri="{9D8B030D-6E8A-4147-A177-3AD203B41FA5}">
                      <a16:colId xmlns:a16="http://schemas.microsoft.com/office/drawing/2014/main" val="2578002546"/>
                    </a:ext>
                  </a:extLst>
                </a:gridCol>
                <a:gridCol w="1871814">
                  <a:extLst>
                    <a:ext uri="{9D8B030D-6E8A-4147-A177-3AD203B41FA5}">
                      <a16:colId xmlns:a16="http://schemas.microsoft.com/office/drawing/2014/main" val="3718848206"/>
                    </a:ext>
                  </a:extLst>
                </a:gridCol>
              </a:tblGrid>
              <a:tr h="322504">
                <a:tc>
                  <a:txBody>
                    <a:bodyPr/>
                    <a:lstStyle/>
                    <a:p>
                      <a:pPr algn="ctr">
                        <a:lnSpc>
                          <a:spcPct val="150000"/>
                        </a:lnSpc>
                        <a:spcAft>
                          <a:spcPts val="0"/>
                        </a:spcAft>
                      </a:pPr>
                      <a:r>
                        <a:rPr lang="zh-CN" sz="1400" b="1" kern="100">
                          <a:effectLst/>
                          <a:latin typeface="微软雅黑" panose="020B0503020204020204" pitchFamily="34" charset="-122"/>
                          <a:ea typeface="微软雅黑" panose="020B0503020204020204" pitchFamily="34" charset="-122"/>
                        </a:rPr>
                        <a:t>型号</a:t>
                      </a:r>
                      <a:endParaRPr lang="zh-CN" sz="14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PS122TL4-A</a:t>
                      </a:r>
                      <a:endParaRPr lang="zh-CN" sz="12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PSR11TD1</a:t>
                      </a:r>
                      <a:endParaRPr lang="zh-CN" sz="12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E3ZG-D61</a:t>
                      </a:r>
                      <a:endParaRPr lang="zh-CN" sz="12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BX-552</a:t>
                      </a:r>
                      <a:endParaRPr lang="zh-CN" sz="12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436528872"/>
                  </a:ext>
                </a:extLst>
              </a:tr>
              <a:tr h="322504">
                <a:tc>
                  <a:txBody>
                    <a:bodyPr/>
                    <a:lstStyle/>
                    <a:p>
                      <a:pPr algn="ctr">
                        <a:lnSpc>
                          <a:spcPct val="150000"/>
                        </a:lnSpc>
                        <a:spcAft>
                          <a:spcPts val="0"/>
                        </a:spcAft>
                      </a:pPr>
                      <a:r>
                        <a:rPr lang="zh-CN" sz="1400" b="1" kern="100">
                          <a:effectLst/>
                          <a:latin typeface="微软雅黑" panose="020B0503020204020204" pitchFamily="34" charset="-122"/>
                          <a:ea typeface="微软雅黑" panose="020B0503020204020204" pitchFamily="34" charset="-122"/>
                        </a:rPr>
                        <a:t>响应时间</a:t>
                      </a:r>
                      <a:endParaRPr lang="zh-CN" sz="14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0.5ms</a:t>
                      </a:r>
                      <a:endParaRPr lang="zh-CN" sz="12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0.5ms</a:t>
                      </a:r>
                      <a:endParaRPr lang="zh-CN" sz="12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1ms</a:t>
                      </a:r>
                      <a:endParaRPr lang="zh-CN" sz="12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5ms</a:t>
                      </a:r>
                      <a:endParaRPr lang="zh-CN" sz="12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632755218"/>
                  </a:ext>
                </a:extLst>
              </a:tr>
              <a:tr h="322504">
                <a:tc>
                  <a:txBody>
                    <a:bodyPr/>
                    <a:lstStyle/>
                    <a:p>
                      <a:pPr algn="ctr">
                        <a:lnSpc>
                          <a:spcPct val="150000"/>
                        </a:lnSpc>
                        <a:spcAft>
                          <a:spcPts val="0"/>
                        </a:spcAft>
                      </a:pPr>
                      <a:r>
                        <a:rPr lang="zh-CN" sz="1400" b="1" kern="100">
                          <a:effectLst/>
                          <a:latin typeface="微软雅黑" panose="020B0503020204020204" pitchFamily="34" charset="-122"/>
                          <a:ea typeface="微软雅黑" panose="020B0503020204020204" pitchFamily="34" charset="-122"/>
                        </a:rPr>
                        <a:t>测量距离</a:t>
                      </a:r>
                      <a:endParaRPr lang="zh-CN" sz="14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1mm-10mm</a:t>
                      </a:r>
                      <a:endParaRPr lang="zh-CN" sz="12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2mm-30mm</a:t>
                      </a:r>
                      <a:endParaRPr lang="zh-CN" sz="12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5mm-100mm</a:t>
                      </a:r>
                      <a:endParaRPr lang="zh-CN" sz="12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20mm-500mm</a:t>
                      </a:r>
                      <a:endParaRPr lang="zh-CN" sz="12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181617017"/>
                  </a:ext>
                </a:extLst>
              </a:tr>
              <a:tr h="322504">
                <a:tc>
                  <a:txBody>
                    <a:bodyPr/>
                    <a:lstStyle/>
                    <a:p>
                      <a:pPr algn="ctr">
                        <a:lnSpc>
                          <a:spcPct val="150000"/>
                        </a:lnSpc>
                        <a:spcAft>
                          <a:spcPts val="0"/>
                        </a:spcAft>
                      </a:pPr>
                      <a:r>
                        <a:rPr lang="zh-CN" sz="1400" b="1" kern="100">
                          <a:effectLst/>
                          <a:latin typeface="微软雅黑" panose="020B0503020204020204" pitchFamily="34" charset="-122"/>
                          <a:ea typeface="微软雅黑" panose="020B0503020204020204" pitchFamily="34" charset="-122"/>
                        </a:rPr>
                        <a:t>工作温度</a:t>
                      </a:r>
                      <a:endParaRPr lang="zh-CN" sz="14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-10℃-85℃</a:t>
                      </a:r>
                      <a:endParaRPr lang="zh-CN" sz="12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-10℃-85℃</a:t>
                      </a:r>
                      <a:endParaRPr lang="zh-CN" sz="12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-25℃-55℃</a:t>
                      </a:r>
                      <a:endParaRPr lang="zh-CN" sz="12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-15℃-65℃</a:t>
                      </a:r>
                      <a:endParaRPr lang="zh-CN" sz="12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563033826"/>
                  </a:ext>
                </a:extLst>
              </a:tr>
              <a:tr h="543506">
                <a:tc>
                  <a:txBody>
                    <a:bodyPr/>
                    <a:lstStyle/>
                    <a:p>
                      <a:pPr algn="ctr">
                        <a:lnSpc>
                          <a:spcPct val="150000"/>
                        </a:lnSpc>
                        <a:spcAft>
                          <a:spcPts val="0"/>
                        </a:spcAft>
                      </a:pPr>
                      <a:r>
                        <a:rPr lang="zh-CN" sz="1400" b="1" kern="100">
                          <a:effectLst/>
                          <a:latin typeface="微软雅黑" panose="020B0503020204020204" pitchFamily="34" charset="-122"/>
                          <a:ea typeface="微软雅黑" panose="020B0503020204020204" pitchFamily="34" charset="-122"/>
                        </a:rPr>
                        <a:t>额定电压</a:t>
                      </a:r>
                      <a:endParaRPr lang="zh-CN" sz="14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-0.5V-5.5V DC</a:t>
                      </a:r>
                      <a:endParaRPr lang="zh-CN" sz="12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4.75V-5.25V DC</a:t>
                      </a:r>
                      <a:endParaRPr lang="zh-CN" sz="12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12V-24V DC</a:t>
                      </a:r>
                      <a:endParaRPr lang="zh-CN" sz="12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10V-30V DC</a:t>
                      </a:r>
                      <a:endParaRPr lang="zh-CN" sz="12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336181672"/>
                  </a:ext>
                </a:extLst>
              </a:tr>
              <a:tr h="830661">
                <a:tc>
                  <a:txBody>
                    <a:bodyPr/>
                    <a:lstStyle/>
                    <a:p>
                      <a:pPr algn="ctr">
                        <a:lnSpc>
                          <a:spcPct val="150000"/>
                        </a:lnSpc>
                        <a:spcAft>
                          <a:spcPts val="0"/>
                        </a:spcAft>
                      </a:pPr>
                      <a:r>
                        <a:rPr lang="zh-CN" sz="1400" b="1" kern="100">
                          <a:effectLst/>
                          <a:latin typeface="微软雅黑" panose="020B0503020204020204" pitchFamily="34" charset="-122"/>
                          <a:ea typeface="微软雅黑" panose="020B0503020204020204" pitchFamily="34" charset="-122"/>
                        </a:rPr>
                        <a:t>外形尺寸</a:t>
                      </a:r>
                      <a:endParaRPr lang="zh-CN" sz="14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L20.8mm×W8mm</a:t>
                      </a:r>
                      <a:endParaRPr lang="zh-CN" sz="1200" b="1" kern="100">
                        <a:effectLst/>
                        <a:latin typeface="微软雅黑" panose="020B0503020204020204" pitchFamily="34" charset="-122"/>
                        <a:ea typeface="微软雅黑" panose="020B0503020204020204" pitchFamily="34" charset="-122"/>
                      </a:endParaRPr>
                    </a:p>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×8mm</a:t>
                      </a:r>
                      <a:endParaRPr lang="zh-CN" sz="12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L40mm×W96mm</a:t>
                      </a:r>
                      <a:endParaRPr lang="zh-CN" sz="1200" b="1" kern="100">
                        <a:effectLst/>
                        <a:latin typeface="微软雅黑" panose="020B0503020204020204" pitchFamily="34" charset="-122"/>
                        <a:ea typeface="微软雅黑" panose="020B0503020204020204" pitchFamily="34" charset="-122"/>
                      </a:endParaRPr>
                    </a:p>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×10mm</a:t>
                      </a:r>
                      <a:endParaRPr lang="zh-CN" sz="12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L20mm×W33.1mm</a:t>
                      </a:r>
                      <a:endParaRPr lang="zh-CN" sz="1200" b="1" kern="100">
                        <a:effectLst/>
                        <a:latin typeface="微软雅黑" panose="020B0503020204020204" pitchFamily="34" charset="-122"/>
                        <a:ea typeface="微软雅黑" panose="020B0503020204020204" pitchFamily="34" charset="-122"/>
                      </a:endParaRPr>
                    </a:p>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×10.8mm</a:t>
                      </a:r>
                      <a:endParaRPr lang="zh-CN" sz="12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L22.6mm×W33.3mm</a:t>
                      </a:r>
                      <a:endParaRPr lang="zh-CN" sz="1200" b="1" kern="100">
                        <a:effectLst/>
                        <a:latin typeface="微软雅黑" panose="020B0503020204020204" pitchFamily="34" charset="-122"/>
                        <a:ea typeface="微软雅黑" panose="020B0503020204020204" pitchFamily="34" charset="-122"/>
                      </a:endParaRPr>
                    </a:p>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×12mm</a:t>
                      </a:r>
                      <a:endParaRPr lang="zh-CN" sz="12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482060052"/>
                  </a:ext>
                </a:extLst>
              </a:tr>
            </a:tbl>
          </a:graphicData>
        </a:graphic>
      </p:graphicFrame>
      <p:sp>
        <p:nvSpPr>
          <p:cNvPr id="7" name="矩形 6"/>
          <p:cNvSpPr/>
          <p:nvPr/>
        </p:nvSpPr>
        <p:spPr>
          <a:xfrm>
            <a:off x="3223239" y="4587890"/>
            <a:ext cx="2630848" cy="377411"/>
          </a:xfrm>
          <a:prstGeom prst="rect">
            <a:avLst/>
          </a:prstGeom>
        </p:spPr>
        <p:txBody>
          <a:bodyPr wrap="none">
            <a:spAutoFit/>
          </a:bodyPr>
          <a:lstStyle/>
          <a:p>
            <a:pPr algn="ctr">
              <a:lnSpc>
                <a:spcPct val="150000"/>
              </a:lnSpc>
              <a:spcAft>
                <a:spcPts val="0"/>
              </a:spcAft>
            </a:pPr>
            <a:r>
              <a:rPr lang="zh-CN" altLang="zh-CN" sz="1400" kern="10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表</a:t>
            </a:r>
            <a:r>
              <a:rPr lang="en-US" altLang="zh-CN" sz="1400" kern="10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5-2-1</a:t>
            </a:r>
            <a:r>
              <a:rPr lang="zh-CN" altLang="zh-CN" sz="1400" kern="10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可选光电传感器参数表</a:t>
            </a:r>
            <a:endParaRPr lang="zh-CN" alt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046445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smtClean="0">
                <a:solidFill>
                  <a:schemeClr val="accent5">
                    <a:lumMod val="50000"/>
                  </a:schemeClr>
                </a:solidFill>
                <a:latin typeface="+mn-ea"/>
                <a:ea typeface="+mn-ea"/>
              </a:rPr>
              <a:t>三、任务实施</a:t>
            </a:r>
            <a:endParaRPr lang="zh-CN" altLang="en-US" sz="2400" b="1" dirty="0">
              <a:solidFill>
                <a:schemeClr val="accent5">
                  <a:lumMod val="50000"/>
                </a:schemeClr>
              </a:solidFill>
              <a:latin typeface="+mn-ea"/>
              <a:ea typeface="+mn-ea"/>
            </a:endParaRPr>
          </a:p>
        </p:txBody>
      </p:sp>
      <p:sp>
        <p:nvSpPr>
          <p:cNvPr id="5" name="矩形 4"/>
          <p:cNvSpPr/>
          <p:nvPr/>
        </p:nvSpPr>
        <p:spPr>
          <a:xfrm>
            <a:off x="0" y="577652"/>
            <a:ext cx="4355985" cy="553998"/>
          </a:xfrm>
          <a:prstGeom prst="rect">
            <a:avLst/>
          </a:prstGeom>
        </p:spPr>
        <p:txBody>
          <a:bodyPr wrap="square">
            <a:spAutoFit/>
          </a:bodyPr>
          <a:lstStyle/>
          <a:p>
            <a:pPr indent="304800" algn="just">
              <a:lnSpc>
                <a:spcPct val="150000"/>
              </a:lnSpc>
              <a:spcAft>
                <a:spcPts val="0"/>
              </a:spcAft>
            </a:pPr>
            <a:r>
              <a:rPr lang="zh-CN" altLang="zh-CN" sz="2000" kern="100">
                <a:latin typeface="微软雅黑" panose="020B0503020204020204" pitchFamily="34" charset="-122"/>
                <a:ea typeface="微软雅黑" panose="020B0503020204020204" pitchFamily="34" charset="-122"/>
                <a:cs typeface="Times New Roman" panose="02020603050405020304" pitchFamily="18" charset="0"/>
              </a:rPr>
              <a:t>步骤</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000" kern="100">
                <a:latin typeface="微软雅黑" panose="020B0503020204020204" pitchFamily="34" charset="-122"/>
                <a:ea typeface="微软雅黑" panose="020B0503020204020204" pitchFamily="34" charset="-122"/>
                <a:cs typeface="Times New Roman" panose="02020603050405020304" pitchFamily="18" charset="0"/>
              </a:rPr>
              <a:t>：漫反射式光电传感器选型</a:t>
            </a:r>
            <a:endParaRPr lang="zh-CN" alt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矩形 6"/>
          <p:cNvSpPr/>
          <p:nvPr/>
        </p:nvSpPr>
        <p:spPr>
          <a:xfrm>
            <a:off x="3825164" y="4587890"/>
            <a:ext cx="1426994" cy="415498"/>
          </a:xfrm>
          <a:prstGeom prst="rect">
            <a:avLst/>
          </a:prstGeom>
        </p:spPr>
        <p:txBody>
          <a:bodyPr wrap="none">
            <a:spAutoFit/>
          </a:bodyPr>
          <a:lstStyle/>
          <a:p>
            <a:pPr algn="ctr">
              <a:lnSpc>
                <a:spcPct val="150000"/>
              </a:lnSpc>
              <a:spcAft>
                <a:spcPts val="0"/>
              </a:spcAft>
            </a:pPr>
            <a:r>
              <a:rPr lang="zh-CN" altLang="zh-CN" sz="1400" kern="10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表</a:t>
            </a:r>
            <a:r>
              <a:rPr lang="en-US" altLang="zh-CN" sz="1400" kern="10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5-2-2 </a:t>
            </a:r>
            <a:r>
              <a:rPr lang="zh-CN" altLang="en-US" sz="1400" kern="10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选型</a:t>
            </a:r>
            <a:r>
              <a:rPr lang="zh-CN" altLang="zh-CN" sz="1400" kern="10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表</a:t>
            </a:r>
            <a:endParaRPr lang="zh-CN" alt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8" name="矩形 7"/>
          <p:cNvSpPr/>
          <p:nvPr/>
        </p:nvSpPr>
        <p:spPr>
          <a:xfrm>
            <a:off x="611725" y="1091565"/>
            <a:ext cx="2376165" cy="400110"/>
          </a:xfrm>
          <a:prstGeom prst="rect">
            <a:avLst/>
          </a:prstGeom>
        </p:spPr>
        <p:txBody>
          <a:bodyPr wrap="square">
            <a:spAutoFit/>
          </a:bodyPr>
          <a:lstStyle/>
          <a:p>
            <a:r>
              <a:rPr lang="zh-CN" altLang="zh-CN" sz="2000">
                <a:latin typeface="微软雅黑" panose="020B0503020204020204" pitchFamily="34" charset="-122"/>
                <a:ea typeface="微软雅黑" panose="020B0503020204020204" pitchFamily="34" charset="-122"/>
                <a:cs typeface="Times New Roman" panose="02020603050405020304" pitchFamily="18" charset="0"/>
              </a:rPr>
              <a:t>选型表见表</a:t>
            </a:r>
            <a:r>
              <a:rPr lang="en-US" altLang="zh-CN" sz="2000">
                <a:latin typeface="微软雅黑" panose="020B0503020204020204" pitchFamily="34" charset="-122"/>
                <a:ea typeface="微软雅黑" panose="020B0503020204020204" pitchFamily="34" charset="-122"/>
                <a:cs typeface="Times New Roman" panose="02020603050405020304" pitchFamily="18" charset="0"/>
              </a:rPr>
              <a:t>5-2-2</a:t>
            </a:r>
            <a:endParaRPr lang="zh-CN" altLang="en-US" sz="2000">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extLst>
              <p:ext uri="{D42A27DB-BD31-4B8C-83A1-F6EECF244321}">
                <p14:modId xmlns:p14="http://schemas.microsoft.com/office/powerpoint/2010/main" val="1810738082"/>
              </p:ext>
            </p:extLst>
          </p:nvPr>
        </p:nvGraphicFramePr>
        <p:xfrm>
          <a:off x="488381" y="1566856"/>
          <a:ext cx="8100564" cy="3058323"/>
        </p:xfrm>
        <a:graphic>
          <a:graphicData uri="http://schemas.openxmlformats.org/drawingml/2006/table">
            <a:tbl>
              <a:tblPr firstRow="1" firstCol="1" bandRow="1">
                <a:tableStyleId>{5940675A-B579-460E-94D1-54222C63F5DA}</a:tableStyleId>
              </a:tblPr>
              <a:tblGrid>
                <a:gridCol w="2483769">
                  <a:extLst>
                    <a:ext uri="{9D8B030D-6E8A-4147-A177-3AD203B41FA5}">
                      <a16:colId xmlns:a16="http://schemas.microsoft.com/office/drawing/2014/main" val="2187966581"/>
                    </a:ext>
                  </a:extLst>
                </a:gridCol>
                <a:gridCol w="644375">
                  <a:extLst>
                    <a:ext uri="{9D8B030D-6E8A-4147-A177-3AD203B41FA5}">
                      <a16:colId xmlns:a16="http://schemas.microsoft.com/office/drawing/2014/main" val="3861710433"/>
                    </a:ext>
                  </a:extLst>
                </a:gridCol>
                <a:gridCol w="645350">
                  <a:extLst>
                    <a:ext uri="{9D8B030D-6E8A-4147-A177-3AD203B41FA5}">
                      <a16:colId xmlns:a16="http://schemas.microsoft.com/office/drawing/2014/main" val="791853721"/>
                    </a:ext>
                  </a:extLst>
                </a:gridCol>
                <a:gridCol w="645350">
                  <a:extLst>
                    <a:ext uri="{9D8B030D-6E8A-4147-A177-3AD203B41FA5}">
                      <a16:colId xmlns:a16="http://schemas.microsoft.com/office/drawing/2014/main" val="2862853544"/>
                    </a:ext>
                  </a:extLst>
                </a:gridCol>
                <a:gridCol w="1251648">
                  <a:extLst>
                    <a:ext uri="{9D8B030D-6E8A-4147-A177-3AD203B41FA5}">
                      <a16:colId xmlns:a16="http://schemas.microsoft.com/office/drawing/2014/main" val="3317491694"/>
                    </a:ext>
                  </a:extLst>
                </a:gridCol>
                <a:gridCol w="811326">
                  <a:extLst>
                    <a:ext uri="{9D8B030D-6E8A-4147-A177-3AD203B41FA5}">
                      <a16:colId xmlns:a16="http://schemas.microsoft.com/office/drawing/2014/main" val="4195589925"/>
                    </a:ext>
                  </a:extLst>
                </a:gridCol>
                <a:gridCol w="1618746">
                  <a:extLst>
                    <a:ext uri="{9D8B030D-6E8A-4147-A177-3AD203B41FA5}">
                      <a16:colId xmlns:a16="http://schemas.microsoft.com/office/drawing/2014/main" val="3103557635"/>
                    </a:ext>
                  </a:extLst>
                </a:gridCol>
              </a:tblGrid>
              <a:tr h="416804">
                <a:tc gridSpan="7">
                  <a:txBody>
                    <a:bodyPr/>
                    <a:lstStyle/>
                    <a:p>
                      <a:pPr indent="0" algn="ctr">
                        <a:lnSpc>
                          <a:spcPct val="150000"/>
                        </a:lnSpc>
                        <a:spcAft>
                          <a:spcPts val="0"/>
                        </a:spcAft>
                      </a:pPr>
                      <a:r>
                        <a:rPr lang="zh-CN" sz="1600" kern="100">
                          <a:effectLst/>
                          <a:latin typeface="微软雅黑" panose="020B0503020204020204" pitchFamily="34" charset="-122"/>
                          <a:ea typeface="微软雅黑" panose="020B0503020204020204" pitchFamily="34" charset="-122"/>
                        </a:rPr>
                        <a:t>分析应用场景</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36000" marR="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760446882"/>
                  </a:ext>
                </a:extLst>
              </a:tr>
              <a:tr h="416804">
                <a:tc rowSpan="2">
                  <a:txBody>
                    <a:bodyPr/>
                    <a:lstStyle/>
                    <a:p>
                      <a:pPr indent="0" algn="ctr">
                        <a:lnSpc>
                          <a:spcPct val="150000"/>
                        </a:lnSpc>
                        <a:spcAft>
                          <a:spcPts val="0"/>
                        </a:spcAft>
                      </a:pPr>
                      <a:r>
                        <a:rPr lang="zh-CN" sz="1600" kern="100">
                          <a:effectLst/>
                          <a:latin typeface="微软雅黑" panose="020B0503020204020204" pitchFamily="34" charset="-122"/>
                          <a:ea typeface="微软雅黑" panose="020B0503020204020204" pitchFamily="34" charset="-122"/>
                        </a:rPr>
                        <a:t>响应时间</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36000" marR="68580" marT="0" marB="0" anchor="ctr"/>
                </a:tc>
                <a:tc gridSpan="3">
                  <a:txBody>
                    <a:bodyPr/>
                    <a:lstStyle/>
                    <a:p>
                      <a:pPr indent="0" algn="ctr">
                        <a:lnSpc>
                          <a:spcPct val="150000"/>
                        </a:lnSpc>
                        <a:spcAft>
                          <a:spcPts val="0"/>
                        </a:spcAft>
                      </a:pPr>
                      <a:r>
                        <a:rPr lang="zh-CN" sz="1600" kern="100">
                          <a:effectLst/>
                          <a:latin typeface="微软雅黑" panose="020B0503020204020204" pitchFamily="34" charset="-122"/>
                          <a:ea typeface="微软雅黑" panose="020B0503020204020204" pitchFamily="34" charset="-122"/>
                        </a:rPr>
                        <a:t>安装尺寸</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36000" marR="68580" marT="0" marB="0" anchor="ctr"/>
                </a:tc>
                <a:tc hMerge="1">
                  <a:txBody>
                    <a:bodyPr/>
                    <a:lstStyle/>
                    <a:p>
                      <a:endParaRPr lang="zh-CN" altLang="en-US"/>
                    </a:p>
                  </a:txBody>
                  <a:tcPr/>
                </a:tc>
                <a:tc hMerge="1">
                  <a:txBody>
                    <a:bodyPr/>
                    <a:lstStyle/>
                    <a:p>
                      <a:endParaRPr lang="zh-CN" altLang="en-US"/>
                    </a:p>
                  </a:txBody>
                  <a:tcPr/>
                </a:tc>
                <a:tc rowSpan="2">
                  <a:txBody>
                    <a:bodyPr/>
                    <a:lstStyle/>
                    <a:p>
                      <a:pPr indent="0" algn="ctr">
                        <a:lnSpc>
                          <a:spcPct val="150000"/>
                        </a:lnSpc>
                        <a:spcAft>
                          <a:spcPts val="0"/>
                        </a:spcAft>
                      </a:pPr>
                      <a:r>
                        <a:rPr lang="zh-CN" sz="1600" kern="100">
                          <a:effectLst/>
                          <a:latin typeface="微软雅黑" panose="020B0503020204020204" pitchFamily="34" charset="-122"/>
                          <a:ea typeface="微软雅黑" panose="020B0503020204020204" pitchFamily="34" charset="-122"/>
                        </a:rPr>
                        <a:t>测量距离</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36000" marR="68580" marT="0" marB="0" anchor="ctr"/>
                </a:tc>
                <a:tc rowSpan="2">
                  <a:txBody>
                    <a:bodyPr/>
                    <a:lstStyle/>
                    <a:p>
                      <a:pPr indent="0" algn="ctr">
                        <a:lnSpc>
                          <a:spcPct val="150000"/>
                        </a:lnSpc>
                        <a:spcAft>
                          <a:spcPts val="0"/>
                        </a:spcAft>
                      </a:pPr>
                      <a:r>
                        <a:rPr lang="zh-CN" sz="1600" kern="100">
                          <a:effectLst/>
                          <a:latin typeface="微软雅黑" panose="020B0503020204020204" pitchFamily="34" charset="-122"/>
                          <a:ea typeface="微软雅黑" panose="020B0503020204020204" pitchFamily="34" charset="-122"/>
                        </a:rPr>
                        <a:t>温度</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36000" marR="68580" marT="0" marB="0" anchor="ctr"/>
                </a:tc>
                <a:tc rowSpan="2">
                  <a:txBody>
                    <a:bodyPr/>
                    <a:lstStyle/>
                    <a:p>
                      <a:pPr indent="0" algn="ctr">
                        <a:lnSpc>
                          <a:spcPct val="150000"/>
                        </a:lnSpc>
                        <a:spcAft>
                          <a:spcPts val="0"/>
                        </a:spcAft>
                      </a:pPr>
                      <a:r>
                        <a:rPr lang="zh-CN" sz="1600" kern="100">
                          <a:effectLst/>
                          <a:latin typeface="微软雅黑" panose="020B0503020204020204" pitchFamily="34" charset="-122"/>
                          <a:ea typeface="微软雅黑" panose="020B0503020204020204" pitchFamily="34" charset="-122"/>
                        </a:rPr>
                        <a:t>工作电压</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36000" marR="68580" marT="0" marB="0" anchor="ctr"/>
                </a:tc>
                <a:extLst>
                  <a:ext uri="{0D108BD9-81ED-4DB2-BD59-A6C34878D82A}">
                    <a16:rowId xmlns:a16="http://schemas.microsoft.com/office/drawing/2014/main" val="3685305900"/>
                  </a:ext>
                </a:extLst>
              </a:tr>
              <a:tr h="437609">
                <a:tc vMerge="1">
                  <a:txBody>
                    <a:bodyPr/>
                    <a:lstStyle/>
                    <a:p>
                      <a:endParaRPr lang="zh-CN" altLang="en-US"/>
                    </a:p>
                  </a:txBody>
                  <a:tcPr/>
                </a:tc>
                <a:tc>
                  <a:txBody>
                    <a:bodyPr/>
                    <a:lstStyle/>
                    <a:p>
                      <a:pPr indent="0" algn="ctr">
                        <a:lnSpc>
                          <a:spcPct val="150000"/>
                        </a:lnSpc>
                        <a:spcAft>
                          <a:spcPts val="0"/>
                        </a:spcAft>
                      </a:pPr>
                      <a:r>
                        <a:rPr lang="zh-CN" sz="1600" kern="100">
                          <a:effectLst/>
                          <a:latin typeface="微软雅黑" panose="020B0503020204020204" pitchFamily="34" charset="-122"/>
                          <a:ea typeface="微软雅黑" panose="020B0503020204020204" pitchFamily="34" charset="-122"/>
                        </a:rPr>
                        <a:t>长</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36000" marR="68580" marT="0" marB="0" anchor="ctr"/>
                </a:tc>
                <a:tc>
                  <a:txBody>
                    <a:bodyPr/>
                    <a:lstStyle/>
                    <a:p>
                      <a:pPr indent="0" algn="ctr">
                        <a:lnSpc>
                          <a:spcPct val="150000"/>
                        </a:lnSpc>
                        <a:spcAft>
                          <a:spcPts val="0"/>
                        </a:spcAft>
                      </a:pPr>
                      <a:r>
                        <a:rPr lang="zh-CN" sz="1600" kern="100">
                          <a:effectLst/>
                          <a:latin typeface="微软雅黑" panose="020B0503020204020204" pitchFamily="34" charset="-122"/>
                          <a:ea typeface="微软雅黑" panose="020B0503020204020204" pitchFamily="34" charset="-122"/>
                        </a:rPr>
                        <a:t>宽</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36000" marR="68580" marT="0" marB="0" anchor="ctr"/>
                </a:tc>
                <a:tc>
                  <a:txBody>
                    <a:bodyPr/>
                    <a:lstStyle/>
                    <a:p>
                      <a:pPr indent="0" algn="ctr">
                        <a:lnSpc>
                          <a:spcPct val="150000"/>
                        </a:lnSpc>
                        <a:spcAft>
                          <a:spcPts val="0"/>
                        </a:spcAft>
                      </a:pPr>
                      <a:r>
                        <a:rPr lang="zh-CN" sz="1600" kern="100">
                          <a:effectLst/>
                          <a:latin typeface="微软雅黑" panose="020B0503020204020204" pitchFamily="34" charset="-122"/>
                          <a:ea typeface="微软雅黑" panose="020B0503020204020204" pitchFamily="34" charset="-122"/>
                        </a:rPr>
                        <a:t>高</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36000" marR="68580" marT="0" marB="0" anchor="ct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1528674750"/>
                  </a:ext>
                </a:extLst>
              </a:tr>
              <a:tr h="638782">
                <a:tc>
                  <a:txBody>
                    <a:bodyPr/>
                    <a:lstStyle/>
                    <a:p>
                      <a:pPr indent="0" algn="ctr">
                        <a:lnSpc>
                          <a:spcPct val="150000"/>
                        </a:lnSpc>
                        <a:spcAft>
                          <a:spcPts val="0"/>
                        </a:spcAft>
                      </a:pPr>
                      <a:r>
                        <a:rPr lang="en-US" sz="1600" kern="100">
                          <a:effectLst/>
                          <a:latin typeface="微软雅黑" panose="020B0503020204020204" pitchFamily="34" charset="-122"/>
                          <a:ea typeface="微软雅黑" panose="020B0503020204020204" pitchFamily="34" charset="-122"/>
                        </a:rPr>
                        <a:t> </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36000" marR="68580" marT="0" marB="0" anchor="ctr"/>
                </a:tc>
                <a:tc>
                  <a:txBody>
                    <a:bodyPr/>
                    <a:lstStyle/>
                    <a:p>
                      <a:pPr indent="0" algn="ctr">
                        <a:lnSpc>
                          <a:spcPct val="150000"/>
                        </a:lnSpc>
                        <a:spcAft>
                          <a:spcPts val="0"/>
                        </a:spcAft>
                      </a:pPr>
                      <a:r>
                        <a:rPr lang="en-US" sz="1600" kern="100">
                          <a:effectLst/>
                          <a:latin typeface="微软雅黑" panose="020B0503020204020204" pitchFamily="34" charset="-122"/>
                          <a:ea typeface="微软雅黑" panose="020B0503020204020204" pitchFamily="34" charset="-122"/>
                        </a:rPr>
                        <a:t> </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36000" marR="68580" marT="0" marB="0" anchor="ctr"/>
                </a:tc>
                <a:tc>
                  <a:txBody>
                    <a:bodyPr/>
                    <a:lstStyle/>
                    <a:p>
                      <a:pPr indent="0" algn="ctr">
                        <a:lnSpc>
                          <a:spcPct val="150000"/>
                        </a:lnSpc>
                        <a:spcAft>
                          <a:spcPts val="0"/>
                        </a:spcAft>
                      </a:pPr>
                      <a:r>
                        <a:rPr lang="en-US" sz="1600" kern="100">
                          <a:effectLst/>
                          <a:latin typeface="微软雅黑" panose="020B0503020204020204" pitchFamily="34" charset="-122"/>
                          <a:ea typeface="微软雅黑" panose="020B0503020204020204" pitchFamily="34" charset="-122"/>
                        </a:rPr>
                        <a:t> </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36000" marR="68580" marT="0" marB="0" anchor="ctr"/>
                </a:tc>
                <a:tc>
                  <a:txBody>
                    <a:bodyPr/>
                    <a:lstStyle/>
                    <a:p>
                      <a:pPr indent="0" algn="ctr">
                        <a:lnSpc>
                          <a:spcPct val="150000"/>
                        </a:lnSpc>
                        <a:spcAft>
                          <a:spcPts val="0"/>
                        </a:spcAft>
                      </a:pPr>
                      <a:r>
                        <a:rPr lang="en-US" sz="1600" kern="100">
                          <a:effectLst/>
                          <a:latin typeface="微软雅黑" panose="020B0503020204020204" pitchFamily="34" charset="-122"/>
                          <a:ea typeface="微软雅黑" panose="020B0503020204020204" pitchFamily="34" charset="-122"/>
                        </a:rPr>
                        <a:t> </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36000" marR="68580" marT="0" marB="0" anchor="ctr"/>
                </a:tc>
                <a:tc>
                  <a:txBody>
                    <a:bodyPr/>
                    <a:lstStyle/>
                    <a:p>
                      <a:pPr indent="0" algn="ctr">
                        <a:lnSpc>
                          <a:spcPct val="150000"/>
                        </a:lnSpc>
                        <a:spcAft>
                          <a:spcPts val="0"/>
                        </a:spcAft>
                      </a:pPr>
                      <a:r>
                        <a:rPr lang="en-US" sz="1600" kern="100">
                          <a:effectLst/>
                          <a:latin typeface="微软雅黑" panose="020B0503020204020204" pitchFamily="34" charset="-122"/>
                          <a:ea typeface="微软雅黑" panose="020B0503020204020204" pitchFamily="34" charset="-122"/>
                        </a:rPr>
                        <a:t> </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36000" marR="68580" marT="0" marB="0" anchor="ctr"/>
                </a:tc>
                <a:tc>
                  <a:txBody>
                    <a:bodyPr/>
                    <a:lstStyle/>
                    <a:p>
                      <a:pPr indent="0" algn="ctr">
                        <a:lnSpc>
                          <a:spcPct val="150000"/>
                        </a:lnSpc>
                        <a:spcAft>
                          <a:spcPts val="0"/>
                        </a:spcAft>
                      </a:pPr>
                      <a:r>
                        <a:rPr lang="en-US" sz="1600" kern="100">
                          <a:effectLst/>
                          <a:latin typeface="微软雅黑" panose="020B0503020204020204" pitchFamily="34" charset="-122"/>
                          <a:ea typeface="微软雅黑" panose="020B0503020204020204" pitchFamily="34" charset="-122"/>
                        </a:rPr>
                        <a:t> </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36000" marR="68580" marT="0" marB="0" anchor="ctr"/>
                </a:tc>
                <a:tc>
                  <a:txBody>
                    <a:bodyPr/>
                    <a:lstStyle/>
                    <a:p>
                      <a:pPr indent="0" algn="ctr">
                        <a:lnSpc>
                          <a:spcPct val="150000"/>
                        </a:lnSpc>
                        <a:spcAft>
                          <a:spcPts val="0"/>
                        </a:spcAft>
                      </a:pPr>
                      <a:r>
                        <a:rPr lang="en-US" sz="1600" kern="100">
                          <a:effectLst/>
                          <a:latin typeface="微软雅黑" panose="020B0503020204020204" pitchFamily="34" charset="-122"/>
                          <a:ea typeface="微软雅黑" panose="020B0503020204020204" pitchFamily="34" charset="-122"/>
                        </a:rPr>
                        <a:t> </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36000" marR="68580" marT="0" marB="0" anchor="ctr"/>
                </a:tc>
                <a:extLst>
                  <a:ext uri="{0D108BD9-81ED-4DB2-BD59-A6C34878D82A}">
                    <a16:rowId xmlns:a16="http://schemas.microsoft.com/office/drawing/2014/main" val="1568672609"/>
                  </a:ext>
                </a:extLst>
              </a:tr>
              <a:tr h="694231">
                <a:tc gridSpan="7">
                  <a:txBody>
                    <a:bodyPr/>
                    <a:lstStyle/>
                    <a:p>
                      <a:pPr indent="0" algn="l">
                        <a:lnSpc>
                          <a:spcPct val="150000"/>
                        </a:lnSpc>
                        <a:spcAft>
                          <a:spcPts val="0"/>
                        </a:spcAft>
                      </a:pPr>
                      <a:r>
                        <a:rPr lang="zh-CN" sz="1600" kern="100">
                          <a:effectLst/>
                          <a:latin typeface="微软雅黑" panose="020B0503020204020204" pitchFamily="34" charset="-122"/>
                          <a:ea typeface="微软雅黑" panose="020B0503020204020204" pitchFamily="34" charset="-122"/>
                        </a:rPr>
                        <a:t>选型结论：</a:t>
                      </a:r>
                      <a:r>
                        <a:rPr lang="zh-CN" sz="1600" u="sng" kern="100">
                          <a:effectLst/>
                          <a:latin typeface="微软雅黑" panose="020B0503020204020204" pitchFamily="34" charset="-122"/>
                          <a:ea typeface="微软雅黑" panose="020B0503020204020204" pitchFamily="34" charset="-122"/>
                        </a:rPr>
                        <a:t> </a:t>
                      </a:r>
                      <a:r>
                        <a:rPr lang="en-US" sz="1600" u="sng" kern="100">
                          <a:effectLst/>
                          <a:latin typeface="微软雅黑" panose="020B0503020204020204" pitchFamily="34" charset="-122"/>
                          <a:ea typeface="微软雅黑" panose="020B0503020204020204" pitchFamily="34" charset="-122"/>
                        </a:rPr>
                        <a:t>                                                              </a:t>
                      </a:r>
                      <a:endParaRPr lang="zh-CN" sz="1600" kern="100">
                        <a:effectLst/>
                        <a:latin typeface="微软雅黑" panose="020B0503020204020204" pitchFamily="34" charset="-122"/>
                        <a:ea typeface="微软雅黑" panose="020B0503020204020204" pitchFamily="34" charset="-122"/>
                      </a:endParaRPr>
                    </a:p>
                    <a:p>
                      <a:pPr indent="0" algn="ctr">
                        <a:lnSpc>
                          <a:spcPct val="150000"/>
                        </a:lnSpc>
                        <a:spcAft>
                          <a:spcPts val="0"/>
                        </a:spcAft>
                      </a:pPr>
                      <a:r>
                        <a:rPr lang="en-US" sz="1600" u="sng" kern="100">
                          <a:effectLst/>
                          <a:latin typeface="微软雅黑" panose="020B0503020204020204" pitchFamily="34" charset="-122"/>
                          <a:ea typeface="微软雅黑" panose="020B0503020204020204" pitchFamily="34" charset="-122"/>
                        </a:rPr>
                        <a:t>                                                                         </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3600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440506201"/>
                  </a:ext>
                </a:extLst>
              </a:tr>
              <a:tr h="416804">
                <a:tc gridSpan="7">
                  <a:txBody>
                    <a:bodyPr/>
                    <a:lstStyle/>
                    <a:p>
                      <a:pPr indent="0" algn="ctr">
                        <a:lnSpc>
                          <a:spcPct val="150000"/>
                        </a:lnSpc>
                        <a:spcAft>
                          <a:spcPts val="0"/>
                        </a:spcAft>
                      </a:pPr>
                      <a:r>
                        <a:rPr lang="zh-CN" sz="1600" kern="100">
                          <a:effectLst/>
                          <a:latin typeface="微软雅黑" panose="020B0503020204020204" pitchFamily="34" charset="-122"/>
                          <a:ea typeface="微软雅黑" panose="020B0503020204020204" pitchFamily="34" charset="-122"/>
                        </a:rPr>
                        <a:t>确定选用型号为</a:t>
                      </a:r>
                      <a:r>
                        <a:rPr lang="zh-CN" sz="1600" u="sng" kern="100">
                          <a:effectLst/>
                          <a:latin typeface="微软雅黑" panose="020B0503020204020204" pitchFamily="34" charset="-122"/>
                          <a:ea typeface="微软雅黑" panose="020B0503020204020204" pitchFamily="34" charset="-122"/>
                        </a:rPr>
                        <a:t> </a:t>
                      </a:r>
                      <a:r>
                        <a:rPr lang="en-US" sz="1600" u="sng" kern="100">
                          <a:effectLst/>
                          <a:latin typeface="微软雅黑" panose="020B0503020204020204" pitchFamily="34" charset="-122"/>
                          <a:ea typeface="微软雅黑" panose="020B0503020204020204" pitchFamily="34" charset="-122"/>
                        </a:rPr>
                        <a:t>              </a:t>
                      </a:r>
                      <a:r>
                        <a:rPr lang="en-US" sz="1600" u="sng" kern="100" smtClean="0">
                          <a:effectLst/>
                          <a:latin typeface="微软雅黑" panose="020B0503020204020204" pitchFamily="34" charset="-122"/>
                          <a:ea typeface="微软雅黑" panose="020B0503020204020204" pitchFamily="34" charset="-122"/>
                        </a:rPr>
                        <a:t>                                </a:t>
                      </a:r>
                      <a:r>
                        <a:rPr lang="zh-CN" sz="1600" kern="100">
                          <a:effectLst/>
                          <a:latin typeface="微软雅黑" panose="020B0503020204020204" pitchFamily="34" charset="-122"/>
                          <a:ea typeface="微软雅黑" panose="020B0503020204020204" pitchFamily="34" charset="-122"/>
                        </a:rPr>
                        <a:t>的光电传感器</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3600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397970573"/>
                  </a:ext>
                </a:extLst>
              </a:tr>
            </a:tbl>
          </a:graphicData>
        </a:graphic>
      </p:graphicFrame>
    </p:spTree>
    <p:extLst>
      <p:ext uri="{BB962C8B-B14F-4D97-AF65-F5344CB8AC3E}">
        <p14:creationId xmlns:p14="http://schemas.microsoft.com/office/powerpoint/2010/main" val="688148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smtClean="0">
                <a:solidFill>
                  <a:schemeClr val="accent5">
                    <a:lumMod val="50000"/>
                  </a:schemeClr>
                </a:solidFill>
                <a:latin typeface="+mn-ea"/>
                <a:ea typeface="+mn-ea"/>
              </a:rPr>
              <a:t>三、任务实施</a:t>
            </a:r>
            <a:endParaRPr lang="zh-CN" altLang="en-US" sz="2400" b="1" dirty="0">
              <a:solidFill>
                <a:schemeClr val="accent5">
                  <a:lumMod val="50000"/>
                </a:schemeClr>
              </a:solidFill>
              <a:latin typeface="+mn-ea"/>
              <a:ea typeface="+mn-ea"/>
            </a:endParaRPr>
          </a:p>
        </p:txBody>
      </p:sp>
      <p:sp>
        <p:nvSpPr>
          <p:cNvPr id="5" name="矩形 4"/>
          <p:cNvSpPr/>
          <p:nvPr/>
        </p:nvSpPr>
        <p:spPr>
          <a:xfrm>
            <a:off x="164516" y="627063"/>
            <a:ext cx="8748290" cy="1477328"/>
          </a:xfrm>
          <a:prstGeom prst="rect">
            <a:avLst/>
          </a:prstGeom>
        </p:spPr>
        <p:txBody>
          <a:bodyPr wrap="square">
            <a:spAutoFit/>
          </a:bodyPr>
          <a:lstStyle/>
          <a:p>
            <a:pPr indent="304800" algn="just">
              <a:lnSpc>
                <a:spcPct val="150000"/>
              </a:lnSpc>
              <a:spcAft>
                <a:spcPts val="0"/>
              </a:spcAft>
            </a:pPr>
            <a:r>
              <a:rPr lang="zh-CN" altLang="en-US" sz="2000" kern="100" smtClean="0">
                <a:latin typeface="微软雅黑" panose="020B0503020204020204" pitchFamily="34" charset="-122"/>
                <a:ea typeface="微软雅黑" panose="020B0503020204020204" pitchFamily="34" charset="-122"/>
                <a:cs typeface="Times New Roman" panose="02020603050405020304" pitchFamily="18" charset="0"/>
              </a:rPr>
              <a:t>   步</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骤</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E3ZG-D61</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漫反射式光电传感器的额定电压是</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12V-24VDC</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，因此利用直流电源来供电。按下直流电源的电源开关键，调节电压调节旋钮，使其输出直流</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12V</a:t>
            </a:r>
            <a:r>
              <a:rPr lang="zh-CN" altLang="en-US" sz="2000" kern="100" smtClean="0">
                <a:latin typeface="微软雅黑" panose="020B0503020204020204" pitchFamily="34" charset="-122"/>
                <a:ea typeface="微软雅黑" panose="020B0503020204020204" pitchFamily="34" charset="-122"/>
                <a:cs typeface="Times New Roman" panose="02020603050405020304" pitchFamily="18" charset="0"/>
              </a:rPr>
              <a:t>电。</a:t>
            </a:r>
            <a:endParaRPr lang="zh-CN" alt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1" name="图片 10"/>
          <p:cNvPicPr>
            <a:picLocks noChangeAspect="1"/>
          </p:cNvPicPr>
          <p:nvPr/>
        </p:nvPicPr>
        <p:blipFill rotWithShape="1">
          <a:blip r:embed="rId2" cstate="print">
            <a:extLst>
              <a:ext uri="{28A0092B-C50C-407E-A947-70E740481C1C}">
                <a14:useLocalDpi xmlns:a14="http://schemas.microsoft.com/office/drawing/2010/main" val="0"/>
              </a:ext>
            </a:extLst>
          </a:blip>
          <a:srcRect t="27065" b="27363"/>
          <a:stretch/>
        </p:blipFill>
        <p:spPr>
          <a:xfrm>
            <a:off x="2995278" y="1779695"/>
            <a:ext cx="3008542" cy="3053843"/>
          </a:xfrm>
          <a:prstGeom prst="rect">
            <a:avLst/>
          </a:prstGeom>
        </p:spPr>
      </p:pic>
      <p:sp>
        <p:nvSpPr>
          <p:cNvPr id="12" name="线形标注 1 11"/>
          <p:cNvSpPr/>
          <p:nvPr/>
        </p:nvSpPr>
        <p:spPr>
          <a:xfrm>
            <a:off x="476792" y="3961338"/>
            <a:ext cx="2142229" cy="595622"/>
          </a:xfrm>
          <a:prstGeom prst="borderCallout1">
            <a:avLst>
              <a:gd name="adj1" fmla="val 19408"/>
              <a:gd name="adj2" fmla="val 100142"/>
              <a:gd name="adj3" fmla="val 58738"/>
              <a:gd name="adj4" fmla="val 160895"/>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tx1">
                    <a:lumMod val="50000"/>
                  </a:schemeClr>
                </a:solidFill>
                <a:latin typeface="微软雅黑" panose="020B0503020204020204" pitchFamily="34" charset="-122"/>
                <a:ea typeface="微软雅黑" panose="020B0503020204020204" pitchFamily="34" charset="-122"/>
              </a:rPr>
              <a:t>电源开关键</a:t>
            </a:r>
            <a:endParaRPr lang="en-US" altLang="zh-CN" sz="1600" smtClean="0">
              <a:solidFill>
                <a:srgbClr val="FF0000"/>
              </a:solidFill>
              <a:latin typeface="微软雅黑" panose="020B0503020204020204" pitchFamily="34" charset="-122"/>
              <a:ea typeface="微软雅黑" panose="020B0503020204020204" pitchFamily="34" charset="-122"/>
            </a:endParaRPr>
          </a:p>
        </p:txBody>
      </p:sp>
      <p:sp>
        <p:nvSpPr>
          <p:cNvPr id="13" name="线形标注 1 12"/>
          <p:cNvSpPr/>
          <p:nvPr/>
        </p:nvSpPr>
        <p:spPr>
          <a:xfrm>
            <a:off x="471002" y="3044142"/>
            <a:ext cx="2148020" cy="595622"/>
          </a:xfrm>
          <a:prstGeom prst="borderCallout1">
            <a:avLst>
              <a:gd name="adj1" fmla="val 26989"/>
              <a:gd name="adj2" fmla="val 100669"/>
              <a:gd name="adj3" fmla="val 121312"/>
              <a:gd name="adj4" fmla="val 168476"/>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tx1">
                    <a:lumMod val="50000"/>
                  </a:schemeClr>
                </a:solidFill>
                <a:latin typeface="微软雅黑" panose="020B0503020204020204" pitchFamily="34" charset="-122"/>
                <a:ea typeface="微软雅黑" panose="020B0503020204020204" pitchFamily="34" charset="-122"/>
              </a:rPr>
              <a:t>电压调节旋钮</a:t>
            </a:r>
            <a:endParaRPr lang="en-US" altLang="zh-CN" sz="1600" smtClean="0">
              <a:solidFill>
                <a:srgbClr val="FF0000"/>
              </a:solidFill>
              <a:latin typeface="微软雅黑" panose="020B0503020204020204" pitchFamily="34" charset="-122"/>
              <a:ea typeface="微软雅黑" panose="020B0503020204020204" pitchFamily="34" charset="-122"/>
            </a:endParaRPr>
          </a:p>
        </p:txBody>
      </p:sp>
      <p:sp>
        <p:nvSpPr>
          <p:cNvPr id="14" name="线形标注 1 13"/>
          <p:cNvSpPr/>
          <p:nvPr/>
        </p:nvSpPr>
        <p:spPr>
          <a:xfrm>
            <a:off x="471003" y="2276455"/>
            <a:ext cx="2158585" cy="595622"/>
          </a:xfrm>
          <a:prstGeom prst="borderCallout1">
            <a:avLst>
              <a:gd name="adj1" fmla="val 26989"/>
              <a:gd name="adj2" fmla="val 100669"/>
              <a:gd name="adj3" fmla="val 57069"/>
              <a:gd name="adj4" fmla="val 163577"/>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tx1">
                    <a:lumMod val="50000"/>
                  </a:schemeClr>
                </a:solidFill>
                <a:latin typeface="微软雅黑" panose="020B0503020204020204" pitchFamily="34" charset="-122"/>
                <a:ea typeface="微软雅黑" panose="020B0503020204020204" pitchFamily="34" charset="-122"/>
              </a:rPr>
              <a:t>输出直流电的电压值</a:t>
            </a:r>
            <a:endParaRPr lang="en-US" altLang="zh-CN" sz="1600" smtClean="0">
              <a:solidFill>
                <a:srgbClr val="FF0000"/>
              </a:solidFill>
              <a:latin typeface="微软雅黑" panose="020B0503020204020204" pitchFamily="34" charset="-122"/>
              <a:ea typeface="微软雅黑" panose="020B0503020204020204" pitchFamily="34" charset="-122"/>
            </a:endParaRPr>
          </a:p>
        </p:txBody>
      </p:sp>
      <p:sp>
        <p:nvSpPr>
          <p:cNvPr id="15" name="线形标注 1 14"/>
          <p:cNvSpPr/>
          <p:nvPr/>
        </p:nvSpPr>
        <p:spPr>
          <a:xfrm>
            <a:off x="6675464" y="2139431"/>
            <a:ext cx="2173874" cy="595622"/>
          </a:xfrm>
          <a:prstGeom prst="borderCallout1">
            <a:avLst>
              <a:gd name="adj1" fmla="val 25970"/>
              <a:gd name="adj2" fmla="val 55"/>
              <a:gd name="adj3" fmla="val 373954"/>
              <a:gd name="adj4" fmla="val -103368"/>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mtClean="0">
                <a:solidFill>
                  <a:schemeClr val="tx1">
                    <a:lumMod val="50000"/>
                  </a:schemeClr>
                </a:solidFill>
                <a:latin typeface="微软雅黑" panose="020B0503020204020204" pitchFamily="34" charset="-122"/>
                <a:ea typeface="微软雅黑" panose="020B0503020204020204" pitchFamily="34" charset="-122"/>
              </a:rPr>
              <a:t>输出直流电的正极</a:t>
            </a:r>
            <a:endParaRPr lang="en-US" altLang="zh-CN" smtClean="0">
              <a:solidFill>
                <a:srgbClr val="FF0000"/>
              </a:solidFill>
              <a:latin typeface="微软雅黑" panose="020B0503020204020204" pitchFamily="34" charset="-122"/>
              <a:ea typeface="微软雅黑" panose="020B0503020204020204" pitchFamily="34" charset="-122"/>
            </a:endParaRPr>
          </a:p>
        </p:txBody>
      </p:sp>
      <p:sp>
        <p:nvSpPr>
          <p:cNvPr id="16" name="线形标注 1 15"/>
          <p:cNvSpPr/>
          <p:nvPr/>
        </p:nvSpPr>
        <p:spPr>
          <a:xfrm>
            <a:off x="6675464" y="3171153"/>
            <a:ext cx="2173874" cy="595622"/>
          </a:xfrm>
          <a:prstGeom prst="borderCallout1">
            <a:avLst>
              <a:gd name="adj1" fmla="val 18389"/>
              <a:gd name="adj2" fmla="val 574"/>
              <a:gd name="adj3" fmla="val 195004"/>
              <a:gd name="adj4" fmla="val -90524"/>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mtClean="0">
                <a:solidFill>
                  <a:schemeClr val="tx1">
                    <a:lumMod val="50000"/>
                  </a:schemeClr>
                </a:solidFill>
                <a:latin typeface="微软雅黑" panose="020B0503020204020204" pitchFamily="34" charset="-122"/>
                <a:ea typeface="微软雅黑" panose="020B0503020204020204" pitchFamily="34" charset="-122"/>
              </a:rPr>
              <a:t>输出直流电的负极</a:t>
            </a:r>
            <a:endParaRPr lang="en-US" altLang="zh-CN" smtClean="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06862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1000"/>
                                        <p:tgtEl>
                                          <p:spTgt spid="14"/>
                                        </p:tgtEl>
                                      </p:cBhvr>
                                    </p:animEffect>
                                    <p:anim calcmode="lin" valueType="num">
                                      <p:cBhvr>
                                        <p:cTn id="30" dur="1000" fill="hold"/>
                                        <p:tgtEl>
                                          <p:spTgt spid="14"/>
                                        </p:tgtEl>
                                        <p:attrNameLst>
                                          <p:attrName>ppt_x</p:attrName>
                                        </p:attrNameLst>
                                      </p:cBhvr>
                                      <p:tavLst>
                                        <p:tav tm="0">
                                          <p:val>
                                            <p:strVal val="#ppt_x"/>
                                          </p:val>
                                        </p:tav>
                                        <p:tav tm="100000">
                                          <p:val>
                                            <p:strVal val="#ppt_x"/>
                                          </p:val>
                                        </p:tav>
                                      </p:tavLst>
                                    </p:anim>
                                    <p:anim calcmode="lin" valueType="num">
                                      <p:cBhvr>
                                        <p:cTn id="31" dur="1000" fill="hold"/>
                                        <p:tgtEl>
                                          <p:spTgt spid="14"/>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1000"/>
                                        <p:tgtEl>
                                          <p:spTgt spid="15"/>
                                        </p:tgtEl>
                                      </p:cBhvr>
                                    </p:animEffect>
                                    <p:anim calcmode="lin" valueType="num">
                                      <p:cBhvr>
                                        <p:cTn id="35" dur="1000" fill="hold"/>
                                        <p:tgtEl>
                                          <p:spTgt spid="15"/>
                                        </p:tgtEl>
                                        <p:attrNameLst>
                                          <p:attrName>ppt_x</p:attrName>
                                        </p:attrNameLst>
                                      </p:cBhvr>
                                      <p:tavLst>
                                        <p:tav tm="0">
                                          <p:val>
                                            <p:strVal val="#ppt_x"/>
                                          </p:val>
                                        </p:tav>
                                        <p:tav tm="100000">
                                          <p:val>
                                            <p:strVal val="#ppt_x"/>
                                          </p:val>
                                        </p:tav>
                                      </p:tavLst>
                                    </p:anim>
                                    <p:anim calcmode="lin" valueType="num">
                                      <p:cBhvr>
                                        <p:cTn id="36" dur="1000" fill="hold"/>
                                        <p:tgtEl>
                                          <p:spTgt spid="15"/>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1000"/>
                                        <p:tgtEl>
                                          <p:spTgt spid="16"/>
                                        </p:tgtEl>
                                      </p:cBhvr>
                                    </p:animEffect>
                                    <p:anim calcmode="lin" valueType="num">
                                      <p:cBhvr>
                                        <p:cTn id="40" dur="1000" fill="hold"/>
                                        <p:tgtEl>
                                          <p:spTgt spid="16"/>
                                        </p:tgtEl>
                                        <p:attrNameLst>
                                          <p:attrName>ppt_x</p:attrName>
                                        </p:attrNameLst>
                                      </p:cBhvr>
                                      <p:tavLst>
                                        <p:tav tm="0">
                                          <p:val>
                                            <p:strVal val="#ppt_x"/>
                                          </p:val>
                                        </p:tav>
                                        <p:tav tm="100000">
                                          <p:val>
                                            <p:strVal val="#ppt_x"/>
                                          </p:val>
                                        </p:tav>
                                      </p:tavLst>
                                    </p:anim>
                                    <p:anim calcmode="lin" valueType="num">
                                      <p:cBhvr>
                                        <p:cTn id="4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animBg="1"/>
      <p:bldP spid="13" grpId="0" animBg="1"/>
      <p:bldP spid="14" grpId="0" animBg="1"/>
      <p:bldP spid="15" grpId="0" animBg="1"/>
      <p:bldP spid="1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smtClean="0">
                <a:solidFill>
                  <a:schemeClr val="accent5">
                    <a:lumMod val="50000"/>
                  </a:schemeClr>
                </a:solidFill>
                <a:latin typeface="+mn-ea"/>
                <a:ea typeface="+mn-ea"/>
              </a:rPr>
              <a:t>三、任务实施</a:t>
            </a:r>
            <a:endParaRPr lang="zh-CN" altLang="en-US" sz="2400" b="1" dirty="0">
              <a:solidFill>
                <a:schemeClr val="accent5">
                  <a:lumMod val="50000"/>
                </a:schemeClr>
              </a:solidFill>
              <a:latin typeface="+mn-ea"/>
              <a:ea typeface="+mn-ea"/>
            </a:endParaRPr>
          </a:p>
        </p:txBody>
      </p:sp>
      <p:sp>
        <p:nvSpPr>
          <p:cNvPr id="5" name="矩形 4"/>
          <p:cNvSpPr/>
          <p:nvPr/>
        </p:nvSpPr>
        <p:spPr>
          <a:xfrm>
            <a:off x="467715" y="987640"/>
            <a:ext cx="4301295" cy="3323987"/>
          </a:xfrm>
          <a:prstGeom prst="rect">
            <a:avLst/>
          </a:prstGeom>
        </p:spPr>
        <p:txBody>
          <a:bodyPr wrap="square">
            <a:spAutoFit/>
          </a:bodyPr>
          <a:lstStyle/>
          <a:p>
            <a:pPr indent="304800" algn="just">
              <a:lnSpc>
                <a:spcPct val="150000"/>
              </a:lnSpc>
              <a:spcAft>
                <a:spcPts val="0"/>
              </a:spcAft>
            </a:pPr>
            <a:r>
              <a:rPr lang="zh-CN" altLang="en-US" sz="2000" kern="100" smtClean="0">
                <a:latin typeface="微软雅黑" panose="020B0503020204020204" pitchFamily="34" charset="-122"/>
                <a:ea typeface="微软雅黑" panose="020B0503020204020204" pitchFamily="34" charset="-122"/>
                <a:cs typeface="Times New Roman" panose="02020603050405020304" pitchFamily="18" charset="0"/>
              </a:rPr>
              <a:t>   步</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骤</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E3ZG-D61</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光电传感器有三根线，棕色导线是电源正极线、蓝色导线是电源负极线、黑色导线是信号输出线。将</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E3ZG-D61</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光电传感器的棕色导线接电源正极、蓝色导线接电源负极，再按下电源开关键，就给光电传感器提供了直流</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12V</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电源。</a:t>
            </a:r>
            <a:endParaRPr lang="zh-CN" alt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9" name="图片 18"/>
          <p:cNvPicPr>
            <a:picLocks noChangeAspect="1"/>
          </p:cNvPicPr>
          <p:nvPr/>
        </p:nvPicPr>
        <p:blipFill rotWithShape="1">
          <a:blip r:embed="rId2" cstate="print">
            <a:extLst>
              <a:ext uri="{28A0092B-C50C-407E-A947-70E740481C1C}">
                <a14:useLocalDpi xmlns:a14="http://schemas.microsoft.com/office/drawing/2010/main" val="0"/>
              </a:ext>
            </a:extLst>
          </a:blip>
          <a:srcRect b="35523"/>
          <a:stretch/>
        </p:blipFill>
        <p:spPr>
          <a:xfrm>
            <a:off x="5724080" y="1092678"/>
            <a:ext cx="2258535" cy="3242629"/>
          </a:xfrm>
          <a:prstGeom prst="rect">
            <a:avLst/>
          </a:prstGeom>
        </p:spPr>
      </p:pic>
    </p:spTree>
    <p:extLst>
      <p:ext uri="{BB962C8B-B14F-4D97-AF65-F5344CB8AC3E}">
        <p14:creationId xmlns:p14="http://schemas.microsoft.com/office/powerpoint/2010/main" val="2758030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smtClean="0">
                <a:solidFill>
                  <a:schemeClr val="accent5">
                    <a:lumMod val="50000"/>
                  </a:schemeClr>
                </a:solidFill>
                <a:latin typeface="+mn-ea"/>
                <a:ea typeface="+mn-ea"/>
              </a:rPr>
              <a:t>三、任务实施</a:t>
            </a:r>
            <a:endParaRPr lang="zh-CN" altLang="en-US" sz="2400" b="1" dirty="0">
              <a:solidFill>
                <a:schemeClr val="accent5">
                  <a:lumMod val="50000"/>
                </a:schemeClr>
              </a:solidFill>
              <a:latin typeface="+mn-ea"/>
              <a:ea typeface="+mn-ea"/>
            </a:endParaRPr>
          </a:p>
        </p:txBody>
      </p:sp>
      <p:sp>
        <p:nvSpPr>
          <p:cNvPr id="5" name="矩形 4"/>
          <p:cNvSpPr/>
          <p:nvPr/>
        </p:nvSpPr>
        <p:spPr>
          <a:xfrm>
            <a:off x="164516" y="627063"/>
            <a:ext cx="8748290" cy="961289"/>
          </a:xfrm>
          <a:prstGeom prst="rect">
            <a:avLst/>
          </a:prstGeom>
        </p:spPr>
        <p:txBody>
          <a:bodyPr wrap="square">
            <a:spAutoFit/>
          </a:bodyPr>
          <a:lstStyle/>
          <a:p>
            <a:pPr indent="304800" algn="just">
              <a:lnSpc>
                <a:spcPct val="150000"/>
              </a:lnSpc>
              <a:spcAft>
                <a:spcPts val="0"/>
              </a:spcAft>
            </a:pP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步骤</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：将光电传感器发射和接收光的端面靠近物体，光电传感器检测到物料时，其红色指示灯</a:t>
            </a:r>
            <a:r>
              <a:rPr lang="zh-CN" altLang="en-US" sz="2000" kern="100" smtClean="0">
                <a:latin typeface="微软雅黑" panose="020B0503020204020204" pitchFamily="34" charset="-122"/>
                <a:ea typeface="微软雅黑" panose="020B0503020204020204" pitchFamily="34" charset="-122"/>
                <a:cs typeface="Times New Roman" panose="02020603050405020304" pitchFamily="18" charset="0"/>
              </a:rPr>
              <a:t>亮。</a:t>
            </a:r>
            <a:endParaRPr lang="zh-CN" alt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8" name="图片 7"/>
          <p:cNvPicPr preferRelativeResize="0"/>
          <p:nvPr/>
        </p:nvPicPr>
        <p:blipFill>
          <a:blip r:embed="rId2" cstate="print">
            <a:extLst>
              <a:ext uri="{28A0092B-C50C-407E-A947-70E740481C1C}">
                <a14:useLocalDpi xmlns:a14="http://schemas.microsoft.com/office/drawing/2010/main" val="0"/>
              </a:ext>
            </a:extLst>
          </a:blip>
          <a:srcRect l="7767" r="17595" b="10114"/>
          <a:stretch>
            <a:fillRect/>
          </a:stretch>
        </p:blipFill>
        <p:spPr>
          <a:xfrm>
            <a:off x="2051825" y="1730760"/>
            <a:ext cx="4523666" cy="2641115"/>
          </a:xfrm>
          <a:prstGeom prst="rect">
            <a:avLst/>
          </a:prstGeom>
          <a:ln>
            <a:noFill/>
          </a:ln>
        </p:spPr>
      </p:pic>
      <p:sp>
        <p:nvSpPr>
          <p:cNvPr id="2" name="矩形 1"/>
          <p:cNvSpPr/>
          <p:nvPr/>
        </p:nvSpPr>
        <p:spPr>
          <a:xfrm>
            <a:off x="2051825" y="4371875"/>
            <a:ext cx="3893903" cy="415498"/>
          </a:xfrm>
          <a:prstGeom prst="rect">
            <a:avLst/>
          </a:prstGeom>
        </p:spPr>
        <p:txBody>
          <a:bodyPr wrap="square">
            <a:spAutoFit/>
          </a:bodyPr>
          <a:lstStyle/>
          <a:p>
            <a:pPr indent="266700" algn="ctr">
              <a:lnSpc>
                <a:spcPct val="150000"/>
              </a:lnSpc>
              <a:spcAft>
                <a:spcPts val="0"/>
              </a:spcAft>
            </a:pPr>
            <a:r>
              <a:rPr lang="zh-CN" altLang="zh-CN" sz="1400" kern="10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图</a:t>
            </a:r>
            <a:r>
              <a:rPr lang="en-US" altLang="zh-CN" sz="1400" kern="10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5-2-5 </a:t>
            </a:r>
            <a:r>
              <a:rPr lang="zh-CN" altLang="zh-CN" sz="1400" kern="10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光电传感器检测到物料实物图</a:t>
            </a:r>
            <a:endParaRPr lang="zh-CN" alt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99461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smtClean="0">
                <a:solidFill>
                  <a:schemeClr val="accent5">
                    <a:lumMod val="50000"/>
                  </a:schemeClr>
                </a:solidFill>
                <a:latin typeface="+mn-ea"/>
                <a:ea typeface="+mn-ea"/>
              </a:rPr>
              <a:t>三、任务实施</a:t>
            </a:r>
            <a:endParaRPr lang="zh-CN" altLang="en-US" sz="2400" b="1" dirty="0">
              <a:solidFill>
                <a:schemeClr val="accent5">
                  <a:lumMod val="50000"/>
                </a:schemeClr>
              </a:solidFill>
              <a:latin typeface="+mn-ea"/>
              <a:ea typeface="+mn-ea"/>
            </a:endParaRPr>
          </a:p>
        </p:txBody>
      </p:sp>
      <p:sp>
        <p:nvSpPr>
          <p:cNvPr id="5" name="矩形 4"/>
          <p:cNvSpPr/>
          <p:nvPr/>
        </p:nvSpPr>
        <p:spPr>
          <a:xfrm>
            <a:off x="308398" y="776036"/>
            <a:ext cx="8748290" cy="499624"/>
          </a:xfrm>
          <a:prstGeom prst="rect">
            <a:avLst/>
          </a:prstGeom>
        </p:spPr>
        <p:txBody>
          <a:bodyPr wrap="square">
            <a:spAutoFit/>
          </a:bodyPr>
          <a:lstStyle/>
          <a:p>
            <a:pPr indent="304800" algn="just">
              <a:lnSpc>
                <a:spcPct val="150000"/>
              </a:lnSpc>
              <a:spcAft>
                <a:spcPts val="0"/>
              </a:spcAft>
            </a:pP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步骤</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5</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：调节光电传感器的灵敏度，在</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7</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厘米处能检测到物料。</a:t>
            </a:r>
            <a:endParaRPr lang="zh-CN" alt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矩形 1"/>
          <p:cNvSpPr/>
          <p:nvPr/>
        </p:nvSpPr>
        <p:spPr>
          <a:xfrm>
            <a:off x="1979820" y="4316402"/>
            <a:ext cx="4355087" cy="415498"/>
          </a:xfrm>
          <a:prstGeom prst="rect">
            <a:avLst/>
          </a:prstGeom>
        </p:spPr>
        <p:txBody>
          <a:bodyPr wrap="square">
            <a:spAutoFit/>
          </a:bodyPr>
          <a:lstStyle/>
          <a:p>
            <a:pPr indent="266700" algn="ctr">
              <a:lnSpc>
                <a:spcPct val="150000"/>
              </a:lnSpc>
              <a:spcAft>
                <a:spcPts val="0"/>
              </a:spcAft>
            </a:pPr>
            <a:r>
              <a:rPr lang="zh-CN" altLang="en-US" sz="1400" kern="10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图</a:t>
            </a:r>
            <a:r>
              <a:rPr lang="en-US" altLang="zh-CN" sz="1400" kern="10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5-2-6 </a:t>
            </a:r>
            <a:r>
              <a:rPr lang="zh-CN" altLang="en-US" sz="1400" kern="10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光电传感器</a:t>
            </a:r>
            <a:r>
              <a:rPr lang="en-US" altLang="zh-CN" sz="1400" kern="10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7</a:t>
            </a:r>
            <a:r>
              <a:rPr lang="zh-CN" altLang="en-US" sz="1400" kern="10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厘米处检测到物料实物图</a:t>
            </a:r>
            <a:endParaRPr lang="zh-CN" alt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7" name="图片 6"/>
          <p:cNvPicPr/>
          <p:nvPr/>
        </p:nvPicPr>
        <p:blipFill>
          <a:blip r:embed="rId2" cstate="print">
            <a:extLst>
              <a:ext uri="{28A0092B-C50C-407E-A947-70E740481C1C}">
                <a14:useLocalDpi xmlns:a14="http://schemas.microsoft.com/office/drawing/2010/main" val="0"/>
              </a:ext>
            </a:extLst>
          </a:blip>
          <a:srcRect l="26168" t="8739" r="23606" b="17316"/>
          <a:stretch>
            <a:fillRect/>
          </a:stretch>
        </p:blipFill>
        <p:spPr>
          <a:xfrm>
            <a:off x="2195835" y="1527133"/>
            <a:ext cx="4104285" cy="2736190"/>
          </a:xfrm>
          <a:prstGeom prst="rect">
            <a:avLst/>
          </a:prstGeom>
          <a:ln>
            <a:noFill/>
          </a:ln>
        </p:spPr>
      </p:pic>
    </p:spTree>
    <p:extLst>
      <p:ext uri="{BB962C8B-B14F-4D97-AF65-F5344CB8AC3E}">
        <p14:creationId xmlns:p14="http://schemas.microsoft.com/office/powerpoint/2010/main" val="3416234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8" name="组合 3"/>
          <p:cNvGrpSpPr/>
          <p:nvPr/>
        </p:nvGrpSpPr>
        <p:grpSpPr bwMode="auto">
          <a:xfrm>
            <a:off x="971650" y="1472688"/>
            <a:ext cx="1800225" cy="1882775"/>
            <a:chOff x="430006" y="1962125"/>
            <a:chExt cx="2880000" cy="2880000"/>
          </a:xfrm>
        </p:grpSpPr>
        <p:sp>
          <p:nvSpPr>
            <p:cNvPr id="5" name="圆角矩形 4"/>
            <p:cNvSpPr>
              <a:spLocks noChangeAspect="1"/>
            </p:cNvSpPr>
            <p:nvPr/>
          </p:nvSpPr>
          <p:spPr>
            <a:xfrm rot="2700000">
              <a:off x="430006" y="1962125"/>
              <a:ext cx="2880000" cy="2880000"/>
            </a:xfrm>
            <a:prstGeom prst="roundRect">
              <a:avLst/>
            </a:prstGeom>
            <a:noFill/>
            <a:ln w="12700">
              <a:solidFill>
                <a:schemeClr val="bg1">
                  <a:lumMod val="75000"/>
                </a:schemeClr>
              </a:solidFill>
              <a:prstDash val="dash"/>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 name="圆角矩形 7"/>
            <p:cNvSpPr>
              <a:spLocks noChangeAspect="1"/>
            </p:cNvSpPr>
            <p:nvPr/>
          </p:nvSpPr>
          <p:spPr>
            <a:xfrm rot="2700000">
              <a:off x="643699" y="2175458"/>
              <a:ext cx="2452614" cy="2453333"/>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文本框 6"/>
            <p:cNvSpPr txBox="1"/>
            <p:nvPr/>
          </p:nvSpPr>
          <p:spPr>
            <a:xfrm>
              <a:off x="879531" y="2571637"/>
              <a:ext cx="1836190" cy="1015042"/>
            </a:xfrm>
            <a:prstGeom prst="rect">
              <a:avLst/>
            </a:prstGeom>
            <a:noFill/>
          </p:spPr>
          <p:txBody>
            <a:bodyPr wrap="none">
              <a:spAutoFit/>
            </a:bodyPr>
            <a:lstStyle/>
            <a:p>
              <a:pPr algn="ctr">
                <a:defRPr/>
              </a:pPr>
              <a:r>
                <a:rPr lang="zh-CN" altLang="en-US" sz="3600" b="1" dirty="0">
                  <a:solidFill>
                    <a:schemeClr val="tx1">
                      <a:lumMod val="65000"/>
                      <a:lumOff val="35000"/>
                    </a:schemeClr>
                  </a:solidFill>
                  <a:latin typeface="+mj-ea"/>
                  <a:ea typeface="+mj-ea"/>
                </a:rPr>
                <a:t>目 录</a:t>
              </a:r>
              <a:endParaRPr lang="en-US" altLang="zh-CN" sz="3600" b="1" dirty="0">
                <a:solidFill>
                  <a:schemeClr val="tx1">
                    <a:lumMod val="65000"/>
                    <a:lumOff val="35000"/>
                  </a:schemeClr>
                </a:solidFill>
                <a:latin typeface="+mj-ea"/>
                <a:ea typeface="+mj-ea"/>
              </a:endParaRPr>
            </a:p>
            <a:p>
              <a:pPr algn="ctr">
                <a:defRPr/>
              </a:pPr>
              <a:r>
                <a:rPr lang="en-US" altLang="zh-CN" sz="2400" dirty="0">
                  <a:solidFill>
                    <a:schemeClr val="tx1">
                      <a:lumMod val="65000"/>
                      <a:lumOff val="35000"/>
                    </a:schemeClr>
                  </a:solidFill>
                  <a:latin typeface="+mj-ea"/>
                  <a:ea typeface="+mj-ea"/>
                </a:rPr>
                <a:t>CONTENTS</a:t>
              </a:r>
            </a:p>
          </p:txBody>
        </p:sp>
      </p:grpSp>
      <p:sp>
        <p:nvSpPr>
          <p:cNvPr id="2" name="矩形 1"/>
          <p:cNvSpPr/>
          <p:nvPr/>
        </p:nvSpPr>
        <p:spPr>
          <a:xfrm>
            <a:off x="5724081" y="1074180"/>
            <a:ext cx="1584110" cy="461665"/>
          </a:xfrm>
          <a:prstGeom prst="rect">
            <a:avLst/>
          </a:prstGeom>
        </p:spPr>
        <p:txBody>
          <a:bodyPr wrap="square">
            <a:spAutoFit/>
          </a:bodyPr>
          <a:lstStyle/>
          <a:p>
            <a:pPr>
              <a:defRPr/>
            </a:pPr>
            <a:r>
              <a:rPr lang="zh-CN" altLang="en-US" sz="24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任务描述</a:t>
            </a:r>
          </a:p>
        </p:txBody>
      </p:sp>
      <p:sp>
        <p:nvSpPr>
          <p:cNvPr id="10" name="矩形 9"/>
          <p:cNvSpPr/>
          <p:nvPr/>
        </p:nvSpPr>
        <p:spPr>
          <a:xfrm>
            <a:off x="5724080" y="3180749"/>
            <a:ext cx="3148330" cy="461665"/>
          </a:xfrm>
          <a:prstGeom prst="rect">
            <a:avLst/>
          </a:prstGeom>
        </p:spPr>
        <p:txBody>
          <a:bodyPr wrap="square">
            <a:spAutoFit/>
          </a:bodyPr>
          <a:lstStyle/>
          <a:p>
            <a:pPr>
              <a:defRPr/>
            </a:pPr>
            <a:r>
              <a:rPr lang="zh-CN" altLang="en-US" sz="24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任务实施</a:t>
            </a:r>
          </a:p>
        </p:txBody>
      </p:sp>
      <p:sp>
        <p:nvSpPr>
          <p:cNvPr id="12" name="圆角矩形 11"/>
          <p:cNvSpPr>
            <a:spLocks noChangeAspect="1"/>
          </p:cNvSpPr>
          <p:nvPr/>
        </p:nvSpPr>
        <p:spPr>
          <a:xfrm rot="2700000">
            <a:off x="4883975" y="3173764"/>
            <a:ext cx="504825" cy="538480"/>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3" name="圆角矩形 12"/>
          <p:cNvSpPr>
            <a:spLocks noChangeAspect="1"/>
          </p:cNvSpPr>
          <p:nvPr/>
        </p:nvSpPr>
        <p:spPr>
          <a:xfrm rot="2700000">
            <a:off x="4946205" y="3241074"/>
            <a:ext cx="377825" cy="403225"/>
          </a:xfrm>
          <a:prstGeom prst="roundRect">
            <a:avLst/>
          </a:prstGeom>
          <a:solidFill>
            <a:schemeClr val="bg1">
              <a:lumMod val="95000"/>
              <a:alpha val="50000"/>
            </a:schemeClr>
          </a:solidFill>
          <a:ln w="3175">
            <a:solidFill>
              <a:schemeClr val="bg1">
                <a:lumMod val="75000"/>
                <a:alpha val="2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4" name="文本框 73"/>
          <p:cNvSpPr txBox="1">
            <a:spLocks noChangeArrowheads="1"/>
          </p:cNvSpPr>
          <p:nvPr/>
        </p:nvSpPr>
        <p:spPr bwMode="auto">
          <a:xfrm>
            <a:off x="4967795" y="3201704"/>
            <a:ext cx="33528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rPr>
              <a:t>3</a:t>
            </a:r>
            <a:endParaRPr lang="zh-CN" altLang="en-US"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endParaRPr>
          </a:p>
        </p:txBody>
      </p:sp>
      <p:sp>
        <p:nvSpPr>
          <p:cNvPr id="17" name="圆角矩形 11"/>
          <p:cNvSpPr>
            <a:spLocks noChangeAspect="1"/>
          </p:cNvSpPr>
          <p:nvPr/>
        </p:nvSpPr>
        <p:spPr>
          <a:xfrm rot="2700000">
            <a:off x="4843335" y="2136934"/>
            <a:ext cx="504825" cy="538480"/>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8" name="圆角矩形 12"/>
          <p:cNvSpPr>
            <a:spLocks noChangeAspect="1"/>
          </p:cNvSpPr>
          <p:nvPr/>
        </p:nvSpPr>
        <p:spPr>
          <a:xfrm rot="2700000">
            <a:off x="4906200" y="2204244"/>
            <a:ext cx="377825" cy="403225"/>
          </a:xfrm>
          <a:prstGeom prst="roundRect">
            <a:avLst/>
          </a:prstGeom>
          <a:solidFill>
            <a:schemeClr val="bg1">
              <a:lumMod val="95000"/>
              <a:alpha val="50000"/>
            </a:schemeClr>
          </a:solidFill>
          <a:ln w="3175">
            <a:solidFill>
              <a:schemeClr val="bg1">
                <a:lumMod val="75000"/>
                <a:alpha val="2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9" name="文本框 73"/>
          <p:cNvSpPr txBox="1">
            <a:spLocks noChangeArrowheads="1"/>
          </p:cNvSpPr>
          <p:nvPr/>
        </p:nvSpPr>
        <p:spPr bwMode="auto">
          <a:xfrm>
            <a:off x="4927790" y="2165509"/>
            <a:ext cx="33528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rPr>
              <a:t>2</a:t>
            </a:r>
            <a:endParaRPr lang="zh-CN" altLang="en-US"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endParaRPr>
          </a:p>
        </p:txBody>
      </p:sp>
      <p:sp>
        <p:nvSpPr>
          <p:cNvPr id="15" name="矩形 14"/>
          <p:cNvSpPr/>
          <p:nvPr/>
        </p:nvSpPr>
        <p:spPr>
          <a:xfrm>
            <a:off x="5724080" y="2083749"/>
            <a:ext cx="1415772" cy="461665"/>
          </a:xfrm>
          <a:prstGeom prst="rect">
            <a:avLst/>
          </a:prstGeom>
        </p:spPr>
        <p:txBody>
          <a:bodyPr wrap="none">
            <a:spAutoFit/>
          </a:bodyPr>
          <a:lstStyle/>
          <a:p>
            <a:r>
              <a:rPr lang="zh-CN" altLang="en-US" sz="24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知识储备</a:t>
            </a:r>
            <a:endParaRPr lang="zh-CN" altLang="en-US" sz="24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3" name="组合 70"/>
          <p:cNvGrpSpPr/>
          <p:nvPr/>
        </p:nvGrpSpPr>
        <p:grpSpPr bwMode="auto">
          <a:xfrm>
            <a:off x="4839140" y="1085109"/>
            <a:ext cx="538163" cy="504825"/>
            <a:chOff x="5736000" y="890035"/>
            <a:chExt cx="720000" cy="721684"/>
          </a:xfrm>
        </p:grpSpPr>
        <p:sp>
          <p:nvSpPr>
            <p:cNvPr id="4" name="圆角矩形 3"/>
            <p:cNvSpPr>
              <a:spLocks noChangeAspect="1"/>
            </p:cNvSpPr>
            <p:nvPr/>
          </p:nvSpPr>
          <p:spPr>
            <a:xfrm rot="2700000">
              <a:off x="5735158" y="890877"/>
              <a:ext cx="721684" cy="720000"/>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圆角矩形 5"/>
            <p:cNvSpPr>
              <a:spLocks noChangeAspect="1"/>
            </p:cNvSpPr>
            <p:nvPr/>
          </p:nvSpPr>
          <p:spPr>
            <a:xfrm rot="2700000">
              <a:off x="5824874" y="981142"/>
              <a:ext cx="540128" cy="539469"/>
            </a:xfrm>
            <a:prstGeom prst="roundRect">
              <a:avLst/>
            </a:prstGeom>
            <a:solidFill>
              <a:schemeClr val="bg1">
                <a:lumMod val="95000"/>
                <a:alpha val="50000"/>
              </a:schemeClr>
            </a:solidFill>
            <a:ln w="3175">
              <a:solidFill>
                <a:schemeClr val="bg1">
                  <a:lumMod val="75000"/>
                  <a:alpha val="2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文本框 73"/>
            <p:cNvSpPr txBox="1">
              <a:spLocks noChangeArrowheads="1"/>
            </p:cNvSpPr>
            <p:nvPr/>
          </p:nvSpPr>
          <p:spPr bwMode="auto">
            <a:xfrm>
              <a:off x="5870610" y="906828"/>
              <a:ext cx="448657" cy="571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rPr>
                <a:t>1</a:t>
              </a:r>
              <a:endParaRPr lang="zh-CN" altLang="en-US"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endParaRPr>
            </a:p>
          </p:txBody>
        </p:sp>
      </p:grpSp>
      <p:sp>
        <p:nvSpPr>
          <p:cNvPr id="20" name="矩形 19"/>
          <p:cNvSpPr/>
          <p:nvPr/>
        </p:nvSpPr>
        <p:spPr>
          <a:xfrm>
            <a:off x="5724080" y="4142904"/>
            <a:ext cx="3148330" cy="461665"/>
          </a:xfrm>
          <a:prstGeom prst="rect">
            <a:avLst/>
          </a:prstGeom>
        </p:spPr>
        <p:txBody>
          <a:bodyPr wrap="square">
            <a:spAutoFit/>
          </a:bodyPr>
          <a:lstStyle/>
          <a:p>
            <a:pPr>
              <a:defRPr/>
            </a:pPr>
            <a:r>
              <a:rPr lang="zh-CN" altLang="en-US" sz="2400" dirty="0" smtClean="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任务总结</a:t>
            </a:r>
            <a:endParaRPr lang="zh-CN" altLang="en-US" sz="24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1" name="圆角矩形 20"/>
          <p:cNvSpPr>
            <a:spLocks noChangeAspect="1"/>
          </p:cNvSpPr>
          <p:nvPr/>
        </p:nvSpPr>
        <p:spPr>
          <a:xfrm rot="2700000">
            <a:off x="4883975" y="4135919"/>
            <a:ext cx="504825" cy="538480"/>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2" name="圆角矩形 21"/>
          <p:cNvSpPr>
            <a:spLocks noChangeAspect="1"/>
          </p:cNvSpPr>
          <p:nvPr/>
        </p:nvSpPr>
        <p:spPr>
          <a:xfrm rot="2700000">
            <a:off x="4946205" y="4203229"/>
            <a:ext cx="377825" cy="403225"/>
          </a:xfrm>
          <a:prstGeom prst="roundRect">
            <a:avLst/>
          </a:prstGeom>
          <a:solidFill>
            <a:schemeClr val="bg1">
              <a:lumMod val="95000"/>
              <a:alpha val="50000"/>
            </a:schemeClr>
          </a:solidFill>
          <a:ln w="3175">
            <a:solidFill>
              <a:schemeClr val="bg1">
                <a:lumMod val="75000"/>
                <a:alpha val="2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3" name="文本框 73"/>
          <p:cNvSpPr txBox="1">
            <a:spLocks noChangeArrowheads="1"/>
          </p:cNvSpPr>
          <p:nvPr/>
        </p:nvSpPr>
        <p:spPr bwMode="auto">
          <a:xfrm>
            <a:off x="4967795" y="4163859"/>
            <a:ext cx="33528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000" dirty="0" smtClean="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rPr>
              <a:t>4</a:t>
            </a:r>
            <a:endParaRPr lang="zh-CN" altLang="en-US"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smtClean="0">
                <a:solidFill>
                  <a:schemeClr val="accent5">
                    <a:lumMod val="50000"/>
                  </a:schemeClr>
                </a:solidFill>
                <a:latin typeface="+mn-ea"/>
                <a:ea typeface="+mn-ea"/>
              </a:rPr>
              <a:t>三、任务实施</a:t>
            </a:r>
            <a:endParaRPr lang="zh-CN" altLang="en-US" sz="2400" b="1" dirty="0">
              <a:solidFill>
                <a:schemeClr val="accent5">
                  <a:lumMod val="50000"/>
                </a:schemeClr>
              </a:solidFill>
              <a:latin typeface="+mn-ea"/>
              <a:ea typeface="+mn-ea"/>
            </a:endParaRPr>
          </a:p>
        </p:txBody>
      </p:sp>
      <p:sp>
        <p:nvSpPr>
          <p:cNvPr id="5" name="矩形 4"/>
          <p:cNvSpPr/>
          <p:nvPr/>
        </p:nvSpPr>
        <p:spPr>
          <a:xfrm>
            <a:off x="308398" y="776036"/>
            <a:ext cx="8748290" cy="499624"/>
          </a:xfrm>
          <a:prstGeom prst="rect">
            <a:avLst/>
          </a:prstGeom>
        </p:spPr>
        <p:txBody>
          <a:bodyPr wrap="square">
            <a:spAutoFit/>
          </a:bodyPr>
          <a:lstStyle/>
          <a:p>
            <a:pPr indent="304800" algn="just">
              <a:lnSpc>
                <a:spcPct val="150000"/>
              </a:lnSpc>
              <a:spcAft>
                <a:spcPts val="0"/>
              </a:spcAft>
            </a:pP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步骤</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6</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：调节光电传感器的灵敏度，在</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厘米内能检测到物料。</a:t>
            </a:r>
            <a:endParaRPr lang="zh-CN" alt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525954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8101013" y="2601913"/>
            <a:ext cx="482600" cy="77787"/>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文本框 2"/>
          <p:cNvSpPr txBox="1"/>
          <p:nvPr/>
        </p:nvSpPr>
        <p:spPr>
          <a:xfrm>
            <a:off x="3645421" y="1911032"/>
            <a:ext cx="2364315" cy="584775"/>
          </a:xfrm>
          <a:prstGeom prst="rect">
            <a:avLst/>
          </a:prstGeom>
          <a:noFill/>
        </p:spPr>
        <p:txBody>
          <a:bodyPr wrap="square">
            <a:spAutoFit/>
          </a:bodyPr>
          <a:lstStyle/>
          <a:p>
            <a:pPr>
              <a:defRPr/>
            </a:pPr>
            <a:r>
              <a:rPr lang="zh-CN" altLang="en-US" sz="3200" smtClean="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任务总结</a:t>
            </a:r>
            <a:endParaRPr lang="zh-CN" altLang="en-US" sz="3000" b="1" dirty="0" smtClean="0">
              <a:solidFill>
                <a:schemeClr val="accent1">
                  <a:lumMod val="50000"/>
                </a:schemeClr>
              </a:solidFill>
              <a:latin typeface="+mj-ea"/>
            </a:endParaRPr>
          </a:p>
        </p:txBody>
      </p:sp>
      <p:sp>
        <p:nvSpPr>
          <p:cNvPr id="4" name="等腰三角形 3"/>
          <p:cNvSpPr/>
          <p:nvPr/>
        </p:nvSpPr>
        <p:spPr>
          <a:xfrm>
            <a:off x="7348538" y="2574925"/>
            <a:ext cx="541337" cy="109538"/>
          </a:xfrm>
          <a:prstGeom prst="triangle">
            <a:avLst/>
          </a:prstGeom>
          <a:solidFill>
            <a:srgbClr val="4384F1"/>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sp>
        <p:nvSpPr>
          <p:cNvPr id="5" name="等腰三角形 4"/>
          <p:cNvSpPr/>
          <p:nvPr/>
        </p:nvSpPr>
        <p:spPr>
          <a:xfrm>
            <a:off x="7656513" y="2574925"/>
            <a:ext cx="515937" cy="106363"/>
          </a:xfrm>
          <a:prstGeom prst="triangle">
            <a:avLst/>
          </a:prstGeom>
          <a:solidFill>
            <a:srgbClr val="E94236"/>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sp>
        <p:nvSpPr>
          <p:cNvPr id="6" name="等腰三角形 5"/>
          <p:cNvSpPr/>
          <p:nvPr/>
        </p:nvSpPr>
        <p:spPr>
          <a:xfrm>
            <a:off x="7956550" y="2571750"/>
            <a:ext cx="425450" cy="107950"/>
          </a:xfrm>
          <a:prstGeom prst="triangle">
            <a:avLst/>
          </a:prstGeom>
          <a:solidFill>
            <a:srgbClr val="FBBD06"/>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grpSp>
        <p:nvGrpSpPr>
          <p:cNvPr id="7" name="组合 9"/>
          <p:cNvGrpSpPr/>
          <p:nvPr/>
        </p:nvGrpSpPr>
        <p:grpSpPr bwMode="auto">
          <a:xfrm>
            <a:off x="611188" y="1635125"/>
            <a:ext cx="1122362" cy="1104900"/>
            <a:chOff x="435062" y="2197292"/>
            <a:chExt cx="2503108" cy="2448000"/>
          </a:xfrm>
        </p:grpSpPr>
        <p:grpSp>
          <p:nvGrpSpPr>
            <p:cNvPr id="8" name="组合 10"/>
            <p:cNvGrpSpPr/>
            <p:nvPr/>
          </p:nvGrpSpPr>
          <p:grpSpPr bwMode="auto">
            <a:xfrm>
              <a:off x="490170" y="2197292"/>
              <a:ext cx="2448000" cy="2448000"/>
              <a:chOff x="3384388" y="-791390"/>
              <a:chExt cx="2448000" cy="2448000"/>
            </a:xfrm>
          </p:grpSpPr>
          <p:sp>
            <p:nvSpPr>
              <p:cNvPr id="11" name="圆角矩形 10"/>
              <p:cNvSpPr>
                <a:spLocks noChangeAspect="1"/>
              </p:cNvSpPr>
              <p:nvPr/>
            </p:nvSpPr>
            <p:spPr>
              <a:xfrm rot="2700000">
                <a:off x="3385157" y="-790621"/>
                <a:ext cx="2448000" cy="2446461"/>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圆角矩形 11"/>
              <p:cNvSpPr>
                <a:spLocks noChangeAspect="1"/>
              </p:cNvSpPr>
              <p:nvPr/>
            </p:nvSpPr>
            <p:spPr>
              <a:xfrm rot="2700000">
                <a:off x="3448537" y="-737512"/>
                <a:ext cx="2342483" cy="2340247"/>
              </a:xfrm>
              <a:prstGeom prst="roundRect">
                <a:avLst/>
              </a:prstGeom>
              <a:noFill/>
              <a:ln w="12700">
                <a:solidFill>
                  <a:schemeClr val="bg1">
                    <a:lumMod val="75000"/>
                  </a:schemeClr>
                </a:solidFill>
                <a:prstDash val="dash"/>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9" name="文本框 8"/>
            <p:cNvSpPr txBox="1"/>
            <p:nvPr/>
          </p:nvSpPr>
          <p:spPr>
            <a:xfrm>
              <a:off x="435062" y="2292259"/>
              <a:ext cx="2442921" cy="1429407"/>
            </a:xfrm>
            <a:prstGeom prst="rect">
              <a:avLst/>
            </a:prstGeom>
            <a:noFill/>
          </p:spPr>
          <p:txBody>
            <a:bodyPr wrap="square">
              <a:spAutoFit/>
            </a:bodyPr>
            <a:lstStyle/>
            <a:p>
              <a:pPr algn="ctr">
                <a:defRPr/>
              </a:pPr>
              <a:r>
                <a:rPr lang="en-US" altLang="zh-CN" sz="3600" smtClean="0">
                  <a:solidFill>
                    <a:schemeClr val="accent1">
                      <a:lumMod val="50000"/>
                    </a:schemeClr>
                  </a:solidFill>
                  <a:latin typeface="Impact" panose="020B0806030902050204" pitchFamily="34" charset="0"/>
                  <a:ea typeface="华文细黑" panose="02010600040101010101" charset="-122"/>
                </a:rPr>
                <a:t>04</a:t>
              </a:r>
              <a:endParaRPr lang="zh-CN" altLang="en-US" sz="3600" dirty="0">
                <a:solidFill>
                  <a:schemeClr val="accent1">
                    <a:lumMod val="50000"/>
                  </a:schemeClr>
                </a:solidFill>
                <a:latin typeface="Impact" panose="020B0806030902050204" pitchFamily="34" charset="0"/>
                <a:ea typeface="华文细黑" panose="02010600040101010101" charset="-122"/>
              </a:endParaRPr>
            </a:p>
          </p:txBody>
        </p:sp>
        <p:sp>
          <p:nvSpPr>
            <p:cNvPr id="10" name="文本框 12"/>
            <p:cNvSpPr txBox="1">
              <a:spLocks noChangeArrowheads="1"/>
            </p:cNvSpPr>
            <p:nvPr/>
          </p:nvSpPr>
          <p:spPr bwMode="auto">
            <a:xfrm>
              <a:off x="532907" y="3525668"/>
              <a:ext cx="2370079" cy="67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400" dirty="0">
                  <a:solidFill>
                    <a:srgbClr val="7F7F7F"/>
                  </a:solidFill>
                  <a:latin typeface="华文细黑" panose="02010600040101010101" charset="-122"/>
                  <a:ea typeface="华文细黑" panose="02010600040101010101" charset="-122"/>
                </a:rPr>
                <a:t>Part </a:t>
              </a:r>
              <a:r>
                <a:rPr lang="en-US" altLang="zh-CN" sz="1400" dirty="0" smtClean="0">
                  <a:solidFill>
                    <a:srgbClr val="7F7F7F"/>
                  </a:solidFill>
                  <a:latin typeface="华文细黑" panose="02010600040101010101" charset="-122"/>
                  <a:ea typeface="华文细黑" panose="02010600040101010101" charset="-122"/>
                </a:rPr>
                <a:t>One</a:t>
              </a:r>
            </a:p>
          </p:txBody>
        </p:sp>
      </p:grpSp>
      <p:cxnSp>
        <p:nvCxnSpPr>
          <p:cNvPr id="13" name="直接连接符 12"/>
          <p:cNvCxnSpPr/>
          <p:nvPr/>
        </p:nvCxnSpPr>
        <p:spPr bwMode="auto">
          <a:xfrm>
            <a:off x="2124075" y="2679700"/>
            <a:ext cx="6480175" cy="0"/>
          </a:xfrm>
          <a:prstGeom prst="line">
            <a:avLst/>
          </a:prstGeom>
          <a:solidFill>
            <a:schemeClr val="accent1"/>
          </a:solidFill>
          <a:ln w="9525" cap="flat" cmpd="sng" algn="ctr">
            <a:solidFill>
              <a:schemeClr val="bg2">
                <a:lumMod val="60000"/>
                <a:lumOff val="40000"/>
              </a:schemeClr>
            </a:solidFill>
            <a:prstDash val="solid"/>
            <a:round/>
            <a:headEnd type="none" w="med" len="med"/>
            <a:tailEnd type="none" w="med" len="med"/>
          </a:ln>
          <a:effectLst/>
        </p:spPr>
      </p:cxnSp>
    </p:spTree>
    <p:extLst>
      <p:ext uri="{BB962C8B-B14F-4D97-AF65-F5344CB8AC3E}">
        <p14:creationId xmlns:p14="http://schemas.microsoft.com/office/powerpoint/2010/main" val="248868571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smtClean="0">
                <a:solidFill>
                  <a:schemeClr val="accent5">
                    <a:lumMod val="50000"/>
                  </a:schemeClr>
                </a:solidFill>
                <a:latin typeface="+mn-ea"/>
                <a:ea typeface="+mn-ea"/>
              </a:rPr>
              <a:t>四、任务总结</a:t>
            </a:r>
            <a:endParaRPr lang="zh-CN" altLang="en-US" sz="2400" b="1" dirty="0">
              <a:solidFill>
                <a:schemeClr val="accent5">
                  <a:lumMod val="50000"/>
                </a:schemeClr>
              </a:solidFill>
              <a:latin typeface="+mn-ea"/>
              <a:ea typeface="+mn-ea"/>
            </a:endParaRPr>
          </a:p>
        </p:txBody>
      </p:sp>
      <p:sp>
        <p:nvSpPr>
          <p:cNvPr id="2" name="矩形 1"/>
          <p:cNvSpPr/>
          <p:nvPr/>
        </p:nvSpPr>
        <p:spPr>
          <a:xfrm>
            <a:off x="2016125" y="1132208"/>
            <a:ext cx="4572000" cy="1708160"/>
          </a:xfrm>
          <a:prstGeom prst="rect">
            <a:avLst/>
          </a:prstGeom>
        </p:spPr>
        <p:txBody>
          <a:bodyPr>
            <a:spAutoFit/>
          </a:bodyPr>
          <a:lstStyle/>
          <a:p>
            <a:pPr marL="285750" indent="-285750" algn="just">
              <a:lnSpc>
                <a:spcPct val="175000"/>
              </a:lnSpc>
              <a:spcAft>
                <a:spcPts val="0"/>
              </a:spcAft>
              <a:buFont typeface="Arial" panose="020B0604020202020204" pitchFamily="34" charset="0"/>
              <a:buChar char="•"/>
            </a:pPr>
            <a:r>
              <a:rPr lang="zh-CN" altLang="en-US" sz="2000" kern="100" smtClean="0">
                <a:latin typeface="微软雅黑" panose="020B0503020204020204" pitchFamily="34" charset="-122"/>
                <a:ea typeface="微软雅黑" panose="020B0503020204020204" pitchFamily="34" charset="-122"/>
                <a:cs typeface="Times New Roman" panose="02020603050405020304" pitchFamily="18" charset="0"/>
              </a:rPr>
              <a:t>漫</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反射式光电传感器的工作</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原</a:t>
            </a:r>
            <a:r>
              <a:rPr lang="zh-CN" altLang="en-US" sz="2000" kern="100" smtClean="0">
                <a:latin typeface="微软雅黑" panose="020B0503020204020204" pitchFamily="34" charset="-122"/>
                <a:ea typeface="微软雅黑" panose="020B0503020204020204" pitchFamily="34" charset="-122"/>
                <a:cs typeface="Times New Roman" panose="02020603050405020304" pitchFamily="18" charset="0"/>
              </a:rPr>
              <a:t>理</a:t>
            </a:r>
            <a:endParaRPr lang="en-US" altLang="zh-CN" sz="2000" kern="100" smtClean="0">
              <a:latin typeface="微软雅黑" panose="020B0503020204020204" pitchFamily="34" charset="-122"/>
              <a:ea typeface="微软雅黑" panose="020B0503020204020204" pitchFamily="34" charset="-122"/>
              <a:cs typeface="Times New Roman" panose="02020603050405020304" pitchFamily="18" charset="0"/>
            </a:endParaRPr>
          </a:p>
          <a:p>
            <a:pPr marL="285750" indent="-285750" algn="just">
              <a:lnSpc>
                <a:spcPct val="175000"/>
              </a:lnSpc>
              <a:spcAft>
                <a:spcPts val="0"/>
              </a:spcAft>
              <a:buFont typeface="Arial" panose="020B0604020202020204" pitchFamily="34" charset="0"/>
              <a:buChar char="•"/>
            </a:pP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光电传感器选型要考虑的</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因</a:t>
            </a:r>
            <a:r>
              <a:rPr lang="zh-CN" altLang="en-US" sz="2000" kern="100" smtClean="0">
                <a:latin typeface="微软雅黑" panose="020B0503020204020204" pitchFamily="34" charset="-122"/>
                <a:ea typeface="微软雅黑" panose="020B0503020204020204" pitchFamily="34" charset="-122"/>
                <a:cs typeface="Times New Roman" panose="02020603050405020304" pitchFamily="18" charset="0"/>
              </a:rPr>
              <a:t>素</a:t>
            </a:r>
            <a:endParaRPr lang="en-US" altLang="zh-CN" sz="2000" kern="100" smtClean="0">
              <a:latin typeface="微软雅黑" panose="020B0503020204020204" pitchFamily="34" charset="-122"/>
              <a:ea typeface="微软雅黑" panose="020B0503020204020204" pitchFamily="34" charset="-122"/>
              <a:cs typeface="Times New Roman" panose="02020603050405020304" pitchFamily="18" charset="0"/>
            </a:endParaRPr>
          </a:p>
          <a:p>
            <a:pPr marL="285750" indent="-285750" algn="just">
              <a:lnSpc>
                <a:spcPct val="175000"/>
              </a:lnSpc>
              <a:spcAft>
                <a:spcPts val="0"/>
              </a:spcAft>
              <a:buFont typeface="Arial" panose="020B0604020202020204" pitchFamily="34" charset="0"/>
              <a:buChar char="•"/>
            </a:pPr>
            <a:r>
              <a:rPr lang="zh-CN" altLang="en-US" sz="2000" kern="100" smtClean="0">
                <a:latin typeface="微软雅黑" panose="020B0503020204020204" pitchFamily="34" charset="-122"/>
                <a:ea typeface="微软雅黑" panose="020B0503020204020204" pitchFamily="34" charset="-122"/>
                <a:cs typeface="Times New Roman" panose="02020603050405020304" pitchFamily="18" charset="0"/>
              </a:rPr>
              <a:t>光电传感器测</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距的</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调</a:t>
            </a:r>
            <a:r>
              <a:rPr lang="zh-CN" altLang="en-US" sz="2000" kern="100" smtClean="0">
                <a:latin typeface="微软雅黑" panose="020B0503020204020204" pitchFamily="34" charset="-122"/>
                <a:ea typeface="微软雅黑" panose="020B0503020204020204" pitchFamily="34" charset="-122"/>
                <a:cs typeface="Times New Roman" panose="02020603050405020304" pitchFamily="18" charset="0"/>
              </a:rPr>
              <a:t>整方法</a:t>
            </a:r>
            <a:endPar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58031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8101013" y="2601913"/>
            <a:ext cx="482600" cy="77787"/>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文本框 2"/>
          <p:cNvSpPr txBox="1"/>
          <p:nvPr/>
        </p:nvSpPr>
        <p:spPr>
          <a:xfrm>
            <a:off x="3645421" y="1911032"/>
            <a:ext cx="2364315" cy="1046440"/>
          </a:xfrm>
          <a:prstGeom prst="rect">
            <a:avLst/>
          </a:prstGeom>
          <a:noFill/>
        </p:spPr>
        <p:txBody>
          <a:bodyPr wrap="square">
            <a:spAutoFit/>
          </a:bodyPr>
          <a:lstStyle/>
          <a:p>
            <a:pPr>
              <a:defRPr/>
            </a:pPr>
            <a:r>
              <a:rPr lang="zh-CN" altLang="en-US" sz="32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任务描述</a:t>
            </a:r>
          </a:p>
          <a:p>
            <a:pPr>
              <a:defRPr/>
            </a:pPr>
            <a:endParaRPr lang="zh-CN" altLang="en-US" sz="3000" b="1" dirty="0" smtClean="0">
              <a:solidFill>
                <a:schemeClr val="accent1">
                  <a:lumMod val="50000"/>
                </a:schemeClr>
              </a:solidFill>
              <a:latin typeface="+mj-ea"/>
            </a:endParaRPr>
          </a:p>
        </p:txBody>
      </p:sp>
      <p:sp>
        <p:nvSpPr>
          <p:cNvPr id="4" name="等腰三角形 3"/>
          <p:cNvSpPr/>
          <p:nvPr/>
        </p:nvSpPr>
        <p:spPr>
          <a:xfrm>
            <a:off x="7348538" y="2574925"/>
            <a:ext cx="541337" cy="109538"/>
          </a:xfrm>
          <a:prstGeom prst="triangle">
            <a:avLst/>
          </a:prstGeom>
          <a:solidFill>
            <a:srgbClr val="4384F1"/>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sp>
        <p:nvSpPr>
          <p:cNvPr id="5" name="等腰三角形 4"/>
          <p:cNvSpPr/>
          <p:nvPr/>
        </p:nvSpPr>
        <p:spPr>
          <a:xfrm>
            <a:off x="7656513" y="2574925"/>
            <a:ext cx="515937" cy="106363"/>
          </a:xfrm>
          <a:prstGeom prst="triangle">
            <a:avLst/>
          </a:prstGeom>
          <a:solidFill>
            <a:srgbClr val="E94236"/>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sp>
        <p:nvSpPr>
          <p:cNvPr id="6" name="等腰三角形 5"/>
          <p:cNvSpPr/>
          <p:nvPr/>
        </p:nvSpPr>
        <p:spPr>
          <a:xfrm>
            <a:off x="7956550" y="2571750"/>
            <a:ext cx="425450" cy="107950"/>
          </a:xfrm>
          <a:prstGeom prst="triangle">
            <a:avLst/>
          </a:prstGeom>
          <a:solidFill>
            <a:srgbClr val="FBBD06"/>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grpSp>
        <p:nvGrpSpPr>
          <p:cNvPr id="7" name="组合 9"/>
          <p:cNvGrpSpPr/>
          <p:nvPr/>
        </p:nvGrpSpPr>
        <p:grpSpPr bwMode="auto">
          <a:xfrm>
            <a:off x="611188" y="1635125"/>
            <a:ext cx="1122362" cy="1104900"/>
            <a:chOff x="435062" y="2197292"/>
            <a:chExt cx="2503108" cy="2448000"/>
          </a:xfrm>
        </p:grpSpPr>
        <p:grpSp>
          <p:nvGrpSpPr>
            <p:cNvPr id="8" name="组合 10"/>
            <p:cNvGrpSpPr/>
            <p:nvPr/>
          </p:nvGrpSpPr>
          <p:grpSpPr bwMode="auto">
            <a:xfrm>
              <a:off x="490170" y="2197292"/>
              <a:ext cx="2448000" cy="2448000"/>
              <a:chOff x="3384388" y="-791390"/>
              <a:chExt cx="2448000" cy="2448000"/>
            </a:xfrm>
          </p:grpSpPr>
          <p:sp>
            <p:nvSpPr>
              <p:cNvPr id="11" name="圆角矩形 10"/>
              <p:cNvSpPr>
                <a:spLocks noChangeAspect="1"/>
              </p:cNvSpPr>
              <p:nvPr/>
            </p:nvSpPr>
            <p:spPr>
              <a:xfrm rot="2700000">
                <a:off x="3385157" y="-790621"/>
                <a:ext cx="2448000" cy="2446461"/>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圆角矩形 11"/>
              <p:cNvSpPr>
                <a:spLocks noChangeAspect="1"/>
              </p:cNvSpPr>
              <p:nvPr/>
            </p:nvSpPr>
            <p:spPr>
              <a:xfrm rot="2700000">
                <a:off x="3448537" y="-737512"/>
                <a:ext cx="2342483" cy="2340247"/>
              </a:xfrm>
              <a:prstGeom prst="roundRect">
                <a:avLst/>
              </a:prstGeom>
              <a:noFill/>
              <a:ln w="12700">
                <a:solidFill>
                  <a:schemeClr val="bg1">
                    <a:lumMod val="75000"/>
                  </a:schemeClr>
                </a:solidFill>
                <a:prstDash val="dash"/>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9" name="文本框 8"/>
            <p:cNvSpPr txBox="1"/>
            <p:nvPr/>
          </p:nvSpPr>
          <p:spPr>
            <a:xfrm>
              <a:off x="435062" y="2292259"/>
              <a:ext cx="2442921" cy="1429407"/>
            </a:xfrm>
            <a:prstGeom prst="rect">
              <a:avLst/>
            </a:prstGeom>
            <a:noFill/>
          </p:spPr>
          <p:txBody>
            <a:bodyPr wrap="square">
              <a:spAutoFit/>
            </a:bodyPr>
            <a:lstStyle/>
            <a:p>
              <a:pPr algn="ctr">
                <a:defRPr/>
              </a:pPr>
              <a:r>
                <a:rPr lang="en-US" altLang="zh-CN" sz="3600" dirty="0" smtClean="0">
                  <a:solidFill>
                    <a:schemeClr val="accent1">
                      <a:lumMod val="50000"/>
                    </a:schemeClr>
                  </a:solidFill>
                  <a:latin typeface="Impact" panose="020B0806030902050204" pitchFamily="34" charset="0"/>
                  <a:ea typeface="华文细黑" panose="02010600040101010101" charset="-122"/>
                </a:rPr>
                <a:t>01</a:t>
              </a:r>
              <a:endParaRPr lang="zh-CN" altLang="en-US" sz="3600" dirty="0">
                <a:solidFill>
                  <a:schemeClr val="accent1">
                    <a:lumMod val="50000"/>
                  </a:schemeClr>
                </a:solidFill>
                <a:latin typeface="Impact" panose="020B0806030902050204" pitchFamily="34" charset="0"/>
                <a:ea typeface="华文细黑" panose="02010600040101010101" charset="-122"/>
              </a:endParaRPr>
            </a:p>
          </p:txBody>
        </p:sp>
        <p:sp>
          <p:nvSpPr>
            <p:cNvPr id="10" name="文本框 12"/>
            <p:cNvSpPr txBox="1">
              <a:spLocks noChangeArrowheads="1"/>
            </p:cNvSpPr>
            <p:nvPr/>
          </p:nvSpPr>
          <p:spPr bwMode="auto">
            <a:xfrm>
              <a:off x="532907" y="3525668"/>
              <a:ext cx="2370079" cy="67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400" dirty="0">
                  <a:solidFill>
                    <a:srgbClr val="7F7F7F"/>
                  </a:solidFill>
                  <a:latin typeface="华文细黑" panose="02010600040101010101" charset="-122"/>
                  <a:ea typeface="华文细黑" panose="02010600040101010101" charset="-122"/>
                </a:rPr>
                <a:t>Part </a:t>
              </a:r>
              <a:r>
                <a:rPr lang="en-US" altLang="zh-CN" sz="1400" dirty="0" smtClean="0">
                  <a:solidFill>
                    <a:srgbClr val="7F7F7F"/>
                  </a:solidFill>
                  <a:latin typeface="华文细黑" panose="02010600040101010101" charset="-122"/>
                  <a:ea typeface="华文细黑" panose="02010600040101010101" charset="-122"/>
                </a:rPr>
                <a:t>One</a:t>
              </a:r>
            </a:p>
          </p:txBody>
        </p:sp>
      </p:grpSp>
      <p:cxnSp>
        <p:nvCxnSpPr>
          <p:cNvPr id="13" name="直接连接符 12"/>
          <p:cNvCxnSpPr/>
          <p:nvPr/>
        </p:nvCxnSpPr>
        <p:spPr bwMode="auto">
          <a:xfrm>
            <a:off x="2124075" y="2679700"/>
            <a:ext cx="6480175" cy="0"/>
          </a:xfrm>
          <a:prstGeom prst="line">
            <a:avLst/>
          </a:prstGeom>
          <a:solidFill>
            <a:schemeClr val="accent1"/>
          </a:solidFill>
          <a:ln w="9525" cap="flat" cmpd="sng" algn="ctr">
            <a:solidFill>
              <a:schemeClr val="bg2">
                <a:lumMod val="60000"/>
                <a:lumOff val="40000"/>
              </a:schemeClr>
            </a:solidFill>
            <a:prstDash val="solid"/>
            <a:round/>
            <a:headEnd type="none" w="med" len="med"/>
            <a:tailEnd type="none" w="med" len="med"/>
          </a:ln>
          <a:effectLst/>
        </p:spPr>
      </p:cxn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一、任务</a:t>
            </a:r>
            <a:r>
              <a:rPr lang="zh-CN" altLang="en-US" sz="2400" b="1" dirty="0">
                <a:solidFill>
                  <a:schemeClr val="accent5">
                    <a:lumMod val="50000"/>
                  </a:schemeClr>
                </a:solidFill>
                <a:latin typeface="+mn-ea"/>
                <a:ea typeface="+mn-ea"/>
              </a:rPr>
              <a:t>描述</a:t>
            </a:r>
          </a:p>
        </p:txBody>
      </p:sp>
      <p:sp>
        <p:nvSpPr>
          <p:cNvPr id="6" name="文本框 5"/>
          <p:cNvSpPr txBox="1"/>
          <p:nvPr/>
        </p:nvSpPr>
        <p:spPr>
          <a:xfrm>
            <a:off x="578388" y="843630"/>
            <a:ext cx="7920550" cy="1477328"/>
          </a:xfrm>
          <a:prstGeom prst="rect">
            <a:avLst/>
          </a:prstGeom>
          <a:noFill/>
        </p:spPr>
        <p:txBody>
          <a:bodyPr wrap="square" rtlCol="0">
            <a:spAutoFit/>
          </a:bodyPr>
          <a:lstStyle/>
          <a:p>
            <a:pPr>
              <a:lnSpc>
                <a:spcPct val="150000"/>
              </a:lnSpc>
            </a:pPr>
            <a:r>
              <a:rPr lang="zh-CN" altLang="en-US" sz="2000" smtClean="0">
                <a:latin typeface="微软雅黑" panose="020B0503020204020204" pitchFamily="34" charset="-122"/>
                <a:ea typeface="微软雅黑" panose="020B0503020204020204" pitchFamily="34" charset="-122"/>
              </a:rPr>
              <a:t>        在</a:t>
            </a:r>
            <a:r>
              <a:rPr lang="zh-CN" altLang="en-US" sz="2000">
                <a:latin typeface="微软雅黑" panose="020B0503020204020204" pitchFamily="34" charset="-122"/>
                <a:ea typeface="微软雅黑" panose="020B0503020204020204" pitchFamily="34" charset="-122"/>
              </a:rPr>
              <a:t>工业自动化生产</a:t>
            </a:r>
            <a:r>
              <a:rPr lang="zh-CN" altLang="en-US" sz="2000">
                <a:latin typeface="微软雅黑" panose="020B0503020204020204" pitchFamily="34" charset="-122"/>
                <a:ea typeface="微软雅黑" panose="020B0503020204020204" pitchFamily="34" charset="-122"/>
              </a:rPr>
              <a:t>线</a:t>
            </a:r>
            <a:r>
              <a:rPr lang="zh-CN" altLang="en-US" sz="2000" smtClean="0">
                <a:latin typeface="微软雅黑" panose="020B0503020204020204" pitchFamily="34" charset="-122"/>
                <a:ea typeface="微软雅黑" panose="020B0503020204020204" pitchFamily="34" charset="-122"/>
              </a:rPr>
              <a:t>上，常</a:t>
            </a:r>
            <a:r>
              <a:rPr lang="zh-CN" altLang="en-US" sz="2000">
                <a:latin typeface="微软雅黑" panose="020B0503020204020204" pitchFamily="34" charset="-122"/>
                <a:ea typeface="微软雅黑" panose="020B0503020204020204" pitchFamily="34" charset="-122"/>
              </a:rPr>
              <a:t>用漫反射式光电传感器对传送带上的来料进行</a:t>
            </a:r>
            <a:r>
              <a:rPr lang="zh-CN" altLang="en-US" sz="2000">
                <a:latin typeface="微软雅黑" panose="020B0503020204020204" pitchFamily="34" charset="-122"/>
                <a:ea typeface="微软雅黑" panose="020B0503020204020204" pitchFamily="34" charset="-122"/>
              </a:rPr>
              <a:t>检</a:t>
            </a:r>
            <a:r>
              <a:rPr lang="zh-CN" altLang="en-US" sz="2000" smtClean="0">
                <a:latin typeface="微软雅黑" panose="020B0503020204020204" pitchFamily="34" charset="-122"/>
                <a:ea typeface="微软雅黑" panose="020B0503020204020204" pitchFamily="34" charset="-122"/>
              </a:rPr>
              <a:t>测，确</a:t>
            </a:r>
            <a:r>
              <a:rPr lang="zh-CN" altLang="en-US" sz="2000">
                <a:latin typeface="微软雅黑" panose="020B0503020204020204" pitchFamily="34" charset="-122"/>
                <a:ea typeface="微软雅黑" panose="020B0503020204020204" pitchFamily="34" charset="-122"/>
              </a:rPr>
              <a:t>认工件的</a:t>
            </a:r>
            <a:r>
              <a:rPr lang="zh-CN" altLang="en-US" sz="2000">
                <a:latin typeface="微软雅黑" panose="020B0503020204020204" pitchFamily="34" charset="-122"/>
                <a:ea typeface="微软雅黑" panose="020B0503020204020204" pitchFamily="34" charset="-122"/>
              </a:rPr>
              <a:t>位</a:t>
            </a:r>
            <a:r>
              <a:rPr lang="zh-CN" altLang="en-US" sz="2000" smtClean="0">
                <a:latin typeface="微软雅黑" panose="020B0503020204020204" pitchFamily="34" charset="-122"/>
                <a:ea typeface="微软雅黑" panose="020B0503020204020204" pitchFamily="34" charset="-122"/>
              </a:rPr>
              <a:t>置，监</a:t>
            </a:r>
            <a:r>
              <a:rPr lang="zh-CN" altLang="en-US" sz="2000">
                <a:latin typeface="微软雅黑" panose="020B0503020204020204" pitchFamily="34" charset="-122"/>
                <a:ea typeface="微软雅黑" panose="020B0503020204020204" pitchFamily="34" charset="-122"/>
              </a:rPr>
              <a:t>测物料堆放的高度等。 还可调节漫反射式光电传感器的灵</a:t>
            </a:r>
            <a:r>
              <a:rPr lang="zh-CN" altLang="en-US" sz="2000">
                <a:latin typeface="微软雅黑" panose="020B0503020204020204" pitchFamily="34" charset="-122"/>
                <a:ea typeface="微软雅黑" panose="020B0503020204020204" pitchFamily="34" charset="-122"/>
              </a:rPr>
              <a:t>敏</a:t>
            </a:r>
            <a:r>
              <a:rPr lang="zh-CN" altLang="en-US" sz="2000" smtClean="0">
                <a:latin typeface="微软雅黑" panose="020B0503020204020204" pitchFamily="34" charset="-122"/>
                <a:ea typeface="微软雅黑" panose="020B0503020204020204" pitchFamily="34" charset="-122"/>
              </a:rPr>
              <a:t>度，实现</a:t>
            </a:r>
            <a:r>
              <a:rPr lang="zh-CN" altLang="en-US" sz="2000">
                <a:latin typeface="微软雅黑" panose="020B0503020204020204" pitchFamily="34" charset="-122"/>
                <a:ea typeface="微软雅黑" panose="020B0503020204020204" pitchFamily="34" charset="-122"/>
              </a:rPr>
              <a:t>对物料检测距离的调整。</a:t>
            </a:r>
            <a:endParaRPr lang="zh-CN" altLang="en-US" sz="2000">
              <a:latin typeface="微软雅黑" panose="020B0503020204020204" pitchFamily="34" charset="-122"/>
              <a:ea typeface="微软雅黑" panose="020B0503020204020204" pitchFamily="34" charset="-122"/>
            </a:endParaRPr>
          </a:p>
        </p:txBody>
      </p:sp>
      <p:sp>
        <p:nvSpPr>
          <p:cNvPr id="2" name="矩形 1"/>
          <p:cNvSpPr/>
          <p:nvPr/>
        </p:nvSpPr>
        <p:spPr>
          <a:xfrm>
            <a:off x="722398" y="2520572"/>
            <a:ext cx="7881882" cy="1477328"/>
          </a:xfrm>
          <a:prstGeom prst="rect">
            <a:avLst/>
          </a:prstGeom>
        </p:spPr>
        <p:txBody>
          <a:bodyPr wrap="square">
            <a:spAutoFit/>
          </a:bodyPr>
          <a:lstStyle/>
          <a:p>
            <a:pPr>
              <a:lnSpc>
                <a:spcPct val="150000"/>
              </a:lnSpc>
            </a:pPr>
            <a:r>
              <a:rPr lang="zh-CN" altLang="en-US" sz="2000">
                <a:latin typeface="微软雅黑" panose="020B0503020204020204" pitchFamily="34" charset="-122"/>
                <a:ea typeface="微软雅黑" panose="020B0503020204020204" pitchFamily="34" charset="-122"/>
              </a:rPr>
              <a:t>关键知</a:t>
            </a:r>
            <a:r>
              <a:rPr lang="zh-CN" altLang="en-US" sz="2000">
                <a:latin typeface="微软雅黑" panose="020B0503020204020204" pitchFamily="34" charset="-122"/>
                <a:ea typeface="微软雅黑" panose="020B0503020204020204" pitchFamily="34" charset="-122"/>
              </a:rPr>
              <a:t>识</a:t>
            </a:r>
            <a:r>
              <a:rPr lang="zh-CN" altLang="en-US" sz="2000" smtClean="0">
                <a:latin typeface="微软雅黑" panose="020B0503020204020204" pitchFamily="34" charset="-122"/>
                <a:ea typeface="微软雅黑" panose="020B0503020204020204" pitchFamily="34" charset="-122"/>
              </a:rPr>
              <a:t>点：漫</a:t>
            </a:r>
            <a:r>
              <a:rPr lang="zh-CN" altLang="en-US" sz="2000">
                <a:latin typeface="微软雅黑" panose="020B0503020204020204" pitchFamily="34" charset="-122"/>
                <a:ea typeface="微软雅黑" panose="020B0503020204020204" pitchFamily="34" charset="-122"/>
              </a:rPr>
              <a:t>反射式光电传感器选型、安装、灵敏度及测距。</a:t>
            </a:r>
          </a:p>
          <a:p>
            <a:pPr>
              <a:lnSpc>
                <a:spcPct val="150000"/>
              </a:lnSpc>
            </a:pPr>
            <a:r>
              <a:rPr lang="zh-CN" altLang="en-US" sz="2000">
                <a:latin typeface="微软雅黑" panose="020B0503020204020204" pitchFamily="34" charset="-122"/>
                <a:ea typeface="微软雅黑" panose="020B0503020204020204" pitchFamily="34" charset="-122"/>
              </a:rPr>
              <a:t>关键技</a:t>
            </a:r>
            <a:r>
              <a:rPr lang="zh-CN" altLang="en-US" sz="2000">
                <a:latin typeface="微软雅黑" panose="020B0503020204020204" pitchFamily="34" charset="-122"/>
                <a:ea typeface="微软雅黑" panose="020B0503020204020204" pitchFamily="34" charset="-122"/>
              </a:rPr>
              <a:t>能</a:t>
            </a:r>
            <a:r>
              <a:rPr lang="zh-CN" altLang="en-US" sz="2000" smtClean="0">
                <a:latin typeface="微软雅黑" panose="020B0503020204020204" pitchFamily="34" charset="-122"/>
                <a:ea typeface="微软雅黑" panose="020B0503020204020204" pitchFamily="34" charset="-122"/>
              </a:rPr>
              <a:t>点：搜</a:t>
            </a:r>
            <a:r>
              <a:rPr lang="zh-CN" altLang="en-US" sz="2000">
                <a:latin typeface="微软雅黑" panose="020B0503020204020204" pitchFamily="34" charset="-122"/>
                <a:ea typeface="微软雅黑" panose="020B0503020204020204" pitchFamily="34" charset="-122"/>
              </a:rPr>
              <a:t>集资料对漫反射式光电传感器进行</a:t>
            </a:r>
            <a:r>
              <a:rPr lang="zh-CN" altLang="en-US" sz="2000">
                <a:latin typeface="微软雅黑" panose="020B0503020204020204" pitchFamily="34" charset="-122"/>
                <a:ea typeface="微软雅黑" panose="020B0503020204020204" pitchFamily="34" charset="-122"/>
              </a:rPr>
              <a:t>选</a:t>
            </a:r>
            <a:r>
              <a:rPr lang="zh-CN" altLang="en-US" sz="2000" smtClean="0">
                <a:latin typeface="微软雅黑" panose="020B0503020204020204" pitchFamily="34" charset="-122"/>
                <a:ea typeface="微软雅黑" panose="020B0503020204020204" pitchFamily="34" charset="-122"/>
              </a:rPr>
              <a:t>型，正</a:t>
            </a:r>
            <a:r>
              <a:rPr lang="zh-CN" altLang="en-US" sz="2000">
                <a:latin typeface="微软雅黑" panose="020B0503020204020204" pitchFamily="34" charset="-122"/>
                <a:ea typeface="微软雅黑" panose="020B0503020204020204" pitchFamily="34" charset="-122"/>
              </a:rPr>
              <a:t>确完成漫反射式光</a:t>
            </a:r>
            <a:r>
              <a:rPr lang="zh-CN" altLang="en-US" sz="2000">
                <a:latin typeface="微软雅黑" panose="020B0503020204020204" pitchFamily="34" charset="-122"/>
                <a:ea typeface="微软雅黑" panose="020B0503020204020204" pitchFamily="34" charset="-122"/>
              </a:rPr>
              <a:t>电</a:t>
            </a:r>
            <a:r>
              <a:rPr lang="zh-CN" altLang="en-US" sz="2000" smtClean="0">
                <a:latin typeface="微软雅黑" panose="020B0503020204020204" pitchFamily="34" charset="-122"/>
                <a:ea typeface="微软雅黑" panose="020B0503020204020204" pitchFamily="34" charset="-122"/>
              </a:rPr>
              <a:t>传感</a:t>
            </a:r>
            <a:r>
              <a:rPr lang="zh-CN" altLang="en-US" sz="2000">
                <a:latin typeface="微软雅黑" panose="020B0503020204020204" pitchFamily="34" charset="-122"/>
                <a:ea typeface="微软雅黑" panose="020B0503020204020204" pitchFamily="34" charset="-122"/>
              </a:rPr>
              <a:t>器的灵敏度、测距的调整。</a:t>
            </a:r>
          </a:p>
        </p:txBody>
      </p:sp>
    </p:spTree>
    <p:extLst>
      <p:ext uri="{BB962C8B-B14F-4D97-AF65-F5344CB8AC3E}">
        <p14:creationId xmlns:p14="http://schemas.microsoft.com/office/powerpoint/2010/main" val="11352530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8101013" y="2601913"/>
            <a:ext cx="482600" cy="77787"/>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文本框 2"/>
          <p:cNvSpPr txBox="1"/>
          <p:nvPr/>
        </p:nvSpPr>
        <p:spPr>
          <a:xfrm>
            <a:off x="3645421" y="1911032"/>
            <a:ext cx="2364315" cy="584775"/>
          </a:xfrm>
          <a:prstGeom prst="rect">
            <a:avLst/>
          </a:prstGeom>
          <a:noFill/>
        </p:spPr>
        <p:txBody>
          <a:bodyPr wrap="square">
            <a:spAutoFit/>
          </a:bodyPr>
          <a:lstStyle/>
          <a:p>
            <a:pPr>
              <a:defRPr/>
            </a:pPr>
            <a:r>
              <a:rPr lang="zh-CN" altLang="en-US" sz="3200" smtClean="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知识储备</a:t>
            </a:r>
            <a:endParaRPr lang="zh-CN" altLang="en-US" sz="3000" b="1" dirty="0" smtClean="0">
              <a:solidFill>
                <a:schemeClr val="accent1">
                  <a:lumMod val="50000"/>
                </a:schemeClr>
              </a:solidFill>
              <a:latin typeface="+mj-ea"/>
            </a:endParaRPr>
          </a:p>
        </p:txBody>
      </p:sp>
      <p:sp>
        <p:nvSpPr>
          <p:cNvPr id="4" name="等腰三角形 3"/>
          <p:cNvSpPr/>
          <p:nvPr/>
        </p:nvSpPr>
        <p:spPr>
          <a:xfrm>
            <a:off x="7348538" y="2574925"/>
            <a:ext cx="541337" cy="109538"/>
          </a:xfrm>
          <a:prstGeom prst="triangle">
            <a:avLst/>
          </a:prstGeom>
          <a:solidFill>
            <a:srgbClr val="4384F1"/>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sp>
        <p:nvSpPr>
          <p:cNvPr id="5" name="等腰三角形 4"/>
          <p:cNvSpPr/>
          <p:nvPr/>
        </p:nvSpPr>
        <p:spPr>
          <a:xfrm>
            <a:off x="7656513" y="2574925"/>
            <a:ext cx="515937" cy="106363"/>
          </a:xfrm>
          <a:prstGeom prst="triangle">
            <a:avLst/>
          </a:prstGeom>
          <a:solidFill>
            <a:srgbClr val="E94236"/>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sp>
        <p:nvSpPr>
          <p:cNvPr id="6" name="等腰三角形 5"/>
          <p:cNvSpPr/>
          <p:nvPr/>
        </p:nvSpPr>
        <p:spPr>
          <a:xfrm>
            <a:off x="7956550" y="2571750"/>
            <a:ext cx="425450" cy="107950"/>
          </a:xfrm>
          <a:prstGeom prst="triangle">
            <a:avLst/>
          </a:prstGeom>
          <a:solidFill>
            <a:srgbClr val="FBBD06"/>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grpSp>
        <p:nvGrpSpPr>
          <p:cNvPr id="7" name="组合 9"/>
          <p:cNvGrpSpPr/>
          <p:nvPr/>
        </p:nvGrpSpPr>
        <p:grpSpPr bwMode="auto">
          <a:xfrm>
            <a:off x="611188" y="1635125"/>
            <a:ext cx="1122362" cy="1104900"/>
            <a:chOff x="435062" y="2197292"/>
            <a:chExt cx="2503108" cy="2448000"/>
          </a:xfrm>
        </p:grpSpPr>
        <p:grpSp>
          <p:nvGrpSpPr>
            <p:cNvPr id="8" name="组合 10"/>
            <p:cNvGrpSpPr/>
            <p:nvPr/>
          </p:nvGrpSpPr>
          <p:grpSpPr bwMode="auto">
            <a:xfrm>
              <a:off x="490170" y="2197292"/>
              <a:ext cx="2448000" cy="2448000"/>
              <a:chOff x="3384388" y="-791390"/>
              <a:chExt cx="2448000" cy="2448000"/>
            </a:xfrm>
          </p:grpSpPr>
          <p:sp>
            <p:nvSpPr>
              <p:cNvPr id="11" name="圆角矩形 10"/>
              <p:cNvSpPr>
                <a:spLocks noChangeAspect="1"/>
              </p:cNvSpPr>
              <p:nvPr/>
            </p:nvSpPr>
            <p:spPr>
              <a:xfrm rot="2700000">
                <a:off x="3385157" y="-790621"/>
                <a:ext cx="2448000" cy="2446461"/>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圆角矩形 11"/>
              <p:cNvSpPr>
                <a:spLocks noChangeAspect="1"/>
              </p:cNvSpPr>
              <p:nvPr/>
            </p:nvSpPr>
            <p:spPr>
              <a:xfrm rot="2700000">
                <a:off x="3448537" y="-737512"/>
                <a:ext cx="2342483" cy="2340247"/>
              </a:xfrm>
              <a:prstGeom prst="roundRect">
                <a:avLst/>
              </a:prstGeom>
              <a:noFill/>
              <a:ln w="12700">
                <a:solidFill>
                  <a:schemeClr val="bg1">
                    <a:lumMod val="75000"/>
                  </a:schemeClr>
                </a:solidFill>
                <a:prstDash val="dash"/>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9" name="文本框 8"/>
            <p:cNvSpPr txBox="1"/>
            <p:nvPr/>
          </p:nvSpPr>
          <p:spPr>
            <a:xfrm>
              <a:off x="435062" y="2292259"/>
              <a:ext cx="2442921" cy="1429407"/>
            </a:xfrm>
            <a:prstGeom prst="rect">
              <a:avLst/>
            </a:prstGeom>
            <a:noFill/>
          </p:spPr>
          <p:txBody>
            <a:bodyPr wrap="square">
              <a:spAutoFit/>
            </a:bodyPr>
            <a:lstStyle/>
            <a:p>
              <a:pPr algn="ctr">
                <a:defRPr/>
              </a:pPr>
              <a:r>
                <a:rPr lang="en-US" altLang="zh-CN" sz="3600" smtClean="0">
                  <a:solidFill>
                    <a:schemeClr val="accent1">
                      <a:lumMod val="50000"/>
                    </a:schemeClr>
                  </a:solidFill>
                  <a:latin typeface="Impact" panose="020B0806030902050204" pitchFamily="34" charset="0"/>
                  <a:ea typeface="华文细黑" panose="02010600040101010101" charset="-122"/>
                </a:rPr>
                <a:t>02</a:t>
              </a:r>
              <a:endParaRPr lang="zh-CN" altLang="en-US" sz="3600" dirty="0">
                <a:solidFill>
                  <a:schemeClr val="accent1">
                    <a:lumMod val="50000"/>
                  </a:schemeClr>
                </a:solidFill>
                <a:latin typeface="Impact" panose="020B0806030902050204" pitchFamily="34" charset="0"/>
                <a:ea typeface="华文细黑" panose="02010600040101010101" charset="-122"/>
              </a:endParaRPr>
            </a:p>
          </p:txBody>
        </p:sp>
        <p:sp>
          <p:nvSpPr>
            <p:cNvPr id="10" name="文本框 12"/>
            <p:cNvSpPr txBox="1">
              <a:spLocks noChangeArrowheads="1"/>
            </p:cNvSpPr>
            <p:nvPr/>
          </p:nvSpPr>
          <p:spPr bwMode="auto">
            <a:xfrm>
              <a:off x="532907" y="3525668"/>
              <a:ext cx="2370079" cy="67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400" dirty="0">
                  <a:solidFill>
                    <a:srgbClr val="7F7F7F"/>
                  </a:solidFill>
                  <a:latin typeface="华文细黑" panose="02010600040101010101" charset="-122"/>
                  <a:ea typeface="华文细黑" panose="02010600040101010101" charset="-122"/>
                </a:rPr>
                <a:t>Part </a:t>
              </a:r>
              <a:r>
                <a:rPr lang="en-US" altLang="zh-CN" sz="1400" dirty="0" smtClean="0">
                  <a:solidFill>
                    <a:srgbClr val="7F7F7F"/>
                  </a:solidFill>
                  <a:latin typeface="华文细黑" panose="02010600040101010101" charset="-122"/>
                  <a:ea typeface="华文细黑" panose="02010600040101010101" charset="-122"/>
                </a:rPr>
                <a:t>One</a:t>
              </a:r>
            </a:p>
          </p:txBody>
        </p:sp>
      </p:grpSp>
      <p:cxnSp>
        <p:nvCxnSpPr>
          <p:cNvPr id="13" name="直接连接符 12"/>
          <p:cNvCxnSpPr/>
          <p:nvPr/>
        </p:nvCxnSpPr>
        <p:spPr bwMode="auto">
          <a:xfrm>
            <a:off x="2124075" y="2679700"/>
            <a:ext cx="6480175" cy="0"/>
          </a:xfrm>
          <a:prstGeom prst="line">
            <a:avLst/>
          </a:prstGeom>
          <a:solidFill>
            <a:schemeClr val="accent1"/>
          </a:solidFill>
          <a:ln w="9525" cap="flat" cmpd="sng" algn="ctr">
            <a:solidFill>
              <a:schemeClr val="bg2">
                <a:lumMod val="60000"/>
                <a:lumOff val="40000"/>
              </a:schemeClr>
            </a:solidFill>
            <a:prstDash val="solid"/>
            <a:round/>
            <a:headEnd type="none" w="med" len="med"/>
            <a:tailEnd type="none" w="med" len="med"/>
          </a:ln>
          <a:effectLst/>
        </p:spPr>
      </p:cxnSp>
    </p:spTree>
    <p:extLst>
      <p:ext uri="{BB962C8B-B14F-4D97-AF65-F5344CB8AC3E}">
        <p14:creationId xmlns:p14="http://schemas.microsoft.com/office/powerpoint/2010/main" val="9527082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smtClean="0">
                <a:solidFill>
                  <a:schemeClr val="accent5">
                    <a:lumMod val="50000"/>
                  </a:schemeClr>
                </a:solidFill>
                <a:latin typeface="+mn-ea"/>
                <a:ea typeface="+mn-ea"/>
              </a:rPr>
              <a:t>二、知识储备</a:t>
            </a:r>
            <a:endParaRPr lang="zh-CN" altLang="en-US" sz="2400" b="1" dirty="0">
              <a:solidFill>
                <a:schemeClr val="accent5">
                  <a:lumMod val="50000"/>
                </a:schemeClr>
              </a:solidFill>
              <a:latin typeface="+mn-ea"/>
              <a:ea typeface="+mn-ea"/>
            </a:endParaRPr>
          </a:p>
        </p:txBody>
      </p:sp>
      <p:sp>
        <p:nvSpPr>
          <p:cNvPr id="5" name="矩形 4"/>
          <p:cNvSpPr/>
          <p:nvPr/>
        </p:nvSpPr>
        <p:spPr>
          <a:xfrm>
            <a:off x="0" y="782370"/>
            <a:ext cx="4139970" cy="553998"/>
          </a:xfrm>
          <a:prstGeom prst="rect">
            <a:avLst/>
          </a:prstGeom>
        </p:spPr>
        <p:txBody>
          <a:bodyPr wrap="square">
            <a:spAutoFit/>
          </a:bodyPr>
          <a:lstStyle/>
          <a:p>
            <a:pPr indent="304800" algn="just">
              <a:lnSpc>
                <a:spcPct val="150000"/>
              </a:lnSpc>
              <a:spcAft>
                <a:spcPts val="0"/>
              </a:spcAft>
            </a:pP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（一）漫反射式光电传感器</a:t>
            </a:r>
            <a:endParaRPr lang="zh-CN" alt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 name="矩形 5"/>
          <p:cNvSpPr/>
          <p:nvPr/>
        </p:nvSpPr>
        <p:spPr>
          <a:xfrm>
            <a:off x="543718" y="1491675"/>
            <a:ext cx="7989890" cy="2400657"/>
          </a:xfrm>
          <a:prstGeom prst="rect">
            <a:avLst/>
          </a:prstGeom>
        </p:spPr>
        <p:txBody>
          <a:bodyPr wrap="square">
            <a:spAutoFit/>
          </a:bodyPr>
          <a:lstStyle/>
          <a:p>
            <a:pPr indent="304800" algn="just">
              <a:lnSpc>
                <a:spcPct val="150000"/>
              </a:lnSpc>
              <a:spcAft>
                <a:spcPts val="0"/>
              </a:spcAft>
            </a:pPr>
            <a:r>
              <a:rPr lang="zh-CN" altLang="en-US" sz="2000" kern="100" smtClean="0">
                <a:latin typeface="微软雅黑" panose="020B0503020204020204" pitchFamily="34" charset="-122"/>
                <a:ea typeface="微软雅黑" panose="020B0503020204020204" pitchFamily="34" charset="-122"/>
                <a:cs typeface="Times New Roman" panose="02020603050405020304" pitchFamily="18" charset="0"/>
              </a:rPr>
              <a:t>   漫</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反射式光电传感器也称作漫射式光电开关，是一种集发射器和接收器于一体的光电传感器。发射器发出光线，当有目标物体经过时，物体将发射器发射的足够量的光线反射到接收器，于是光电传感器就产生了开关信号即检测到了目标物体。当目标物体的表面光亮或其反光率极高时，漫反射式的光电传感器成为首选的检测模式。</a:t>
            </a:r>
            <a:endParaRPr lang="zh-CN" alt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714107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smtClean="0">
                <a:solidFill>
                  <a:schemeClr val="accent5">
                    <a:lumMod val="50000"/>
                  </a:schemeClr>
                </a:solidFill>
                <a:latin typeface="+mn-ea"/>
                <a:ea typeface="+mn-ea"/>
              </a:rPr>
              <a:t>二、知识储备</a:t>
            </a:r>
            <a:endParaRPr lang="zh-CN" altLang="en-US" sz="2400" b="1" dirty="0">
              <a:solidFill>
                <a:schemeClr val="accent5">
                  <a:lumMod val="50000"/>
                </a:schemeClr>
              </a:solidFill>
              <a:latin typeface="+mn-ea"/>
              <a:ea typeface="+mn-ea"/>
            </a:endParaRPr>
          </a:p>
        </p:txBody>
      </p:sp>
      <p:sp>
        <p:nvSpPr>
          <p:cNvPr id="5" name="矩形 4"/>
          <p:cNvSpPr/>
          <p:nvPr/>
        </p:nvSpPr>
        <p:spPr>
          <a:xfrm>
            <a:off x="-376988" y="716781"/>
            <a:ext cx="4716010" cy="553998"/>
          </a:xfrm>
          <a:prstGeom prst="rect">
            <a:avLst/>
          </a:prstGeom>
        </p:spPr>
        <p:txBody>
          <a:bodyPr wrap="square">
            <a:spAutoFit/>
          </a:bodyPr>
          <a:lstStyle/>
          <a:p>
            <a:pPr indent="304800" algn="just">
              <a:lnSpc>
                <a:spcPct val="150000"/>
              </a:lnSpc>
              <a:spcAft>
                <a:spcPts val="0"/>
              </a:spcAft>
            </a:pP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（二）漫反射式光电传感器应用案例</a:t>
            </a:r>
            <a:endParaRPr lang="zh-CN" alt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 name="矩形 5"/>
          <p:cNvSpPr/>
          <p:nvPr/>
        </p:nvSpPr>
        <p:spPr>
          <a:xfrm>
            <a:off x="110082" y="1307381"/>
            <a:ext cx="4029887" cy="3416320"/>
          </a:xfrm>
          <a:prstGeom prst="rect">
            <a:avLst/>
          </a:prstGeom>
        </p:spPr>
        <p:txBody>
          <a:bodyPr wrap="square">
            <a:spAutoFit/>
          </a:bodyPr>
          <a:lstStyle/>
          <a:p>
            <a:pPr indent="304800" algn="just">
              <a:lnSpc>
                <a:spcPct val="150000"/>
              </a:lnSpc>
              <a:spcAft>
                <a:spcPts val="0"/>
              </a:spcAft>
            </a:pPr>
            <a:r>
              <a:rPr lang="zh-CN" altLang="en-US" kern="100" smtClean="0">
                <a:latin typeface="微软雅黑" panose="020B0503020204020204" pitchFamily="34" charset="-122"/>
                <a:ea typeface="微软雅黑" panose="020B0503020204020204" pitchFamily="34" charset="-122"/>
                <a:cs typeface="Times New Roman" panose="02020603050405020304" pitchFamily="18" charset="0"/>
              </a:rPr>
              <a:t>   用</a:t>
            </a:r>
            <a:r>
              <a:rPr lang="zh-CN" altLang="en-US" kern="100">
                <a:latin typeface="微软雅黑" panose="020B0503020204020204" pitchFamily="34" charset="-122"/>
                <a:ea typeface="微软雅黑" panose="020B0503020204020204" pitchFamily="34" charset="-122"/>
                <a:cs typeface="Times New Roman" panose="02020603050405020304" pitchFamily="18" charset="0"/>
              </a:rPr>
              <a:t>漫反射式光电传感器检测传送带上是否有物料，有物料则传送带开始运送物料。</a:t>
            </a:r>
          </a:p>
          <a:p>
            <a:pPr indent="304800" algn="just">
              <a:lnSpc>
                <a:spcPct val="150000"/>
              </a:lnSpc>
              <a:spcAft>
                <a:spcPts val="0"/>
              </a:spcAft>
            </a:pPr>
            <a:r>
              <a:rPr lang="zh-CN" altLang="en-US" kern="100" smtClean="0">
                <a:latin typeface="微软雅黑" panose="020B0503020204020204" pitchFamily="34" charset="-122"/>
                <a:ea typeface="微软雅黑" panose="020B0503020204020204" pitchFamily="34" charset="-122"/>
                <a:cs typeface="Times New Roman" panose="02020603050405020304" pitchFamily="18" charset="0"/>
              </a:rPr>
              <a:t>   应</a:t>
            </a:r>
            <a:r>
              <a:rPr lang="zh-CN" altLang="en-US" kern="100">
                <a:latin typeface="微软雅黑" panose="020B0503020204020204" pitchFamily="34" charset="-122"/>
                <a:ea typeface="微软雅黑" panose="020B0503020204020204" pitchFamily="34" charset="-122"/>
                <a:cs typeface="Times New Roman" panose="02020603050405020304" pitchFamily="18" charset="0"/>
              </a:rPr>
              <a:t>用场景：当物料检测口的光电传感器检测到有物料，延时一段时间后传送带开始自左向右输送物料。当到位检测口的光电传感器检测到有物料时，传送带立即停止。</a:t>
            </a:r>
          </a:p>
        </p:txBody>
      </p:sp>
      <p:pic>
        <p:nvPicPr>
          <p:cNvPr id="9" name="图片 8"/>
          <p:cNvPicPr>
            <a:picLocks noChangeAspect="1"/>
          </p:cNvPicPr>
          <p:nvPr/>
        </p:nvPicPr>
        <p:blipFill rotWithShape="1">
          <a:blip r:embed="rId2" cstate="print">
            <a:extLst>
              <a:ext uri="{28A0092B-C50C-407E-A947-70E740481C1C}">
                <a14:useLocalDpi xmlns:a14="http://schemas.microsoft.com/office/drawing/2010/main" val="0"/>
              </a:ext>
            </a:extLst>
          </a:blip>
          <a:srcRect l="10207" t="6388" r="10625" b="3611"/>
          <a:stretch/>
        </p:blipFill>
        <p:spPr>
          <a:xfrm>
            <a:off x="4716010" y="1539358"/>
            <a:ext cx="3828811" cy="3264547"/>
          </a:xfrm>
          <a:prstGeom prst="rect">
            <a:avLst/>
          </a:prstGeom>
        </p:spPr>
      </p:pic>
      <p:sp>
        <p:nvSpPr>
          <p:cNvPr id="10" name="线形标注 1 9"/>
          <p:cNvSpPr/>
          <p:nvPr/>
        </p:nvSpPr>
        <p:spPr>
          <a:xfrm>
            <a:off x="4211975" y="3944546"/>
            <a:ext cx="1322803" cy="779155"/>
          </a:xfrm>
          <a:prstGeom prst="borderCallout1">
            <a:avLst>
              <a:gd name="adj1" fmla="val -539"/>
              <a:gd name="adj2" fmla="val 17036"/>
              <a:gd name="adj3" fmla="val -171236"/>
              <a:gd name="adj4" fmla="val 75455"/>
            </a:avLst>
          </a:prstGeom>
          <a:solidFill>
            <a:schemeClr val="bg1"/>
          </a:solid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800"/>
              </a:lnSpc>
            </a:pPr>
            <a:r>
              <a:rPr lang="zh-CN" altLang="en-US" sz="1600" smtClean="0">
                <a:solidFill>
                  <a:schemeClr val="tx1">
                    <a:lumMod val="95000"/>
                    <a:lumOff val="5000"/>
                  </a:schemeClr>
                </a:solidFill>
                <a:latin typeface="微软雅黑" panose="020B0503020204020204" pitchFamily="34" charset="-122"/>
                <a:ea typeface="微软雅黑" panose="020B0503020204020204" pitchFamily="34" charset="-122"/>
              </a:rPr>
              <a:t>物料检测口</a:t>
            </a:r>
            <a:endParaRPr lang="en-US" altLang="zh-CN" sz="1600" smtClean="0">
              <a:solidFill>
                <a:schemeClr val="tx1">
                  <a:lumMod val="95000"/>
                  <a:lumOff val="5000"/>
                </a:schemeClr>
              </a:solidFill>
              <a:latin typeface="微软雅黑" panose="020B0503020204020204" pitchFamily="34" charset="-122"/>
              <a:ea typeface="微软雅黑" panose="020B0503020204020204" pitchFamily="34" charset="-122"/>
            </a:endParaRPr>
          </a:p>
          <a:p>
            <a:pPr algn="ctr">
              <a:lnSpc>
                <a:spcPts val="2800"/>
              </a:lnSpc>
            </a:pPr>
            <a:r>
              <a:rPr lang="zh-CN" altLang="en-US" sz="1600" smtClean="0">
                <a:solidFill>
                  <a:schemeClr val="tx1">
                    <a:lumMod val="95000"/>
                    <a:lumOff val="5000"/>
                  </a:schemeClr>
                </a:solidFill>
                <a:latin typeface="微软雅黑" panose="020B0503020204020204" pitchFamily="34" charset="-122"/>
                <a:ea typeface="微软雅黑" panose="020B0503020204020204" pitchFamily="34" charset="-122"/>
              </a:rPr>
              <a:t>光电传感器</a:t>
            </a:r>
            <a:endParaRPr lang="en-US" altLang="zh-CN" sz="160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1" name="线形标注 1 10"/>
          <p:cNvSpPr/>
          <p:nvPr/>
        </p:nvSpPr>
        <p:spPr>
          <a:xfrm>
            <a:off x="7596210" y="739290"/>
            <a:ext cx="1246733" cy="689948"/>
          </a:xfrm>
          <a:prstGeom prst="borderCallout1">
            <a:avLst>
              <a:gd name="adj1" fmla="val 98366"/>
              <a:gd name="adj2" fmla="val 87441"/>
              <a:gd name="adj3" fmla="val 278603"/>
              <a:gd name="adj4" fmla="val 37381"/>
            </a:avLst>
          </a:prstGeom>
          <a:solidFill>
            <a:schemeClr val="bg1"/>
          </a:solid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500"/>
              </a:lnSpc>
            </a:pPr>
            <a:r>
              <a:rPr lang="zh-CN" altLang="en-US" sz="1600" smtClean="0">
                <a:solidFill>
                  <a:schemeClr val="tx1">
                    <a:lumMod val="50000"/>
                  </a:schemeClr>
                </a:solidFill>
                <a:latin typeface="微软雅黑" panose="020B0503020204020204" pitchFamily="34" charset="-122"/>
                <a:ea typeface="微软雅黑" panose="020B0503020204020204" pitchFamily="34" charset="-122"/>
              </a:rPr>
              <a:t>到位检测口</a:t>
            </a:r>
            <a:endParaRPr lang="en-US" altLang="zh-CN" sz="1600" smtClean="0">
              <a:solidFill>
                <a:schemeClr val="tx1">
                  <a:lumMod val="50000"/>
                </a:schemeClr>
              </a:solidFill>
              <a:latin typeface="微软雅黑" panose="020B0503020204020204" pitchFamily="34" charset="-122"/>
              <a:ea typeface="微软雅黑" panose="020B0503020204020204" pitchFamily="34" charset="-122"/>
            </a:endParaRPr>
          </a:p>
          <a:p>
            <a:pPr algn="ctr">
              <a:lnSpc>
                <a:spcPts val="2500"/>
              </a:lnSpc>
            </a:pPr>
            <a:r>
              <a:rPr lang="zh-CN" altLang="en-US" sz="1600">
                <a:solidFill>
                  <a:schemeClr val="tx1">
                    <a:lumMod val="50000"/>
                  </a:schemeClr>
                </a:solidFill>
                <a:latin typeface="微软雅黑" panose="020B0503020204020204" pitchFamily="34" charset="-122"/>
                <a:ea typeface="微软雅黑" panose="020B0503020204020204" pitchFamily="34" charset="-122"/>
              </a:rPr>
              <a:t>光</a:t>
            </a:r>
            <a:r>
              <a:rPr lang="zh-CN" altLang="en-US" sz="1600" smtClean="0">
                <a:solidFill>
                  <a:schemeClr val="tx1">
                    <a:lumMod val="50000"/>
                  </a:schemeClr>
                </a:solidFill>
                <a:latin typeface="微软雅黑" panose="020B0503020204020204" pitchFamily="34" charset="-122"/>
                <a:ea typeface="微软雅黑" panose="020B0503020204020204" pitchFamily="34" charset="-122"/>
              </a:rPr>
              <a:t>电传感器</a:t>
            </a:r>
            <a:endParaRPr lang="en-US" altLang="zh-CN" sz="1600" smtClean="0">
              <a:solidFill>
                <a:srgbClr val="FF0000"/>
              </a:solidFill>
              <a:latin typeface="微软雅黑" panose="020B0503020204020204" pitchFamily="34" charset="-122"/>
              <a:ea typeface="微软雅黑" panose="020B0503020204020204" pitchFamily="34" charset="-122"/>
            </a:endParaRPr>
          </a:p>
        </p:txBody>
      </p:sp>
      <p:sp>
        <p:nvSpPr>
          <p:cNvPr id="12" name="线形标注 1 11"/>
          <p:cNvSpPr/>
          <p:nvPr/>
        </p:nvSpPr>
        <p:spPr>
          <a:xfrm>
            <a:off x="4345932" y="973380"/>
            <a:ext cx="850238" cy="485774"/>
          </a:xfrm>
          <a:prstGeom prst="borderCallout1">
            <a:avLst>
              <a:gd name="adj1" fmla="val 26989"/>
              <a:gd name="adj2" fmla="val 100669"/>
              <a:gd name="adj3" fmla="val 342817"/>
              <a:gd name="adj4" fmla="val 137692"/>
            </a:avLst>
          </a:prstGeom>
          <a:solidFill>
            <a:schemeClr val="bg1"/>
          </a:solid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mtClean="0">
                <a:solidFill>
                  <a:schemeClr val="tx1">
                    <a:lumMod val="95000"/>
                    <a:lumOff val="5000"/>
                  </a:schemeClr>
                </a:solidFill>
                <a:latin typeface="微软雅黑" panose="020B0503020204020204" pitchFamily="34" charset="-122"/>
                <a:ea typeface="微软雅黑" panose="020B0503020204020204" pitchFamily="34" charset="-122"/>
              </a:rPr>
              <a:t>物料</a:t>
            </a:r>
            <a:endParaRPr lang="en-US" altLang="zh-CN"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64567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smtClean="0">
                <a:solidFill>
                  <a:schemeClr val="accent5">
                    <a:lumMod val="50000"/>
                  </a:schemeClr>
                </a:solidFill>
                <a:latin typeface="+mn-ea"/>
                <a:ea typeface="+mn-ea"/>
              </a:rPr>
              <a:t>二、知识储备</a:t>
            </a:r>
            <a:endParaRPr lang="zh-CN" altLang="en-US" sz="2400" b="1" dirty="0">
              <a:solidFill>
                <a:schemeClr val="accent5">
                  <a:lumMod val="50000"/>
                </a:schemeClr>
              </a:solidFill>
              <a:latin typeface="+mn-ea"/>
              <a:ea typeface="+mn-ea"/>
            </a:endParaRPr>
          </a:p>
        </p:txBody>
      </p:sp>
      <p:sp>
        <p:nvSpPr>
          <p:cNvPr id="5" name="矩形 4"/>
          <p:cNvSpPr/>
          <p:nvPr/>
        </p:nvSpPr>
        <p:spPr>
          <a:xfrm>
            <a:off x="0" y="744824"/>
            <a:ext cx="4139970" cy="499624"/>
          </a:xfrm>
          <a:prstGeom prst="rect">
            <a:avLst/>
          </a:prstGeom>
        </p:spPr>
        <p:txBody>
          <a:bodyPr wrap="square">
            <a:spAutoFit/>
          </a:bodyPr>
          <a:lstStyle/>
          <a:p>
            <a:pPr indent="304800" algn="just">
              <a:lnSpc>
                <a:spcPct val="150000"/>
              </a:lnSpc>
              <a:spcAft>
                <a:spcPts val="0"/>
              </a:spcAft>
            </a:pP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（三）光电传感器选型依据</a:t>
            </a:r>
            <a:endParaRPr lang="zh-CN" alt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 name="矩形 5"/>
          <p:cNvSpPr/>
          <p:nvPr/>
        </p:nvSpPr>
        <p:spPr>
          <a:xfrm>
            <a:off x="543718" y="1244448"/>
            <a:ext cx="7989890" cy="961289"/>
          </a:xfrm>
          <a:prstGeom prst="rect">
            <a:avLst/>
          </a:prstGeom>
        </p:spPr>
        <p:txBody>
          <a:bodyPr wrap="square">
            <a:spAutoFit/>
          </a:bodyPr>
          <a:lstStyle/>
          <a:p>
            <a:pPr indent="304800" algn="just">
              <a:lnSpc>
                <a:spcPct val="150000"/>
              </a:lnSpc>
              <a:spcAft>
                <a:spcPts val="0"/>
              </a:spcAft>
            </a:pP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一般情况下，检测距离较长（大于</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30mm</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），需要进行非接触式检测、无磨损、，并且响应时间非常快的场合选择使用光电传感器。</a:t>
            </a:r>
            <a:endParaRPr lang="zh-CN" alt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矩形 1"/>
          <p:cNvSpPr/>
          <p:nvPr/>
        </p:nvSpPr>
        <p:spPr>
          <a:xfrm>
            <a:off x="543718" y="2336029"/>
            <a:ext cx="2084147" cy="400110"/>
          </a:xfrm>
          <a:prstGeom prst="rect">
            <a:avLst/>
          </a:prstGeom>
        </p:spPr>
        <p:txBody>
          <a:bodyPr wrap="square">
            <a:spAutoFit/>
          </a:bodyPr>
          <a:lstStyle/>
          <a:p>
            <a:r>
              <a:rPr lang="en-US" altLang="zh-CN" sz="2000">
                <a:latin typeface="微软雅黑" panose="020B0503020204020204" pitchFamily="34" charset="-122"/>
                <a:ea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rPr>
              <a:t>确定检测距离</a:t>
            </a:r>
          </a:p>
        </p:txBody>
      </p:sp>
      <p:sp>
        <p:nvSpPr>
          <p:cNvPr id="7" name="矩形 6"/>
          <p:cNvSpPr/>
          <p:nvPr/>
        </p:nvSpPr>
        <p:spPr>
          <a:xfrm>
            <a:off x="395710" y="2790308"/>
            <a:ext cx="8524558" cy="1938992"/>
          </a:xfrm>
          <a:prstGeom prst="rect">
            <a:avLst/>
          </a:prstGeom>
        </p:spPr>
        <p:txBody>
          <a:bodyPr wrap="square">
            <a:spAutoFit/>
          </a:bodyPr>
          <a:lstStyle/>
          <a:p>
            <a:pPr>
              <a:lnSpc>
                <a:spcPct val="150000"/>
              </a:lnSpc>
            </a:pPr>
            <a:r>
              <a:rPr lang="en-US" altLang="zh-CN" sz="2000" smtClean="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000" smtClean="0">
                <a:latin typeface="微软雅黑" panose="020B0503020204020204" pitchFamily="34" charset="-122"/>
                <a:ea typeface="微软雅黑" panose="020B0503020204020204" pitchFamily="34" charset="-122"/>
                <a:cs typeface="Times New Roman" panose="02020603050405020304" pitchFamily="18" charset="0"/>
              </a:rPr>
              <a:t>对</a:t>
            </a:r>
            <a:r>
              <a:rPr lang="zh-CN" altLang="zh-CN" sz="2000">
                <a:latin typeface="微软雅黑" panose="020B0503020204020204" pitchFamily="34" charset="-122"/>
                <a:ea typeface="微软雅黑" panose="020B0503020204020204" pitchFamily="34" charset="-122"/>
                <a:cs typeface="Times New Roman" panose="02020603050405020304" pitchFamily="18" charset="0"/>
              </a:rPr>
              <a:t>射型光电传感器检测距</a:t>
            </a:r>
            <a:r>
              <a:rPr lang="zh-CN" altLang="zh-CN" sz="2000" smtClean="0">
                <a:latin typeface="微软雅黑" panose="020B0503020204020204" pitchFamily="34" charset="-122"/>
                <a:ea typeface="微软雅黑" panose="020B0503020204020204" pitchFamily="34" charset="-122"/>
                <a:cs typeface="Times New Roman" panose="02020603050405020304" pitchFamily="18" charset="0"/>
              </a:rPr>
              <a:t>离可</a:t>
            </a:r>
            <a:r>
              <a:rPr lang="zh-CN" altLang="zh-CN" sz="2000">
                <a:latin typeface="微软雅黑" panose="020B0503020204020204" pitchFamily="34" charset="-122"/>
                <a:ea typeface="微软雅黑" panose="020B0503020204020204" pitchFamily="34" charset="-122"/>
                <a:cs typeface="Times New Roman" panose="02020603050405020304" pitchFamily="18" charset="0"/>
              </a:rPr>
              <a:t>达几米到几十米</a:t>
            </a:r>
            <a:r>
              <a:rPr lang="zh-CN" altLang="zh-CN" sz="2000" smtClean="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000" smtClean="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2000" smtClean="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000" smtClean="0">
                <a:latin typeface="微软雅黑" panose="020B0503020204020204" pitchFamily="34" charset="-122"/>
                <a:ea typeface="微软雅黑" panose="020B0503020204020204" pitchFamily="34" charset="-122"/>
                <a:cs typeface="Times New Roman" panose="02020603050405020304" pitchFamily="18" charset="0"/>
              </a:rPr>
              <a:t>镜</a:t>
            </a:r>
            <a:r>
              <a:rPr lang="zh-CN" altLang="zh-CN" sz="2000">
                <a:latin typeface="微软雅黑" panose="020B0503020204020204" pitchFamily="34" charset="-122"/>
                <a:ea typeface="微软雅黑" panose="020B0503020204020204" pitchFamily="34" charset="-122"/>
                <a:cs typeface="Times New Roman" panose="02020603050405020304" pitchFamily="18" charset="0"/>
              </a:rPr>
              <a:t>反射型检测距</a:t>
            </a:r>
            <a:r>
              <a:rPr lang="zh-CN" altLang="zh-CN" sz="2000" smtClean="0">
                <a:latin typeface="微软雅黑" panose="020B0503020204020204" pitchFamily="34" charset="-122"/>
                <a:ea typeface="微软雅黑" panose="020B0503020204020204" pitchFamily="34" charset="-122"/>
                <a:cs typeface="Times New Roman" panose="02020603050405020304" pitchFamily="18" charset="0"/>
              </a:rPr>
              <a:t>离与</a:t>
            </a:r>
            <a:r>
              <a:rPr lang="zh-CN" altLang="zh-CN" sz="2000">
                <a:latin typeface="微软雅黑" panose="020B0503020204020204" pitchFamily="34" charset="-122"/>
                <a:ea typeface="微软雅黑" panose="020B0503020204020204" pitchFamily="34" charset="-122"/>
                <a:cs typeface="Times New Roman" panose="02020603050405020304" pitchFamily="18" charset="0"/>
              </a:rPr>
              <a:t>反射镜的大小有关</a:t>
            </a:r>
            <a:r>
              <a:rPr lang="zh-CN" altLang="zh-CN" sz="2000" smtClean="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000" smtClean="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2000" smtClean="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000" smtClean="0">
                <a:latin typeface="微软雅黑" panose="020B0503020204020204" pitchFamily="34" charset="-122"/>
                <a:ea typeface="微软雅黑" panose="020B0503020204020204" pitchFamily="34" charset="-122"/>
                <a:cs typeface="Times New Roman" panose="02020603050405020304" pitchFamily="18" charset="0"/>
              </a:rPr>
              <a:t>漫</a:t>
            </a:r>
            <a:r>
              <a:rPr lang="zh-CN" altLang="zh-CN" sz="2000">
                <a:latin typeface="微软雅黑" panose="020B0503020204020204" pitchFamily="34" charset="-122"/>
                <a:ea typeface="微软雅黑" panose="020B0503020204020204" pitchFamily="34" charset="-122"/>
                <a:cs typeface="Times New Roman" panose="02020603050405020304" pitchFamily="18" charset="0"/>
              </a:rPr>
              <a:t>反射型光电传感器检测距</a:t>
            </a:r>
            <a:r>
              <a:rPr lang="zh-CN" altLang="zh-CN" sz="2000" smtClean="0">
                <a:latin typeface="微软雅黑" panose="020B0503020204020204" pitchFamily="34" charset="-122"/>
                <a:ea typeface="微软雅黑" panose="020B0503020204020204" pitchFamily="34" charset="-122"/>
                <a:cs typeface="Times New Roman" panose="02020603050405020304" pitchFamily="18" charset="0"/>
              </a:rPr>
              <a:t>离最</a:t>
            </a:r>
            <a:r>
              <a:rPr lang="zh-CN" altLang="zh-CN" sz="2000">
                <a:latin typeface="微软雅黑" panose="020B0503020204020204" pitchFamily="34" charset="-122"/>
                <a:ea typeface="微软雅黑" panose="020B0503020204020204" pitchFamily="34" charset="-122"/>
                <a:cs typeface="Times New Roman" panose="02020603050405020304" pitchFamily="18" charset="0"/>
              </a:rPr>
              <a:t>长可达</a:t>
            </a:r>
            <a:r>
              <a:rPr lang="en-US" altLang="zh-CN" sz="2000">
                <a:latin typeface="微软雅黑" panose="020B0503020204020204" pitchFamily="34" charset="-122"/>
                <a:ea typeface="微软雅黑" panose="020B0503020204020204" pitchFamily="34" charset="-122"/>
                <a:cs typeface="Times New Roman" panose="02020603050405020304" pitchFamily="18" charset="0"/>
              </a:rPr>
              <a:t>5</a:t>
            </a:r>
            <a:r>
              <a:rPr lang="zh-CN" altLang="zh-CN" sz="2000">
                <a:latin typeface="微软雅黑" panose="020B0503020204020204" pitchFamily="34" charset="-122"/>
                <a:ea typeface="微软雅黑" panose="020B0503020204020204" pitchFamily="34" charset="-122"/>
                <a:cs typeface="Times New Roman" panose="02020603050405020304" pitchFamily="18" charset="0"/>
              </a:rPr>
              <a:t>米，至少有</a:t>
            </a:r>
            <a:r>
              <a:rPr lang="en-US" altLang="zh-CN" sz="2000">
                <a:latin typeface="微软雅黑" panose="020B0503020204020204" pitchFamily="34" charset="-122"/>
                <a:ea typeface="微软雅黑" panose="020B0503020204020204" pitchFamily="34" charset="-122"/>
                <a:cs typeface="Times New Roman" panose="02020603050405020304" pitchFamily="18" charset="0"/>
              </a:rPr>
              <a:t>5-50mm</a:t>
            </a:r>
            <a:r>
              <a:rPr lang="zh-CN" altLang="zh-CN" sz="2000">
                <a:latin typeface="微软雅黑" panose="020B0503020204020204" pitchFamily="34" charset="-122"/>
                <a:ea typeface="微软雅黑" panose="020B0503020204020204" pitchFamily="34" charset="-122"/>
                <a:cs typeface="Times New Roman" panose="02020603050405020304" pitchFamily="18" charset="0"/>
              </a:rPr>
              <a:t>的盲</a:t>
            </a:r>
            <a:r>
              <a:rPr lang="zh-CN" altLang="zh-CN" sz="2000" smtClean="0">
                <a:latin typeface="微软雅黑" panose="020B0503020204020204" pitchFamily="34" charset="-122"/>
                <a:ea typeface="微软雅黑" panose="020B0503020204020204" pitchFamily="34" charset="-122"/>
                <a:cs typeface="Times New Roman" panose="02020603050405020304" pitchFamily="18" charset="0"/>
              </a:rPr>
              <a:t>区，</a:t>
            </a:r>
            <a:r>
              <a:rPr lang="zh-CN" altLang="zh-CN" sz="2000">
                <a:latin typeface="微软雅黑" panose="020B0503020204020204" pitchFamily="34" charset="-122"/>
                <a:ea typeface="微软雅黑" panose="020B0503020204020204" pitchFamily="34" charset="-122"/>
                <a:cs typeface="Times New Roman" panose="02020603050405020304" pitchFamily="18" charset="0"/>
              </a:rPr>
              <a:t>检测距离还与被测物体表面反射率的大小有关。</a:t>
            </a:r>
            <a:endParaRPr lang="zh-CN" altLang="en-US" sz="200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39399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smtClean="0">
                <a:solidFill>
                  <a:schemeClr val="accent5">
                    <a:lumMod val="50000"/>
                  </a:schemeClr>
                </a:solidFill>
                <a:latin typeface="+mn-ea"/>
                <a:ea typeface="+mn-ea"/>
              </a:rPr>
              <a:t>二、知识储备</a:t>
            </a:r>
            <a:endParaRPr lang="zh-CN" altLang="en-US" sz="2400" b="1" dirty="0">
              <a:solidFill>
                <a:schemeClr val="accent5">
                  <a:lumMod val="50000"/>
                </a:schemeClr>
              </a:solidFill>
              <a:latin typeface="+mn-ea"/>
              <a:ea typeface="+mn-ea"/>
            </a:endParaRPr>
          </a:p>
        </p:txBody>
      </p:sp>
      <p:sp>
        <p:nvSpPr>
          <p:cNvPr id="5" name="矩形 4"/>
          <p:cNvSpPr/>
          <p:nvPr/>
        </p:nvSpPr>
        <p:spPr>
          <a:xfrm>
            <a:off x="0" y="744824"/>
            <a:ext cx="4139970" cy="499624"/>
          </a:xfrm>
          <a:prstGeom prst="rect">
            <a:avLst/>
          </a:prstGeom>
        </p:spPr>
        <p:txBody>
          <a:bodyPr wrap="square">
            <a:spAutoFit/>
          </a:bodyPr>
          <a:lstStyle/>
          <a:p>
            <a:pPr indent="304800" algn="just">
              <a:lnSpc>
                <a:spcPct val="150000"/>
              </a:lnSpc>
              <a:spcAft>
                <a:spcPts val="0"/>
              </a:spcAft>
            </a:pP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（三）光电传感器选型依据</a:t>
            </a:r>
            <a:endParaRPr lang="zh-CN" alt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矩形 1"/>
          <p:cNvSpPr/>
          <p:nvPr/>
        </p:nvSpPr>
        <p:spPr>
          <a:xfrm>
            <a:off x="683730" y="1359034"/>
            <a:ext cx="2084147" cy="400110"/>
          </a:xfrm>
          <a:prstGeom prst="rect">
            <a:avLst/>
          </a:prstGeom>
        </p:spPr>
        <p:txBody>
          <a:bodyPr wrap="square">
            <a:spAutoFit/>
          </a:bodyPr>
          <a:lstStyle/>
          <a:p>
            <a:r>
              <a:rPr lang="en-US" altLang="zh-CN" sz="2000">
                <a:latin typeface="微软雅黑" panose="020B0503020204020204" pitchFamily="34" charset="-122"/>
                <a:ea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rPr>
              <a:t>确定检测方式</a:t>
            </a:r>
          </a:p>
        </p:txBody>
      </p:sp>
      <p:sp>
        <p:nvSpPr>
          <p:cNvPr id="7" name="矩形 6"/>
          <p:cNvSpPr/>
          <p:nvPr/>
        </p:nvSpPr>
        <p:spPr>
          <a:xfrm>
            <a:off x="276384" y="1873730"/>
            <a:ext cx="8524558" cy="2400657"/>
          </a:xfrm>
          <a:prstGeom prst="rect">
            <a:avLst/>
          </a:prstGeom>
        </p:spPr>
        <p:txBody>
          <a:bodyPr wrap="square">
            <a:spAutoFit/>
          </a:bodyPr>
          <a:lstStyle/>
          <a:p>
            <a:pPr>
              <a:lnSpc>
                <a:spcPct val="150000"/>
              </a:lnSpc>
            </a:pPr>
            <a:r>
              <a:rPr lang="zh-CN" altLang="en-US" sz="2000" smtClean="0">
                <a:latin typeface="微软雅黑" panose="020B0503020204020204" pitchFamily="34" charset="-122"/>
                <a:ea typeface="微软雅黑" panose="020B0503020204020204" pitchFamily="34" charset="-122"/>
                <a:cs typeface="Times New Roman" panose="02020603050405020304" pitchFamily="18" charset="0"/>
              </a:rPr>
              <a:t>       根</a:t>
            </a:r>
            <a:r>
              <a:rPr lang="zh-CN" altLang="en-US" sz="2000">
                <a:latin typeface="微软雅黑" panose="020B0503020204020204" pitchFamily="34" charset="-122"/>
                <a:ea typeface="微软雅黑" panose="020B0503020204020204" pitchFamily="34" charset="-122"/>
                <a:cs typeface="Times New Roman" panose="02020603050405020304" pitchFamily="18" charset="0"/>
              </a:rPr>
              <a:t>据光电传感器在检测物体时，发射端所发出的光线被折回到接收端的途径的不同，分为漫反射式、镜反射式、对射式等</a:t>
            </a:r>
            <a:r>
              <a:rPr lang="zh-CN" altLang="en-US" sz="2000" smtClean="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000" smtClean="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2000">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2000" smtClean="0">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000" smtClean="0">
                <a:latin typeface="微软雅黑" panose="020B0503020204020204" pitchFamily="34" charset="-122"/>
                <a:ea typeface="微软雅黑" panose="020B0503020204020204" pitchFamily="34" charset="-122"/>
                <a:cs typeface="Times New Roman" panose="02020603050405020304" pitchFamily="18" charset="0"/>
              </a:rPr>
              <a:t>从</a:t>
            </a:r>
            <a:r>
              <a:rPr lang="zh-CN" altLang="en-US" sz="2000">
                <a:latin typeface="微软雅黑" panose="020B0503020204020204" pitchFamily="34" charset="-122"/>
                <a:ea typeface="微软雅黑" panose="020B0503020204020204" pitchFamily="34" charset="-122"/>
                <a:cs typeface="Times New Roman" panose="02020603050405020304" pitchFamily="18" charset="0"/>
              </a:rPr>
              <a:t>选型上来说，根据回到接收端的途径来选择检测方式</a:t>
            </a:r>
            <a:r>
              <a:rPr lang="zh-CN" altLang="en-US" sz="2000" smtClean="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000" smtClean="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2000">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2000" smtClean="0">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000" smtClean="0">
                <a:latin typeface="微软雅黑" panose="020B0503020204020204" pitchFamily="34" charset="-122"/>
                <a:ea typeface="微软雅黑" panose="020B0503020204020204" pitchFamily="34" charset="-122"/>
                <a:cs typeface="Times New Roman" panose="02020603050405020304" pitchFamily="18" charset="0"/>
              </a:rPr>
              <a:t>其</a:t>
            </a:r>
            <a:r>
              <a:rPr lang="zh-CN" altLang="en-US" sz="2000">
                <a:latin typeface="微软雅黑" panose="020B0503020204020204" pitchFamily="34" charset="-122"/>
                <a:ea typeface="微软雅黑" panose="020B0503020204020204" pitchFamily="34" charset="-122"/>
                <a:cs typeface="Times New Roman" panose="02020603050405020304" pitchFamily="18" charset="0"/>
              </a:rPr>
              <a:t>中漫反射型光电传感器是靠物体将投出的光线反射回接收端，还要避免背景物体的影响</a:t>
            </a:r>
            <a:r>
              <a:rPr lang="zh-CN" altLang="en-US" sz="2000" smtClean="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2000">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894441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c86c0bdd-a085-4c00-ad47-77e99e34ecf3"/>
  <p:tag name="COMMONDATA" val="eyJoZGlkIjoiNGY5NmQ1YmVkMGM0MjdlNmJhMThhMTA3ZjNjYjQ1YzYifQ=="/>
</p:tagLst>
</file>

<file path=ppt/theme/theme1.xml><?xml version="1.0" encoding="utf-8"?>
<a:theme xmlns:a="http://schemas.openxmlformats.org/drawingml/2006/main" name="自定义设计方案_2">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设计方案_2">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455C8"/>
        </a:solidFill>
        <a:ln w="9525" cap="flat" cmpd="sng" algn="ctr">
          <a:noFill/>
          <a:prstDash val="solid"/>
          <a:round/>
          <a:headEnd type="none" w="med" len="med"/>
          <a:tailEnd type="none" w="med" len="med"/>
        </a:ln>
      </a:spPr>
      <a:bodyPr vert="horz" wrap="square" lIns="91440" tIns="45720" rIns="91440" bIns="45720" numCol="1" rtlCol="0"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solidFill>
          <a:schemeClr val="accent1"/>
        </a:solidFill>
        <a:ln w="9525" cap="flat" cmpd="sng" algn="ctr">
          <a:solidFill>
            <a:schemeClr val="tx1"/>
          </a:solidFill>
          <a:prstDash val="solid"/>
          <a:round/>
          <a:headEnd type="none" w="med" len="med"/>
          <a:tailEnd type="none" w="med" len="med"/>
        </a:ln>
      </a:spPr>
      <a:bodyPr/>
      <a:lstStyle/>
    </a:lnDef>
  </a:objectDefaults>
  <a:extraClrSchemeLst>
    <a:extraClrScheme>
      <a:clrScheme name="自定义设计方案_2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_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_2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_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_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_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_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_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_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_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_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_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368</TotalTime>
  <Words>1963</Words>
  <Application>Microsoft Office PowerPoint</Application>
  <PresentationFormat>全屏显示(16:9)</PresentationFormat>
  <Paragraphs>153</Paragraphs>
  <Slides>23</Slides>
  <Notes>2</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23</vt:i4>
      </vt:variant>
    </vt:vector>
  </HeadingPairs>
  <TitlesOfParts>
    <vt:vector size="31" baseType="lpstr">
      <vt:lpstr>Aharoni</vt:lpstr>
      <vt:lpstr>华文细黑</vt:lpstr>
      <vt:lpstr>宋体</vt:lpstr>
      <vt:lpstr>微软雅黑</vt:lpstr>
      <vt:lpstr>Arial</vt:lpstr>
      <vt:lpstr>Impact</vt:lpstr>
      <vt:lpstr>Times New Roman</vt:lpstr>
      <vt:lpstr>自定义设计方案_2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wuwenjie</dc:creator>
  <cp:lastModifiedBy>yzx183</cp:lastModifiedBy>
  <cp:revision>1585</cp:revision>
  <dcterms:created xsi:type="dcterms:W3CDTF">2013-04-24T01:35:00Z</dcterms:created>
  <dcterms:modified xsi:type="dcterms:W3CDTF">2023-07-22T03:19:16Z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2052-11.1.0.14036</vt:lpwstr>
  </property>
  <property fmtid="{D5CDD505-2E9C-101B-9397-08002B2CF9AE}" pid="3" name="KSORubyTemplateID">
    <vt:lpwstr>13</vt:lpwstr>
  </property>
  <property fmtid="{D5CDD505-2E9C-101B-9397-08002B2CF9AE}" pid="4" name="ICV">
    <vt:lpwstr>AC129782D6B74FE38BC897B38C1F7880_13</vt:lpwstr>
  </property>
</Properties>
</file>